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OINK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Jesse </a:t>
            </a:r>
            <a:r>
              <a:rPr lang="en-US" dirty="0" err="1" smtClean="0">
                <a:solidFill>
                  <a:schemeClr val="tx1"/>
                </a:solidFill>
              </a:rPr>
              <a:t>Hadden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CSCI 310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Spring 2013</a:t>
            </a:r>
          </a:p>
        </p:txBody>
      </p:sp>
    </p:spTree>
    <p:extLst>
      <p:ext uri="{BB962C8B-B14F-4D97-AF65-F5344CB8AC3E}">
        <p14:creationId xmlns:p14="http://schemas.microsoft.com/office/powerpoint/2010/main" val="178686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Syntax Diagram (ex)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680361" y="2075401"/>
            <a:ext cx="100692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Main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32961" y="2074754"/>
            <a:ext cx="100692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Func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1823361" y="2075401"/>
            <a:ext cx="503464" cy="261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-Turn Arrow 7"/>
          <p:cNvSpPr/>
          <p:nvPr/>
        </p:nvSpPr>
        <p:spPr>
          <a:xfrm rot="5400000">
            <a:off x="6890661" y="2874207"/>
            <a:ext cx="838200" cy="4572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271115" y="2074754"/>
            <a:ext cx="100692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Expr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947515" y="1465154"/>
            <a:ext cx="100692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Cond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947514" y="2476878"/>
            <a:ext cx="100692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Assign</a:t>
            </a:r>
            <a:endParaRPr lang="en-US" dirty="0"/>
          </a:p>
        </p:txBody>
      </p:sp>
      <p:sp>
        <p:nvSpPr>
          <p:cNvPr id="18" name="Right Arrow 17"/>
          <p:cNvSpPr/>
          <p:nvPr/>
        </p:nvSpPr>
        <p:spPr>
          <a:xfrm rot="19534861">
            <a:off x="5307809" y="1694078"/>
            <a:ext cx="503464" cy="261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2065139" flipV="1">
            <a:off x="5307809" y="2553401"/>
            <a:ext cx="503464" cy="261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3652161" y="2074754"/>
            <a:ext cx="503464" cy="261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U-Turn Arrow 20"/>
          <p:cNvSpPr/>
          <p:nvPr/>
        </p:nvSpPr>
        <p:spPr>
          <a:xfrm rot="5400000">
            <a:off x="6684991" y="2362714"/>
            <a:ext cx="1973435" cy="419097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Right Arrow 21"/>
          <p:cNvSpPr/>
          <p:nvPr/>
        </p:nvSpPr>
        <p:spPr>
          <a:xfrm flipH="1">
            <a:off x="4414161" y="3290718"/>
            <a:ext cx="2667000" cy="261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flipH="1">
            <a:off x="2432961" y="3290718"/>
            <a:ext cx="1219200" cy="2682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U-Turn Arrow 23"/>
          <p:cNvSpPr/>
          <p:nvPr/>
        </p:nvSpPr>
        <p:spPr>
          <a:xfrm rot="5400000" flipH="1" flipV="1">
            <a:off x="1540979" y="2736061"/>
            <a:ext cx="1114491" cy="4572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U-Turn Arrow 24"/>
          <p:cNvSpPr/>
          <p:nvPr/>
        </p:nvSpPr>
        <p:spPr>
          <a:xfrm rot="5400000" flipH="1" flipV="1">
            <a:off x="3485270" y="2705477"/>
            <a:ext cx="1114491" cy="4572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80361" y="4286226"/>
            <a:ext cx="100692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Func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2432961" y="4285579"/>
            <a:ext cx="100692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Param</a:t>
            </a:r>
            <a:r>
              <a:rPr lang="en-US" dirty="0" smtClean="0"/>
              <a:t> (</a:t>
            </a:r>
            <a:r>
              <a:rPr lang="en-US" dirty="0" err="1" smtClean="0"/>
              <a:t>var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8" name="Right Arrow 27"/>
          <p:cNvSpPr/>
          <p:nvPr/>
        </p:nvSpPr>
        <p:spPr>
          <a:xfrm>
            <a:off x="1823361" y="4286226"/>
            <a:ext cx="503464" cy="261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271115" y="4285579"/>
            <a:ext cx="100692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Var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5947513" y="4979195"/>
            <a:ext cx="100692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Expr</a:t>
            </a:r>
            <a:endParaRPr lang="en-US" dirty="0"/>
          </a:p>
        </p:txBody>
      </p:sp>
      <p:sp>
        <p:nvSpPr>
          <p:cNvPr id="35" name="Right Arrow 34"/>
          <p:cNvSpPr/>
          <p:nvPr/>
        </p:nvSpPr>
        <p:spPr>
          <a:xfrm>
            <a:off x="3652161" y="4285579"/>
            <a:ext cx="503464" cy="261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Arrow 41"/>
          <p:cNvSpPr/>
          <p:nvPr/>
        </p:nvSpPr>
        <p:spPr>
          <a:xfrm rot="2065139" flipV="1">
            <a:off x="5414285" y="4862198"/>
            <a:ext cx="503464" cy="261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U-Turn Arrow 42"/>
          <p:cNvSpPr/>
          <p:nvPr/>
        </p:nvSpPr>
        <p:spPr>
          <a:xfrm rot="16200000" flipH="1">
            <a:off x="1632861" y="4788695"/>
            <a:ext cx="838200" cy="4572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Right Arrow 43"/>
          <p:cNvSpPr/>
          <p:nvPr/>
        </p:nvSpPr>
        <p:spPr>
          <a:xfrm>
            <a:off x="2245185" y="5171099"/>
            <a:ext cx="3420831" cy="261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3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Syntax Diagram (ex)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632864" y="1967148"/>
            <a:ext cx="100692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69327" y="1237102"/>
            <a:ext cx="100692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If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1775243" y="2096694"/>
            <a:ext cx="503464" cy="261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-Turn Arrow 7"/>
          <p:cNvSpPr/>
          <p:nvPr/>
        </p:nvSpPr>
        <p:spPr>
          <a:xfrm rot="5400000">
            <a:off x="6920998" y="1918710"/>
            <a:ext cx="838200" cy="4572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145443" y="1694302"/>
            <a:ext cx="100692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Var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883880" y="1694302"/>
            <a:ext cx="100692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Assign</a:t>
            </a:r>
            <a:endParaRPr lang="en-US" dirty="0"/>
          </a:p>
        </p:txBody>
      </p:sp>
      <p:sp>
        <p:nvSpPr>
          <p:cNvPr id="20" name="Right Arrow 19"/>
          <p:cNvSpPr/>
          <p:nvPr/>
        </p:nvSpPr>
        <p:spPr>
          <a:xfrm>
            <a:off x="3535597" y="2096426"/>
            <a:ext cx="503464" cy="261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flipH="1">
            <a:off x="5236395" y="2308319"/>
            <a:ext cx="1875103" cy="261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369326" y="1981748"/>
            <a:ext cx="100692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While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2369325" y="2629448"/>
            <a:ext cx="100692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</a:t>
            </a:r>
            <a:endParaRPr lang="en-US" dirty="0"/>
          </a:p>
        </p:txBody>
      </p:sp>
      <p:sp>
        <p:nvSpPr>
          <p:cNvPr id="61" name="Right Arrow 60"/>
          <p:cNvSpPr/>
          <p:nvPr/>
        </p:nvSpPr>
        <p:spPr>
          <a:xfrm rot="2065139" flipV="1">
            <a:off x="1711786" y="2587311"/>
            <a:ext cx="503464" cy="261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ight Arrow 62"/>
          <p:cNvSpPr/>
          <p:nvPr/>
        </p:nvSpPr>
        <p:spPr>
          <a:xfrm rot="19534861">
            <a:off x="3556758" y="2558367"/>
            <a:ext cx="503464" cy="261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ight Arrow 63"/>
          <p:cNvSpPr/>
          <p:nvPr/>
        </p:nvSpPr>
        <p:spPr>
          <a:xfrm rot="2065139" flipV="1">
            <a:off x="3565363" y="1601073"/>
            <a:ext cx="503464" cy="261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ight Arrow 64"/>
          <p:cNvSpPr/>
          <p:nvPr/>
        </p:nvSpPr>
        <p:spPr>
          <a:xfrm rot="19534861">
            <a:off x="1707196" y="1601072"/>
            <a:ext cx="503464" cy="261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4145442" y="2357951"/>
            <a:ext cx="100692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Func</a:t>
            </a:r>
            <a:endParaRPr lang="en-US" dirty="0"/>
          </a:p>
        </p:txBody>
      </p:sp>
      <p:sp>
        <p:nvSpPr>
          <p:cNvPr id="67" name="Right Arrow 66"/>
          <p:cNvSpPr/>
          <p:nvPr/>
        </p:nvSpPr>
        <p:spPr>
          <a:xfrm>
            <a:off x="5249851" y="1792273"/>
            <a:ext cx="503464" cy="261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7214997" y="2636085"/>
            <a:ext cx="100692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Expr</a:t>
            </a:r>
            <a:endParaRPr lang="en-US" dirty="0"/>
          </a:p>
        </p:txBody>
      </p:sp>
      <p:sp>
        <p:nvSpPr>
          <p:cNvPr id="74" name="Right Arrow 73"/>
          <p:cNvSpPr/>
          <p:nvPr/>
        </p:nvSpPr>
        <p:spPr>
          <a:xfrm>
            <a:off x="5258089" y="2636085"/>
            <a:ext cx="1875103" cy="261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ight Arrow 74"/>
          <p:cNvSpPr/>
          <p:nvPr/>
        </p:nvSpPr>
        <p:spPr>
          <a:xfrm rot="5400000" flipV="1">
            <a:off x="7598464" y="2065120"/>
            <a:ext cx="503464" cy="261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627418" y="3962400"/>
            <a:ext cx="100692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Assign</a:t>
            </a:r>
            <a:endParaRPr lang="en-US" dirty="0"/>
          </a:p>
        </p:txBody>
      </p:sp>
      <p:sp>
        <p:nvSpPr>
          <p:cNvPr id="111" name="Rectangle 110"/>
          <p:cNvSpPr/>
          <p:nvPr/>
        </p:nvSpPr>
        <p:spPr>
          <a:xfrm>
            <a:off x="2369327" y="3962400"/>
            <a:ext cx="100692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Var</a:t>
            </a:r>
            <a:endParaRPr lang="en-US" dirty="0"/>
          </a:p>
        </p:txBody>
      </p:sp>
      <p:sp>
        <p:nvSpPr>
          <p:cNvPr id="112" name="Flowchart: Connector 111"/>
          <p:cNvSpPr/>
          <p:nvPr/>
        </p:nvSpPr>
        <p:spPr>
          <a:xfrm>
            <a:off x="4039061" y="39624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5152417" y="3951514"/>
            <a:ext cx="100692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Value</a:t>
            </a:r>
            <a:endParaRPr lang="en-US" dirty="0"/>
          </a:p>
        </p:txBody>
      </p:sp>
      <p:sp>
        <p:nvSpPr>
          <p:cNvPr id="114" name="Right Arrow 113"/>
          <p:cNvSpPr/>
          <p:nvPr/>
        </p:nvSpPr>
        <p:spPr>
          <a:xfrm>
            <a:off x="1787928" y="4060371"/>
            <a:ext cx="503464" cy="261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ight Arrow 114"/>
          <p:cNvSpPr/>
          <p:nvPr/>
        </p:nvSpPr>
        <p:spPr>
          <a:xfrm>
            <a:off x="3440158" y="4077625"/>
            <a:ext cx="503464" cy="261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ight Arrow 115"/>
          <p:cNvSpPr/>
          <p:nvPr/>
        </p:nvSpPr>
        <p:spPr>
          <a:xfrm>
            <a:off x="4581392" y="4083994"/>
            <a:ext cx="503464" cy="261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ight Arrow 116"/>
          <p:cNvSpPr/>
          <p:nvPr/>
        </p:nvSpPr>
        <p:spPr>
          <a:xfrm rot="2065139" flipV="1">
            <a:off x="3403987" y="4539019"/>
            <a:ext cx="503464" cy="261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ight Arrow 117"/>
          <p:cNvSpPr/>
          <p:nvPr/>
        </p:nvSpPr>
        <p:spPr>
          <a:xfrm rot="2065139" flipV="1">
            <a:off x="3410393" y="5039116"/>
            <a:ext cx="503464" cy="261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ight Arrow 118"/>
          <p:cNvSpPr/>
          <p:nvPr/>
        </p:nvSpPr>
        <p:spPr>
          <a:xfrm rot="2065139" flipV="1">
            <a:off x="3440158" y="5530068"/>
            <a:ext cx="503464" cy="261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ight Arrow 119"/>
          <p:cNvSpPr/>
          <p:nvPr/>
        </p:nvSpPr>
        <p:spPr>
          <a:xfrm rot="2065139" flipV="1">
            <a:off x="3469923" y="6030164"/>
            <a:ext cx="503464" cy="261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lowchart: Connector 120"/>
          <p:cNvSpPr/>
          <p:nvPr/>
        </p:nvSpPr>
        <p:spPr>
          <a:xfrm>
            <a:off x="4039061" y="45720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22" name="Flowchart: Connector 121"/>
          <p:cNvSpPr/>
          <p:nvPr/>
        </p:nvSpPr>
        <p:spPr>
          <a:xfrm>
            <a:off x="4034315" y="5126201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123" name="Flowchart: Connector 122"/>
          <p:cNvSpPr/>
          <p:nvPr/>
        </p:nvSpPr>
        <p:spPr>
          <a:xfrm>
            <a:off x="4039061" y="564981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4" name="Flowchart: Connector 123"/>
          <p:cNvSpPr/>
          <p:nvPr/>
        </p:nvSpPr>
        <p:spPr>
          <a:xfrm>
            <a:off x="4039061" y="6160792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/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5172597" y="5410648"/>
            <a:ext cx="100692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Var</a:t>
            </a:r>
            <a:endParaRPr lang="en-US" dirty="0"/>
          </a:p>
        </p:txBody>
      </p:sp>
      <p:sp>
        <p:nvSpPr>
          <p:cNvPr id="126" name="Right Arrow 125"/>
          <p:cNvSpPr/>
          <p:nvPr/>
        </p:nvSpPr>
        <p:spPr>
          <a:xfrm>
            <a:off x="4584985" y="5224172"/>
            <a:ext cx="503464" cy="261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ight Arrow 126"/>
          <p:cNvSpPr/>
          <p:nvPr/>
        </p:nvSpPr>
        <p:spPr>
          <a:xfrm>
            <a:off x="4592829" y="5747781"/>
            <a:ext cx="503464" cy="261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ight Arrow 127"/>
          <p:cNvSpPr/>
          <p:nvPr/>
        </p:nvSpPr>
        <p:spPr>
          <a:xfrm rot="2065139" flipV="1">
            <a:off x="4619143" y="4745525"/>
            <a:ext cx="503464" cy="261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ight Arrow 128"/>
          <p:cNvSpPr/>
          <p:nvPr/>
        </p:nvSpPr>
        <p:spPr>
          <a:xfrm rot="19534861">
            <a:off x="4613820" y="6206399"/>
            <a:ext cx="503464" cy="261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U-Turn Arrow 129"/>
          <p:cNvSpPr/>
          <p:nvPr/>
        </p:nvSpPr>
        <p:spPr>
          <a:xfrm rot="16200000" flipV="1">
            <a:off x="5778993" y="4692345"/>
            <a:ext cx="1673902" cy="4572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84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Syntax Diagram (ex)</a:t>
            </a:r>
            <a:endParaRPr lang="en-US" dirty="0"/>
          </a:p>
        </p:txBody>
      </p:sp>
      <p:sp>
        <p:nvSpPr>
          <p:cNvPr id="8" name="U-Turn Arrow 7"/>
          <p:cNvSpPr/>
          <p:nvPr/>
        </p:nvSpPr>
        <p:spPr>
          <a:xfrm rot="16200000" flipH="1">
            <a:off x="2432958" y="3497138"/>
            <a:ext cx="838200" cy="4572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143201" y="1821080"/>
            <a:ext cx="100692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Value</a:t>
            </a:r>
            <a:endParaRPr lang="en-US" dirty="0"/>
          </a:p>
        </p:txBody>
      </p:sp>
      <p:sp>
        <p:nvSpPr>
          <p:cNvPr id="56" name="Right Arrow 55"/>
          <p:cNvSpPr/>
          <p:nvPr/>
        </p:nvSpPr>
        <p:spPr>
          <a:xfrm>
            <a:off x="3243352" y="1919051"/>
            <a:ext cx="503464" cy="261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837433" y="1828800"/>
            <a:ext cx="100692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Type</a:t>
            </a:r>
            <a:endParaRPr lang="en-US" dirty="0"/>
          </a:p>
        </p:txBody>
      </p:sp>
      <p:sp>
        <p:nvSpPr>
          <p:cNvPr id="58" name="Right Arrow 57"/>
          <p:cNvSpPr/>
          <p:nvPr/>
        </p:nvSpPr>
        <p:spPr>
          <a:xfrm>
            <a:off x="5053810" y="1933102"/>
            <a:ext cx="503464" cy="261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5647891" y="1842851"/>
            <a:ext cx="100692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Var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3150130" y="3124200"/>
            <a:ext cx="100692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Var</a:t>
            </a:r>
            <a:endParaRPr lang="en-US" dirty="0"/>
          </a:p>
        </p:txBody>
      </p:sp>
      <p:sp>
        <p:nvSpPr>
          <p:cNvPr id="69" name="U-Turn Arrow 68"/>
          <p:cNvSpPr/>
          <p:nvPr/>
        </p:nvSpPr>
        <p:spPr>
          <a:xfrm rot="16200000" flipH="1">
            <a:off x="2088749" y="3841347"/>
            <a:ext cx="1526618" cy="4572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0" name="Flowchart: Connector 69"/>
          <p:cNvSpPr/>
          <p:nvPr/>
        </p:nvSpPr>
        <p:spPr>
          <a:xfrm>
            <a:off x="3150130" y="3841347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71" name="Flowchart: Connector 70"/>
          <p:cNvSpPr/>
          <p:nvPr/>
        </p:nvSpPr>
        <p:spPr>
          <a:xfrm>
            <a:off x="3150130" y="4495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72" name="U-Turn Arrow 71"/>
          <p:cNvSpPr/>
          <p:nvPr/>
        </p:nvSpPr>
        <p:spPr>
          <a:xfrm rot="16200000" flipH="1">
            <a:off x="1724076" y="4206019"/>
            <a:ext cx="2255962" cy="4572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Flowchart: Connector 75"/>
          <p:cNvSpPr/>
          <p:nvPr/>
        </p:nvSpPr>
        <p:spPr>
          <a:xfrm>
            <a:off x="3124352" y="5138057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77" name="Right Arrow 76"/>
          <p:cNvSpPr/>
          <p:nvPr/>
        </p:nvSpPr>
        <p:spPr>
          <a:xfrm>
            <a:off x="3775061" y="4610478"/>
            <a:ext cx="503464" cy="261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ight Arrow 77"/>
          <p:cNvSpPr/>
          <p:nvPr/>
        </p:nvSpPr>
        <p:spPr>
          <a:xfrm rot="19534861">
            <a:off x="3796222" y="5072419"/>
            <a:ext cx="503464" cy="261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ight Arrow 78"/>
          <p:cNvSpPr/>
          <p:nvPr/>
        </p:nvSpPr>
        <p:spPr>
          <a:xfrm rot="2065139" flipV="1">
            <a:off x="3804827" y="4115125"/>
            <a:ext cx="503464" cy="261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4502012" y="4298547"/>
            <a:ext cx="1550446" cy="8395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[A-Z][a-z][0-9]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31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Diagram (ex)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103615" y="1813359"/>
            <a:ext cx="100692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If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2203766" y="1911330"/>
            <a:ext cx="503464" cy="261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97847" y="1821079"/>
            <a:ext cx="100692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Cond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4014224" y="1925381"/>
            <a:ext cx="503464" cy="261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08305" y="1835130"/>
            <a:ext cx="100692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5882919" y="1925381"/>
            <a:ext cx="503464" cy="261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477000" y="1835130"/>
            <a:ext cx="100692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Func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 rot="2065139" flipV="1">
            <a:off x="5853153" y="2354480"/>
            <a:ext cx="503464" cy="261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476999" y="2426124"/>
            <a:ext cx="100692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Expr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103616" y="3005910"/>
            <a:ext cx="100692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While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2203767" y="3103881"/>
            <a:ext cx="503464" cy="261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797848" y="3013630"/>
            <a:ext cx="100692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Cond</a:t>
            </a:r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>
            <a:off x="4014225" y="3117932"/>
            <a:ext cx="503464" cy="261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608306" y="3027681"/>
            <a:ext cx="100692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17" name="Right Arrow 16"/>
          <p:cNvSpPr/>
          <p:nvPr/>
        </p:nvSpPr>
        <p:spPr>
          <a:xfrm>
            <a:off x="5882920" y="3117932"/>
            <a:ext cx="503464" cy="261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77001" y="3027681"/>
            <a:ext cx="100692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Func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41850" y="3940629"/>
            <a:ext cx="100692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</a:t>
            </a:r>
            <a:endParaRPr lang="en-US" dirty="0"/>
          </a:p>
        </p:txBody>
      </p:sp>
      <p:sp>
        <p:nvSpPr>
          <p:cNvPr id="22" name="Right Arrow 21"/>
          <p:cNvSpPr/>
          <p:nvPr/>
        </p:nvSpPr>
        <p:spPr>
          <a:xfrm>
            <a:off x="1342001" y="4038600"/>
            <a:ext cx="503464" cy="261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936082" y="3948349"/>
            <a:ext cx="100692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Cond</a:t>
            </a:r>
            <a:endParaRPr lang="en-US" dirty="0"/>
          </a:p>
        </p:txBody>
      </p:sp>
      <p:sp>
        <p:nvSpPr>
          <p:cNvPr id="24" name="Right Arrow 23"/>
          <p:cNvSpPr/>
          <p:nvPr/>
        </p:nvSpPr>
        <p:spPr>
          <a:xfrm>
            <a:off x="3152459" y="4052651"/>
            <a:ext cx="503464" cy="261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746540" y="3962400"/>
            <a:ext cx="100692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Equal</a:t>
            </a:r>
            <a:endParaRPr lang="en-US" dirty="0"/>
          </a:p>
        </p:txBody>
      </p:sp>
      <p:sp>
        <p:nvSpPr>
          <p:cNvPr id="26" name="Right Arrow 25"/>
          <p:cNvSpPr/>
          <p:nvPr/>
        </p:nvSpPr>
        <p:spPr>
          <a:xfrm>
            <a:off x="5021154" y="4052651"/>
            <a:ext cx="503464" cy="261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615235" y="3962400"/>
            <a:ext cx="100692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Expr</a:t>
            </a:r>
            <a:endParaRPr lang="en-US" dirty="0"/>
          </a:p>
        </p:txBody>
      </p:sp>
      <p:sp>
        <p:nvSpPr>
          <p:cNvPr id="28" name="Right Arrow 27"/>
          <p:cNvSpPr/>
          <p:nvPr/>
        </p:nvSpPr>
        <p:spPr>
          <a:xfrm>
            <a:off x="6889847" y="4074423"/>
            <a:ext cx="503464" cy="261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483928" y="3984172"/>
            <a:ext cx="100692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Func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103616" y="4945280"/>
            <a:ext cx="100692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Switch</a:t>
            </a:r>
            <a:endParaRPr lang="en-US" dirty="0"/>
          </a:p>
        </p:txBody>
      </p:sp>
      <p:sp>
        <p:nvSpPr>
          <p:cNvPr id="31" name="Right Arrow 30"/>
          <p:cNvSpPr/>
          <p:nvPr/>
        </p:nvSpPr>
        <p:spPr>
          <a:xfrm>
            <a:off x="2203767" y="5043251"/>
            <a:ext cx="503464" cy="261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797848" y="4953000"/>
            <a:ext cx="100692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Cond</a:t>
            </a:r>
            <a:endParaRPr lang="en-US" dirty="0"/>
          </a:p>
        </p:txBody>
      </p:sp>
      <p:sp>
        <p:nvSpPr>
          <p:cNvPr id="33" name="Right Arrow 32"/>
          <p:cNvSpPr/>
          <p:nvPr/>
        </p:nvSpPr>
        <p:spPr>
          <a:xfrm>
            <a:off x="4014225" y="5057302"/>
            <a:ext cx="503464" cy="261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608306" y="4967051"/>
            <a:ext cx="100692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35" name="Right Arrow 34"/>
          <p:cNvSpPr/>
          <p:nvPr/>
        </p:nvSpPr>
        <p:spPr>
          <a:xfrm>
            <a:off x="5882920" y="5057302"/>
            <a:ext cx="503464" cy="261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477001" y="4967051"/>
            <a:ext cx="100692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Expr</a:t>
            </a:r>
            <a:endParaRPr lang="en-US" dirty="0"/>
          </a:p>
        </p:txBody>
      </p:sp>
      <p:sp>
        <p:nvSpPr>
          <p:cNvPr id="39" name="U-Turn Arrow 38"/>
          <p:cNvSpPr/>
          <p:nvPr/>
        </p:nvSpPr>
        <p:spPr>
          <a:xfrm rot="5400000">
            <a:off x="7405006" y="5345773"/>
            <a:ext cx="838200" cy="4572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Right Arrow 39"/>
          <p:cNvSpPr/>
          <p:nvPr/>
        </p:nvSpPr>
        <p:spPr>
          <a:xfrm flipH="1">
            <a:off x="2797848" y="5746333"/>
            <a:ext cx="4797658" cy="261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U-Turn Arrow 40"/>
          <p:cNvSpPr/>
          <p:nvPr/>
        </p:nvSpPr>
        <p:spPr>
          <a:xfrm rot="5400000" flipH="1" flipV="1">
            <a:off x="2055855" y="5342094"/>
            <a:ext cx="936171" cy="366585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52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Program: Hangman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#include “</a:t>
            </a:r>
            <a:r>
              <a:rPr lang="en-US" sz="800" dirty="0" err="1" smtClean="0">
                <a:latin typeface="Courier New" pitchFamily="49" charset="0"/>
                <a:cs typeface="Courier New" pitchFamily="49" charset="0"/>
              </a:rPr>
              <a:t>random.o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#include “</a:t>
            </a:r>
            <a:r>
              <a:rPr lang="en-US" sz="800" dirty="0" err="1" smtClean="0">
                <a:latin typeface="Courier New" pitchFamily="49" charset="0"/>
                <a:cs typeface="Courier New" pitchFamily="49" charset="0"/>
              </a:rPr>
              <a:t>time.o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”</a:t>
            </a:r>
          </a:p>
          <a:p>
            <a:pPr marL="0" indent="0">
              <a:spcBef>
                <a:spcPts val="0"/>
              </a:spcBef>
              <a:buNone/>
            </a:pPr>
            <a:endParaRPr lang="en-US" sz="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task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define MAX_WRONG </a:t>
            </a:r>
            <a:r>
              <a:rPr lang="en-US" sz="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8 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list &lt; string &gt; words 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words push ( “GUESS” ) 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words push ( “HANGMAN” ) 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words push ( “DIFFICULT” ) 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800" dirty="0" err="1" smtClean="0">
                <a:latin typeface="Courier New" pitchFamily="49" charset="0"/>
                <a:cs typeface="Courier New" pitchFamily="49" charset="0"/>
              </a:rPr>
              <a:t>seedRand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( </a:t>
            </a:r>
            <a:r>
              <a:rPr lang="en-US" sz="800" dirty="0" err="1" smtClean="0">
                <a:latin typeface="Courier New" pitchFamily="49" charset="0"/>
                <a:cs typeface="Courier New" pitchFamily="49" charset="0"/>
              </a:rPr>
              <a:t>stdTime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) 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800" dirty="0" err="1" smtClean="0">
                <a:latin typeface="Courier New" pitchFamily="49" charset="0"/>
                <a:cs typeface="Courier New" pitchFamily="49" charset="0"/>
              </a:rPr>
              <a:t>randomShuffle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( words begin() words end ( ) ) 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define THE_WORD string words [ 0 ] 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wrong = 0 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string </a:t>
            </a:r>
            <a:r>
              <a:rPr lang="en-US" sz="800" dirty="0" err="1" smtClean="0">
                <a:latin typeface="Courier New" pitchFamily="49" charset="0"/>
                <a:cs typeface="Courier New" pitchFamily="49" charset="0"/>
              </a:rPr>
              <a:t>soFar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( </a:t>
            </a:r>
            <a:r>
              <a:rPr lang="en-US" sz="800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( THE_WORD ) + “_” ) 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string used = “” 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800" dirty="0" err="1" smtClean="0">
                <a:latin typeface="Courier New" pitchFamily="49" charset="0"/>
                <a:cs typeface="Courier New" pitchFamily="49" charset="0"/>
              </a:rPr>
              <a:t>textout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( “Hangman game” ) 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while ( ( wrong </a:t>
            </a:r>
            <a:r>
              <a:rPr lang="en-US" sz="800" dirty="0" err="1" smtClean="0">
                <a:latin typeface="Courier New" pitchFamily="49" charset="0"/>
                <a:cs typeface="Courier New" pitchFamily="49" charset="0"/>
              </a:rPr>
              <a:t>lt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MAX_WRONG ) and ( </a:t>
            </a:r>
            <a:r>
              <a:rPr lang="en-US" sz="800" dirty="0" err="1" smtClean="0">
                <a:latin typeface="Courier New" pitchFamily="49" charset="0"/>
                <a:cs typeface="Courier New" pitchFamily="49" charset="0"/>
              </a:rPr>
              <a:t>soFar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err="1" smtClean="0">
                <a:latin typeface="Courier New" pitchFamily="49" charset="0"/>
                <a:cs typeface="Courier New" pitchFamily="49" charset="0"/>
              </a:rPr>
              <a:t>nq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THE_WORD ) 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800" dirty="0" err="1" smtClean="0">
                <a:latin typeface="Courier New" pitchFamily="49" charset="0"/>
                <a:cs typeface="Courier New" pitchFamily="49" charset="0"/>
              </a:rPr>
              <a:t>textout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( “\</a:t>
            </a:r>
            <a:r>
              <a:rPr lang="en-US" sz="800" dirty="0" err="1" smtClean="0">
                <a:latin typeface="Courier New" pitchFamily="49" charset="0"/>
                <a:cs typeface="Courier New" pitchFamily="49" charset="0"/>
              </a:rPr>
              <a:t>nYou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have “ + ( MAX_WRONG – wrong ) + “ incorrect guesses left.\n” ) 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800" dirty="0" err="1" smtClean="0">
                <a:latin typeface="Courier New" pitchFamily="49" charset="0"/>
                <a:cs typeface="Courier New" pitchFamily="49" charset="0"/>
              </a:rPr>
              <a:t>textout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( “You have used “ + used + “ letters.\n” ) 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800" dirty="0" err="1" smtClean="0">
                <a:latin typeface="Courier New" pitchFamily="49" charset="0"/>
                <a:cs typeface="Courier New" pitchFamily="49" charset="0"/>
              </a:rPr>
              <a:t>textout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( “Word is: “ + </a:t>
            </a:r>
            <a:r>
              <a:rPr lang="en-US" sz="800" dirty="0" err="1" smtClean="0">
                <a:latin typeface="Courier New" pitchFamily="49" charset="0"/>
                <a:cs typeface="Courier New" pitchFamily="49" charset="0"/>
              </a:rPr>
              <a:t>soFar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+ “\n” ) 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char guess 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800" dirty="0" err="1" smtClean="0">
                <a:latin typeface="Courier New" pitchFamily="49" charset="0"/>
                <a:cs typeface="Courier New" pitchFamily="49" charset="0"/>
              </a:rPr>
              <a:t>textout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( “\</a:t>
            </a:r>
            <a:r>
              <a:rPr lang="en-US" sz="800" dirty="0" err="1" smtClean="0">
                <a:latin typeface="Courier New" pitchFamily="49" charset="0"/>
                <a:cs typeface="Courier New" pitchFamily="49" charset="0"/>
              </a:rPr>
              <a:t>nGuess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: “ ) 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800" dirty="0" err="1" smtClean="0">
                <a:latin typeface="Courier New" pitchFamily="49" charset="0"/>
                <a:cs typeface="Courier New" pitchFamily="49" charset="0"/>
              </a:rPr>
              <a:t>keyin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( guess ) 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used += guess 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if ( THE_WORD find ( guess ) </a:t>
            </a:r>
            <a:r>
              <a:rPr lang="en-US" sz="800" dirty="0" err="1" smtClean="0">
                <a:latin typeface="Courier New" pitchFamily="49" charset="0"/>
                <a:cs typeface="Courier New" pitchFamily="49" charset="0"/>
              </a:rPr>
              <a:t>nq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800" dirty="0" err="1" smtClean="0">
                <a:latin typeface="Courier New" pitchFamily="49" charset="0"/>
                <a:cs typeface="Courier New" pitchFamily="49" charset="0"/>
              </a:rPr>
              <a:t>npos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)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800" dirty="0" err="1" smtClean="0">
                <a:latin typeface="Courier New" pitchFamily="49" charset="0"/>
                <a:cs typeface="Courier New" pitchFamily="49" charset="0"/>
              </a:rPr>
              <a:t>textout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( “Guess correct” ) 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for ( </a:t>
            </a:r>
            <a:r>
              <a:rPr lang="en-US" sz="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= 0 ; </a:t>
            </a:r>
            <a:r>
              <a:rPr lang="en-US" sz="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&lt; THE_WORD </a:t>
            </a:r>
            <a:r>
              <a:rPr lang="en-US" sz="800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( ) ; </a:t>
            </a:r>
            <a:r>
              <a:rPr lang="en-US" sz="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++ ; 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   if ( THE_WORD [ </a:t>
            </a:r>
            <a:r>
              <a:rPr lang="en-US" sz="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] </a:t>
            </a:r>
            <a:r>
              <a:rPr lang="en-US" sz="800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guess 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800" dirty="0" err="1" smtClean="0">
                <a:latin typeface="Courier New" pitchFamily="49" charset="0"/>
                <a:cs typeface="Courier New" pitchFamily="49" charset="0"/>
              </a:rPr>
              <a:t>soFar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[ </a:t>
            </a:r>
            <a:r>
              <a:rPr lang="en-US" sz="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] = guess ; }</a:t>
            </a:r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    else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800" dirty="0" err="1" smtClean="0">
                <a:latin typeface="Courier New" pitchFamily="49" charset="0"/>
                <a:cs typeface="Courier New" pitchFamily="49" charset="0"/>
              </a:rPr>
              <a:t>textout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( “Wrong guess” ) 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   }  /* end for loop 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if ( wrong </a:t>
            </a:r>
            <a:r>
              <a:rPr lang="en-US" sz="800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MAX_WRONG 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800" dirty="0" err="1" smtClean="0">
                <a:latin typeface="Courier New" pitchFamily="49" charset="0"/>
                <a:cs typeface="Courier New" pitchFamily="49" charset="0"/>
              </a:rPr>
              <a:t>textout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( “Your man has been hanged.” ) 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}   /* end MAIN */</a:t>
            </a:r>
          </a:p>
        </p:txBody>
      </p:sp>
    </p:spTree>
    <p:extLst>
      <p:ext uri="{BB962C8B-B14F-4D97-AF65-F5344CB8AC3E}">
        <p14:creationId xmlns:p14="http://schemas.microsoft.com/office/powerpoint/2010/main" val="93902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1439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OINK?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Because that’s the sound that piglets make.</a:t>
            </a:r>
          </a:p>
          <a:p>
            <a:pPr marL="0" indent="0">
              <a:buNone/>
            </a:pPr>
            <a:r>
              <a:rPr lang="en-US" dirty="0" smtClean="0"/>
              <a:t>Piglet -&gt; </a:t>
            </a:r>
            <a:r>
              <a:rPr lang="en-US" dirty="0" err="1" smtClean="0"/>
              <a:t>Pigl</a:t>
            </a:r>
            <a:r>
              <a:rPr lang="en-US" dirty="0" smtClean="0"/>
              <a:t> -&gt; Pig-L -&gt; Pi-G-L</a:t>
            </a:r>
          </a:p>
          <a:p>
            <a:pPr marL="0" indent="0">
              <a:buNone/>
            </a:pPr>
            <a:r>
              <a:rPr lang="en-US" dirty="0" smtClean="0"/>
              <a:t>Pi = 3.14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3.14 first letter = TPOF</a:t>
            </a:r>
          </a:p>
          <a:p>
            <a:pPr marL="0" indent="0">
              <a:buNone/>
            </a:pPr>
            <a:r>
              <a:rPr lang="en-US" dirty="0" smtClean="0"/>
              <a:t>TPOF-G-L -&gt; T.P.O.F.G.L.</a:t>
            </a:r>
          </a:p>
          <a:p>
            <a:pPr marL="0" indent="0">
              <a:buNone/>
            </a:pPr>
            <a:r>
              <a:rPr lang="en-US" dirty="0" smtClean="0"/>
              <a:t>The Programmers Only Favorite Game-making Language</a:t>
            </a:r>
          </a:p>
          <a:p>
            <a:pPr marL="0" indent="0">
              <a:buNone/>
            </a:pPr>
            <a:r>
              <a:rPr lang="en-US" dirty="0" smtClean="0"/>
              <a:t>I spent more time coming up with a name than I did actually doing the assignment, but you won’t find me putting that in print just in case the professor has a cow.</a:t>
            </a:r>
          </a:p>
          <a:p>
            <a:pPr marL="0" indent="0">
              <a:buNone/>
            </a:pPr>
            <a:r>
              <a:rPr lang="en-US" dirty="0" smtClean="0"/>
              <a:t>Cow != Piglet.</a:t>
            </a:r>
          </a:p>
        </p:txBody>
      </p:sp>
    </p:spTree>
    <p:extLst>
      <p:ext uri="{BB962C8B-B14F-4D97-AF65-F5344CB8AC3E}">
        <p14:creationId xmlns:p14="http://schemas.microsoft.com/office/powerpoint/2010/main" val="67813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No, really, why OINK?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 are a lot of languages on the market. Some of them are really good (C++) and some are really bad (BASIC), but they are all optimized for general applications. None of them are specifically designed for game creation.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Ignore GML – GML is the evil mutant offspring </a:t>
            </a:r>
            <a:r>
              <a:rPr lang="en-US" dirty="0" smtClean="0"/>
              <a:t>of an unholy mating between </a:t>
            </a:r>
            <a:r>
              <a:rPr lang="en-US" dirty="0" err="1" smtClean="0"/>
              <a:t>Javascript</a:t>
            </a:r>
            <a:r>
              <a:rPr lang="en-US" dirty="0" smtClean="0"/>
              <a:t> and LISP.</a:t>
            </a:r>
          </a:p>
        </p:txBody>
      </p:sp>
    </p:spTree>
    <p:extLst>
      <p:ext uri="{BB962C8B-B14F-4D97-AF65-F5344CB8AC3E}">
        <p14:creationId xmlns:p14="http://schemas.microsoft.com/office/powerpoint/2010/main" val="341936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ANSWER THE QUESTION: WHY OINK?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Because </a:t>
            </a:r>
            <a:r>
              <a:rPr lang="en-US" dirty="0" smtClean="0"/>
              <a:t>I want to make games, and while C++ is good at it, it does have some limitations. I’d like to just take C++ and modify it, but that probably wouldn’t fly for this assignment, so here I sit trying to make up a new language as if it will ever be implemented.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77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Isn’t that a bit ambitious?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Yes</a:t>
            </a:r>
            <a:r>
              <a:rPr lang="en-US" dirty="0" smtClean="0"/>
              <a:t>. Yes it is. So what I’m REALLY going to do is just come up with a simple language that can program hangman, and call it a 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95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Lexical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Function types: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main()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task function()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sub function()</a:t>
            </a:r>
          </a:p>
          <a:p>
            <a:pPr marL="0" indent="0">
              <a:buNone/>
            </a:pPr>
            <a:r>
              <a:rPr lang="en-US" dirty="0" smtClean="0"/>
              <a:t>Predefined Classes: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/>
              <a:t>3dpos { float x float y float z 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/>
              <a:t>2dpos { float x float y }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/>
              <a:t>grid_s</a:t>
            </a:r>
            <a:r>
              <a:rPr lang="en-US" dirty="0"/>
              <a:t> { </a:t>
            </a:r>
            <a:r>
              <a:rPr lang="en-US" dirty="0" err="1"/>
              <a:t>int</a:t>
            </a:r>
            <a:r>
              <a:rPr lang="en-US" dirty="0"/>
              <a:t> x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y </a:t>
            </a:r>
            <a:r>
              <a:rPr lang="en-US" dirty="0" err="1" smtClean="0"/>
              <a:t>int</a:t>
            </a:r>
            <a:r>
              <a:rPr lang="en-US" dirty="0" smtClean="0"/>
              <a:t> z </a:t>
            </a:r>
            <a:r>
              <a:rPr lang="en-US" dirty="0" err="1" smtClean="0"/>
              <a:t>bool</a:t>
            </a:r>
            <a:r>
              <a:rPr lang="en-US" dirty="0" smtClean="0"/>
              <a:t> 3d </a:t>
            </a: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/>
              <a:t>grid_h</a:t>
            </a:r>
            <a:r>
              <a:rPr lang="en-US" dirty="0"/>
              <a:t> { </a:t>
            </a:r>
            <a:r>
              <a:rPr lang="en-US" dirty="0" err="1"/>
              <a:t>int</a:t>
            </a:r>
            <a:r>
              <a:rPr lang="en-US" dirty="0"/>
              <a:t> x </a:t>
            </a:r>
            <a:r>
              <a:rPr lang="en-US" dirty="0" err="1"/>
              <a:t>int</a:t>
            </a:r>
            <a:r>
              <a:rPr lang="en-US" dirty="0"/>
              <a:t> y </a:t>
            </a:r>
            <a:r>
              <a:rPr lang="en-US" dirty="0" err="1" smtClean="0"/>
              <a:t>int</a:t>
            </a:r>
            <a:r>
              <a:rPr lang="en-US" dirty="0" smtClean="0"/>
              <a:t> z </a:t>
            </a:r>
            <a:r>
              <a:rPr lang="en-US" dirty="0" err="1" smtClean="0"/>
              <a:t>bool</a:t>
            </a:r>
            <a:r>
              <a:rPr lang="en-US" dirty="0" smtClean="0"/>
              <a:t> 3d }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keyin</a:t>
            </a:r>
            <a:r>
              <a:rPr lang="en-US" dirty="0" smtClean="0"/>
              <a:t> ( value device 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rangein</a:t>
            </a:r>
            <a:r>
              <a:rPr lang="en-US" dirty="0" smtClean="0"/>
              <a:t> (value device 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audin</a:t>
            </a:r>
            <a:r>
              <a:rPr lang="en-US" dirty="0" smtClean="0"/>
              <a:t> (value device 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textout</a:t>
            </a:r>
            <a:r>
              <a:rPr lang="en-US" dirty="0" smtClean="0"/>
              <a:t> (string 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beep ( value duration 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49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Lexical Analysis Part 2: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5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Function and Variable declarations:</a:t>
            </a:r>
          </a:p>
          <a:p>
            <a:pPr marL="0" indent="0">
              <a:buNone/>
            </a:pPr>
            <a:r>
              <a:rPr lang="en-US" dirty="0" smtClean="0"/>
              <a:t>	[A-Z][a-z][0-9]+</a:t>
            </a:r>
          </a:p>
          <a:p>
            <a:pPr marL="0" indent="0">
              <a:buNone/>
            </a:pPr>
            <a:r>
              <a:rPr lang="en-US" dirty="0" smtClean="0"/>
              <a:t>Excluding the following: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85800" y="3581400"/>
            <a:ext cx="75438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2dpos		3dpos		and		</a:t>
            </a:r>
            <a:r>
              <a:rPr lang="en-US" sz="1400" dirty="0" err="1" smtClean="0"/>
              <a:t>audin</a:t>
            </a:r>
            <a:endParaRPr lang="en-US" sz="1400" dirty="0"/>
          </a:p>
          <a:p>
            <a:r>
              <a:rPr lang="en-US" sz="1400" dirty="0"/>
              <a:t>b</a:t>
            </a:r>
            <a:r>
              <a:rPr lang="en-US" sz="1400" dirty="0" smtClean="0"/>
              <a:t>eep		</a:t>
            </a:r>
            <a:r>
              <a:rPr lang="en-US" sz="1400" dirty="0" err="1" smtClean="0"/>
              <a:t>bool</a:t>
            </a:r>
            <a:r>
              <a:rPr lang="en-US" sz="1400" dirty="0" smtClean="0"/>
              <a:t>		char		define</a:t>
            </a:r>
            <a:endParaRPr lang="en-US" sz="1400" dirty="0"/>
          </a:p>
          <a:p>
            <a:r>
              <a:rPr lang="en-US" sz="1400" dirty="0" err="1" smtClean="0"/>
              <a:t>eq</a:t>
            </a:r>
            <a:r>
              <a:rPr lang="en-US" sz="1400" dirty="0" smtClean="0"/>
              <a:t>		exit		</a:t>
            </a:r>
            <a:r>
              <a:rPr lang="en-US" sz="1400" dirty="0" err="1" smtClean="0"/>
              <a:t>exp</a:t>
            </a:r>
            <a:r>
              <a:rPr lang="en-US" sz="1400" dirty="0" smtClean="0"/>
              <a:t>		</a:t>
            </a:r>
            <a:r>
              <a:rPr lang="en-US" sz="1400" dirty="0" err="1" smtClean="0"/>
              <a:t>extentof</a:t>
            </a:r>
            <a:endParaRPr lang="en-US" sz="1400" dirty="0"/>
          </a:p>
          <a:p>
            <a:r>
              <a:rPr lang="en-US" sz="1400" dirty="0" smtClean="0"/>
              <a:t>false		for		</a:t>
            </a:r>
            <a:r>
              <a:rPr lang="en-US" sz="1400" dirty="0" err="1" smtClean="0"/>
              <a:t>ge</a:t>
            </a:r>
            <a:r>
              <a:rPr lang="en-US" sz="1400" dirty="0" smtClean="0"/>
              <a:t>		</a:t>
            </a:r>
            <a:r>
              <a:rPr lang="en-US" sz="1400" dirty="0" err="1" smtClean="0"/>
              <a:t>grid_h</a:t>
            </a:r>
            <a:endParaRPr lang="en-US" sz="1400" dirty="0"/>
          </a:p>
          <a:p>
            <a:r>
              <a:rPr lang="en-US" sz="1400" dirty="0" err="1" smtClean="0"/>
              <a:t>grid_s</a:t>
            </a:r>
            <a:r>
              <a:rPr lang="en-US" sz="1400" dirty="0" smtClean="0"/>
              <a:t>		</a:t>
            </a:r>
            <a:r>
              <a:rPr lang="en-US" sz="1400" dirty="0" err="1" smtClean="0"/>
              <a:t>grid_t</a:t>
            </a:r>
            <a:r>
              <a:rPr lang="en-US" sz="1400" dirty="0" smtClean="0"/>
              <a:t>		</a:t>
            </a:r>
            <a:r>
              <a:rPr lang="en-US" sz="1400" dirty="0" err="1" smtClean="0"/>
              <a:t>gt</a:t>
            </a:r>
            <a:r>
              <a:rPr lang="en-US" sz="1400" dirty="0" smtClean="0"/>
              <a:t>		hex</a:t>
            </a:r>
            <a:endParaRPr lang="en-US" sz="1400" dirty="0"/>
          </a:p>
          <a:p>
            <a:r>
              <a:rPr lang="en-US" sz="1400" dirty="0" smtClean="0"/>
              <a:t>if		inline		</a:t>
            </a:r>
            <a:r>
              <a:rPr lang="en-US" sz="1400" dirty="0" err="1" smtClean="0"/>
              <a:t>int</a:t>
            </a:r>
            <a:r>
              <a:rPr lang="en-US" sz="1400" dirty="0" smtClean="0"/>
              <a:t>		</a:t>
            </a:r>
            <a:r>
              <a:rPr lang="en-US" sz="1400" dirty="0" err="1" smtClean="0"/>
              <a:t>keyin</a:t>
            </a:r>
            <a:endParaRPr lang="en-US" sz="1400" dirty="0"/>
          </a:p>
          <a:p>
            <a:r>
              <a:rPr lang="en-US" sz="1400" dirty="0" smtClean="0"/>
              <a:t>le		lint		list		</a:t>
            </a:r>
            <a:r>
              <a:rPr lang="en-US" sz="1400" dirty="0" err="1" smtClean="0"/>
              <a:t>lt</a:t>
            </a:r>
            <a:endParaRPr lang="en-US" sz="1400" dirty="0"/>
          </a:p>
          <a:p>
            <a:r>
              <a:rPr lang="en-US" sz="1400" dirty="0" smtClean="0"/>
              <a:t>main		mod		new		</a:t>
            </a:r>
            <a:r>
              <a:rPr lang="en-US" sz="1400" dirty="0" err="1" smtClean="0"/>
              <a:t>nq</a:t>
            </a:r>
            <a:endParaRPr lang="en-US" sz="1400" dirty="0"/>
          </a:p>
          <a:p>
            <a:r>
              <a:rPr lang="en-US" sz="1400" dirty="0" smtClean="0"/>
              <a:t>object		</a:t>
            </a:r>
            <a:r>
              <a:rPr lang="en-US" sz="1400" dirty="0" err="1" smtClean="0"/>
              <a:t>oct</a:t>
            </a:r>
            <a:r>
              <a:rPr lang="en-US" sz="1400" dirty="0" smtClean="0"/>
              <a:t>		or		queue</a:t>
            </a:r>
            <a:endParaRPr lang="en-US" sz="1400" dirty="0"/>
          </a:p>
          <a:p>
            <a:r>
              <a:rPr lang="en-US" sz="1400" dirty="0" err="1" smtClean="0"/>
              <a:t>rangein</a:t>
            </a:r>
            <a:r>
              <a:rPr lang="en-US" sz="1400" dirty="0" smtClean="0"/>
              <a:t>		real		redefine		</a:t>
            </a:r>
            <a:r>
              <a:rPr lang="en-US" sz="1400" dirty="0" err="1" smtClean="0"/>
              <a:t>sizeof</a:t>
            </a:r>
            <a:endParaRPr lang="en-US" sz="1400" dirty="0"/>
          </a:p>
          <a:p>
            <a:r>
              <a:rPr lang="en-US" sz="1400" dirty="0" smtClean="0"/>
              <a:t>stack		string		</a:t>
            </a:r>
            <a:r>
              <a:rPr lang="en-US" sz="1400" dirty="0" err="1" smtClean="0"/>
              <a:t>struct</a:t>
            </a:r>
            <a:r>
              <a:rPr lang="en-US" sz="1400" dirty="0" smtClean="0"/>
              <a:t>		sub</a:t>
            </a:r>
            <a:endParaRPr lang="en-US" sz="1400" dirty="0"/>
          </a:p>
          <a:p>
            <a:r>
              <a:rPr lang="en-US" sz="1400" dirty="0" smtClean="0"/>
              <a:t>Switch		task		</a:t>
            </a:r>
            <a:r>
              <a:rPr lang="en-US" sz="1400" dirty="0" err="1" smtClean="0"/>
              <a:t>textout</a:t>
            </a:r>
            <a:r>
              <a:rPr lang="en-US" sz="1400" dirty="0" smtClean="0"/>
              <a:t>		this</a:t>
            </a:r>
            <a:endParaRPr lang="en-US" sz="1400" dirty="0"/>
          </a:p>
          <a:p>
            <a:r>
              <a:rPr lang="en-US" sz="1400" dirty="0" smtClean="0"/>
              <a:t>true		</a:t>
            </a:r>
            <a:r>
              <a:rPr lang="en-US" sz="1400" dirty="0" err="1" smtClean="0"/>
              <a:t>uchar</a:t>
            </a:r>
            <a:r>
              <a:rPr lang="en-US" sz="1400" dirty="0" smtClean="0"/>
              <a:t>		</a:t>
            </a:r>
            <a:r>
              <a:rPr lang="en-US" sz="1400" dirty="0" err="1" smtClean="0"/>
              <a:t>uint</a:t>
            </a:r>
            <a:r>
              <a:rPr lang="en-US" sz="1400" dirty="0" smtClean="0"/>
              <a:t>		</a:t>
            </a:r>
            <a:r>
              <a:rPr lang="en-US" sz="1400" dirty="0" err="1" smtClean="0"/>
              <a:t>ulint</a:t>
            </a:r>
            <a:endParaRPr lang="en-US" sz="1400" dirty="0"/>
          </a:p>
          <a:p>
            <a:r>
              <a:rPr lang="en-US" sz="1400" dirty="0"/>
              <a:t>while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71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Lexical Analysis Part 3:</a:t>
            </a:r>
            <a:br>
              <a:rPr lang="en-US" dirty="0" smtClean="0"/>
            </a:br>
            <a:r>
              <a:rPr lang="en-US" dirty="0" err="1" smtClean="0"/>
              <a:t>Lex’s</a:t>
            </a:r>
            <a:r>
              <a:rPr lang="en-US" dirty="0" smtClean="0"/>
              <a:t> Revenge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3638240"/>
              </p:ext>
            </p:extLst>
          </p:nvPr>
        </p:nvGraphicFramePr>
        <p:xfrm>
          <a:off x="76200" y="1523999"/>
          <a:ext cx="8991600" cy="52578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2000"/>
                <a:gridCol w="4953000"/>
                <a:gridCol w="3276600"/>
              </a:tblGrid>
              <a:tr h="1966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Operator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What it does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Associativity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</a:tr>
              <a:tr h="1745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[]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Type casting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Right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</a:tr>
              <a:tr h="1745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()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Parenthetical notation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None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</a:tr>
              <a:tr h="1745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exp()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Exponentiation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None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</a:tr>
              <a:tr h="1745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*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Multiply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Left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</a:tr>
              <a:tr h="1745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/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Divide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Left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</a:tr>
              <a:tr h="1745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mod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Modulo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Left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</a:tr>
              <a:tr h="1745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+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Add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Left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</a:tr>
              <a:tr h="1745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Subtract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Left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</a:tr>
              <a:tr h="1745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and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Logical AND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Left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</a:tr>
              <a:tr h="1745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or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Logical OR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Left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</a:tr>
              <a:tr h="1745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eq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Equality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Left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</a:tr>
              <a:tr h="1745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nq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Not equality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Left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</a:tr>
              <a:tr h="1745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++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Increment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Left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</a:tr>
              <a:tr h="1745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--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Decrement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Left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</a:tr>
              <a:tr h="1745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gt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Greater than (left to right)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Left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</a:tr>
              <a:tr h="1745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lt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Less than (left to right)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Left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</a:tr>
              <a:tr h="1745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ge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Greater than or equal to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Left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</a:tr>
              <a:tr h="1745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Less than or equal to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Left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</a:tr>
              <a:tr h="69809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sizeof()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Size of (integer value for </a:t>
                      </a:r>
                      <a:r>
                        <a:rPr lang="en-US" sz="1000" dirty="0" err="1">
                          <a:effectLst/>
                        </a:rPr>
                        <a:t>bool</a:t>
                      </a:r>
                      <a:r>
                        <a:rPr lang="en-US" sz="1000" dirty="0">
                          <a:effectLst/>
                        </a:rPr>
                        <a:t>, char, </a:t>
                      </a:r>
                      <a:r>
                        <a:rPr lang="en-US" sz="1000" dirty="0" err="1">
                          <a:effectLst/>
                        </a:rPr>
                        <a:t>uchar</a:t>
                      </a:r>
                      <a:r>
                        <a:rPr lang="en-US" sz="1000" dirty="0">
                          <a:effectLst/>
                        </a:rPr>
                        <a:t>, </a:t>
                      </a:r>
                      <a:r>
                        <a:rPr lang="en-US" sz="1000" dirty="0" err="1">
                          <a:effectLst/>
                        </a:rPr>
                        <a:t>int</a:t>
                      </a:r>
                      <a:r>
                        <a:rPr lang="en-US" sz="1000" dirty="0">
                          <a:effectLst/>
                        </a:rPr>
                        <a:t>, </a:t>
                      </a:r>
                      <a:r>
                        <a:rPr lang="en-US" sz="1000" dirty="0" err="1">
                          <a:effectLst/>
                        </a:rPr>
                        <a:t>uint</a:t>
                      </a:r>
                      <a:r>
                        <a:rPr lang="en-US" sz="1000" dirty="0">
                          <a:effectLst/>
                        </a:rPr>
                        <a:t>, lint, </a:t>
                      </a:r>
                      <a:r>
                        <a:rPr lang="en-US" sz="1000" dirty="0" err="1">
                          <a:effectLst/>
                        </a:rPr>
                        <a:t>ulint</a:t>
                      </a:r>
                      <a:r>
                        <a:rPr lang="en-US" sz="1000" dirty="0">
                          <a:effectLst/>
                        </a:rPr>
                        <a:t>; float value for real; number of assigned [non-null] elements for string)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None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</a:tr>
              <a:tr h="34904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extentof()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Byte size of variable for all but string; for string, total array size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None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</a:tr>
              <a:tr h="34904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oct()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Convert integer or real literal to octal format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None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</a:tr>
              <a:tr h="34904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hex()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Convert integer or real literal to hexadecimal format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None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</a:tr>
              <a:tr h="1745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=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Assignment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Right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934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Lexical Analysis Part 4:</a:t>
            </a:r>
            <a:br>
              <a:rPr lang="en-US" dirty="0" smtClean="0"/>
            </a:br>
            <a:r>
              <a:rPr lang="en-US" dirty="0" smtClean="0"/>
              <a:t>Return of the Son of </a:t>
            </a:r>
            <a:r>
              <a:rPr lang="en-US" dirty="0" err="1" smtClean="0"/>
              <a:t>Lex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3591196"/>
              </p:ext>
            </p:extLst>
          </p:nvPr>
        </p:nvGraphicFramePr>
        <p:xfrm>
          <a:off x="457200" y="1523997"/>
          <a:ext cx="8229600" cy="48006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0966"/>
                <a:gridCol w="3016488"/>
                <a:gridCol w="4192146"/>
              </a:tblGrid>
              <a:tr h="400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Type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Size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Range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8001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bool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 byte, unsigned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 = false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 or above = true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400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char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 byte, signed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-128 to 127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400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uchar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 byte, unsigned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 to 255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400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int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 bytes, signed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-32767 to 32768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400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uint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 bytes, unsigned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 to 65535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400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lint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 bytes, signed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-2147483648 to 2147483647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400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ulint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 bytes, unsigned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 to 4294967295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400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real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 bytes, floating point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+/- 3.4e +/- 38 (7 digits)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8001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string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 bytes, unsigned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Dynamically allocated character array up to 4294967295 characters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239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949</Words>
  <Application>Microsoft Office PowerPoint</Application>
  <PresentationFormat>On-screen Show (4:3)</PresentationFormat>
  <Paragraphs>255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OINK</vt:lpstr>
      <vt:lpstr>Why OINK?</vt:lpstr>
      <vt:lpstr>No, really, why OINK?</vt:lpstr>
      <vt:lpstr>ANSWER THE QUESTION: WHY OINK?</vt:lpstr>
      <vt:lpstr>Isn’t that a bit ambitious?</vt:lpstr>
      <vt:lpstr>Lexical Analysis</vt:lpstr>
      <vt:lpstr>Lexical Analysis Part 2:</vt:lpstr>
      <vt:lpstr>Lexical Analysis Part 3: Lex’s Revenge</vt:lpstr>
      <vt:lpstr>Lexical Analysis Part 4: Return of the Son of Lex</vt:lpstr>
      <vt:lpstr>Syntax Diagram (ex)</vt:lpstr>
      <vt:lpstr>Syntax Diagram (ex)</vt:lpstr>
      <vt:lpstr>Syntax Diagram (ex)</vt:lpstr>
      <vt:lpstr>Syntax Diagram (ex)</vt:lpstr>
      <vt:lpstr>Sample Program: Hangman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OINK</dc:title>
  <dc:creator>MCSLab</dc:creator>
  <cp:lastModifiedBy>Dept of Math, CS &amp; Stat</cp:lastModifiedBy>
  <cp:revision>72</cp:revision>
  <dcterms:created xsi:type="dcterms:W3CDTF">2006-08-16T00:00:00Z</dcterms:created>
  <dcterms:modified xsi:type="dcterms:W3CDTF">2013-05-04T18:11:12Z</dcterms:modified>
</cp:coreProperties>
</file>