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sldIdLst>
    <p:sldId id="256" r:id="rId5"/>
    <p:sldId id="270" r:id="rId6"/>
    <p:sldId id="260" r:id="rId7"/>
    <p:sldId id="258" r:id="rId8"/>
    <p:sldId id="261" r:id="rId9"/>
    <p:sldId id="257" r:id="rId10"/>
    <p:sldId id="259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BDD5FD-434B-4DAF-819D-E562B358D1AB}" v="59" dt="2019-08-28T19:56:36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99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43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42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17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63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84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80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69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9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55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85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39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search.yahoo.com/search/video;_ylt=AwrC5rIl2WZd0W8AG5n7w8QF;_ylu=X3oDMTBncGdyMzQ0BHNlYwNzZWFyY2gEdnRpZAM-;_ylc=X1MDOTY3ODEzMDcEX3IDMgRhY3RuA2NsawRjc3JjcHZpZANacXhTR3pFd0xqR1BMclJDWEpBS05BSl9NVE0zTGdBQUFBQ1c2bmFIBGZyA21jYWZlZQRmcjIDc2EtZ3AEZ3ByaWQDektCR1pzYzhRbWVOc3dqN3paT0s4QQRuX3JzbHQDNjAEbl9zdWdnAzEEb3JpZ2luA3ZpZGVvLnNlYXJjaC55YWhvby5jb20EcG9zAzAEcHFzdHIDBHBxc3RybAMEcXN0cmwDNDUEcXVlcnkDbm8lMjBjb3VudHJ5JTIwZm9yJTIwb2xkJTIwbWVuJTIwbGFzdCUyMHNjZW5lBHRfc3RtcAMxNTY3MDIxMzY2?p=no+country+for+old+men+last+scene&amp;ei=UTF-8&amp;fr2=p%3As%2Cv%3Av%2Cm%3Asa&amp;fr=mcafee#id=31&amp;vid=3e03ee99d47daa903e4b78cf3e770fa0&amp;action=vie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search.yahoo.com/search/video;_ylt=AwrC5rKc2mZdewIAHt77w8QF;_ylu=X3oDMTBncGdyMzQ0BHNlYwNzZWFyY2gEdnRpZAM-;_ylc=X1MDOTY3ODEzMDcEX3IDMgRhY3RuA2NsawRjc3JjcHZpZANIeGc3ZmpFd0xqR1BMclJDWEpBS05Bc2xNVE0zTGdBQUFBQ3RQb0RhBGZyA21jYWZlZQRmcjIDc2EtZ3AEZ3ByaWQDTjdjSlM2d29TUGlKZmhwX2UuUlI5QQRuX3JzbHQDMARuX3N1Z2cDMQRvcmlnaW4DdmlkZW8uc2VhcmNoLnlhaG9vLmNvbQRwb3MDMARwcXN0cgMEcHFzdHJsAwRxc3RybAMzOQRxdWVyeQN0aGUlMjBiaXJkcyUyMGhpdGNjb2NrJTIwb3BlbmluZyUyMGRvb3IEdF9zdG1wAzE1NjcwMjE3Mjg-?p=the+birds+hitccock+opening+door&amp;ei=UTF-8&amp;fr2=p%3As%2Cv%3Av%2Cm%3Asa&amp;fr=mcafee#id=9&amp;vid=e50c76685837a2366f4756cabb757626&amp;action=vie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video.search.yahoo.com/search/video;_ylt=AwrJ7JVKvWZdZfAAyGdXNyoA;_ylu=X3oDMTE0cnZsdHBwBGNvbG8DYmYxBHBvcwMxBHZ0aWQDQjg3MDVfMQRzZWMDcGl2cw--?p=about+photographic+composition&amp;fr2=piv-web&amp;fr=mcafee#id=4&amp;vid=e37e2059321b9217081a6cd7c35a4af2&amp;action=vie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search.yahoo.com/search/video;_ylt=AwrE189h0GZdONQA4ytXNyoA;_ylu=X3oDMTE0cnZsdHBwBGNvbG8DYmYxBHBvcwMxBHZ0aWQDQjg3MDVfMQRzZWMDcGl2cw--?p=camera+movements+film&amp;fr2=piv-web&amp;fr=mcafee#id=4&amp;vid=448fa5d8ddfa25c95d83a7e6c6cc1226&amp;action=vie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deo.search.yahoo.com/search/video?fr=mcafee&amp;p=first+scene+touch+of+evil#id=2&amp;vid=3db039fec14af3df9f4b9f624e1eec40&amp;action=click" TargetMode="External"/><Relationship Id="rId2" Type="http://schemas.openxmlformats.org/officeDocument/2006/relationships/hyperlink" Target="https://video.search.yahoo.com/search/video?fr=mcafee&amp;p=crane+shot#id=3&amp;vid=c660e6134f370bbe92c8fd5f666a0fac&amp;action=clic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deo.search.yahoo.com/search/video;_ylt=AwrC5pbKu2Zd6RgADk_7w8QF;_ylu=X3oDMTBncGdyMzQ0BHNlYwNzZWFyY2gEdnRpZAM-;_ylc=X1MDOTY3ODEzMDcEX3IDMgRhY3RuA2NsawRjc3JjcHZpZAN2ZEVQNGpFd0xqR1BMclJDWEpBS05BRnBNVE0zTGdBQUFBRFdfZm5IBGZyA21jYWZlZQRmcjIDc2EtZ3AEZ3ByaWQDMjkzUnMzdWdTTjZHeXRYb2swSUdRQQRuX3JzbHQDNjAEbl9zdWdnAzMEb3JpZ2luA3ZpZGVvLnNlYXJjaC55YWhvby5jb20EcG9zAzAEcHFzdHIDBHBxc3RybAMEcXN0cmwDMjMEcXVlcnkDcHN5Y2hvJTIwc2hvd2VyJTIwc2NlbmUEdF9zdG1wAzE1NjcwMTM4NTE-?p=psycho+shower+scene&amp;ei=UTF-8&amp;fr2=p%3As%2Cv%3Av%2Cm%3Asa&amp;fr=mcafee#id=2&amp;vid=539e20b9256ee5b6d24f01b404b377f5&amp;action=view" TargetMode="External"/><Relationship Id="rId2" Type="http://schemas.openxmlformats.org/officeDocument/2006/relationships/hyperlink" Target="https://video.search.yahoo.com/search/video;_ylt=AwrC5pbKu2Zd6RgADk_7w8QF;_ylu=X3oDMTBncGdyMzQ0BHNlYwNzZWFyY2gEdnRpZAM-;_ylc=X1MDOTY3ODEzMDcEX3IDMgRhY3RuA2NsawRjc3JjcHZpZAN2ZEVQNGpFd0xqR1BMclJDWEpBS05BRnBNVE0zTGdBQUFBRFdfZm5IBGZyA21jYWZlZQRmcjIDc2EtZ3AEZ3ByaWQDMjkzUnMzdWdTTjZHeXRYb2swSUdRQQRuX3JzbHQDNjAEbl9zdWdnAzMEb3JpZ2luA3ZpZGVvLnNlYXJjaC55YWhvby5jb20EcG9zAzAEcHFzdHIDBHBxc3RybAMEcXN0cmwDMjMEcXVlcnkDcHN5Y2hvJTIwc2hvd2VyJTIwc2NlbmUEdF9zdG1wAzE1NjcwMTM4NTE-?p=psycho+shower+scene&amp;ei=UTF-8&amp;fr2=p%3As%2Cv%3Av%2Cm%3Asa&amp;fr=mcafee#id=6&amp;vid=6d51f5662ce2cf3d640e1d302b2d3f5f&amp;action=vie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video.search.yahoo.com/search/video;_ylt=AwrDQynb12ZdfD4Aj8n7w8QF;_ylu=X3oDMTBncGdyMzQ0BHNlYwNzZWFyY2gEdnRpZAM-;_ylc=X1MDOTY3ODEzMDcEX3IDMgRhY3RuA2NsawRjc3JjcHZpZANJRkNtYXpFd0xqR1BMclJDWEpBS05BTWtNVE0zTGdBQUFBQ0RPaHFWBGZyA21jYWZlZQRmcjIDc2EtZ3AEZ3ByaWQDNU1ya3k1blFTdXlsZnRSTnN4SUwxQQRuX3JzbHQDNjAEbl9zdWdnAzAEb3JpZ2luA3ZpZGVvLnNlYXJjaC55YWhvby5jb20EcG9zAzAEcHFzdHIDBHBxc3RybAMEcXN0cmwDMTMEcXVlcnkDY2FudGVkJTIwc2hvdAR0X3N0bXADMTU2NzAyMTEzMw--?p=canted+shot&amp;ei=UTF-8&amp;fr2=p%3As%2Cv%3Av%2Cm%3Asa&amp;fr=mcafee#id=1&amp;vid=2c6e2a1a8fd52119a562c85b0d0cddab&amp;action=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ideo.search.yahoo.com/search/video;_ylt=A2KIbMoU22ZdLFIAtLhXNyoA;_ylu=X3oDMTE0cnZsdHBwBGNvbG8DYmYxBHBvcwMxBHZ0aWQDQjg3MDVfMQRzZWMDcGl2cw--?p=disolve+shot&amp;fr2=piv-web&amp;fr=mcafee#id=1&amp;vid=03e433bafb022c84cc8e3b5f5e373550&amp;action=view" TargetMode="External"/><Relationship Id="rId2" Type="http://schemas.openxmlformats.org/officeDocument/2006/relationships/hyperlink" Target="https://video.search.yahoo.com/search/video;_ylt=AwrDQ2pN22Zd_3sA7zH7w8QF;_ylu=X3oDMTBncGdyMzQ0BHNlYwNzZWFyY2gEdnRpZAM-;_ylc=X1MDOTY3ODEzMDcEX3IDMgRhY3RuA2NsawRjc3JjcHZpZAN1b2Z6c1RFd0xqR1BMclJDWEpBS05BRGlNVE0zTGdBQUFBQzN5X3NuBGZyA21jYWZlZQRmcjIDc2EtZ3AEZ3ByaWQDczdFOTNOWFRRVVdhUk9yNGl1aEdnQQRuX3JzbHQDNjAEbl9zdWdnAzAEb3JpZ2luA3ZpZGVvLnNlYXJjaC55YWhvby5jb20EcG9zAzAEcHFzdHIDBHBxc3RybAMEcXN0cmwDMzMEcXVlcnkDZmFkZSUyMGluJTIwZmFkZSUyMG91dCUyMGV4YW1wbGVzBHRfc3RtcAMxNTY3MDIxOTA4?p=fade+in+fade+out+examples&amp;ei=UTF-8&amp;fr2=p%3As%2Cv%3Av%2Cm%3Asa&amp;fr=mcafee#id=3&amp;vid=7c35733ffedba756f6ce616400d51593&amp;action=vie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deo.search.yahoo.com/search/video?fr=mcafee&amp;p=the+godfather+baptism+scene#id=3&amp;vid=d91a5db604cfb03efaddf4b7579fd181&amp;action=click" TargetMode="External"/><Relationship Id="rId5" Type="http://schemas.openxmlformats.org/officeDocument/2006/relationships/hyperlink" Target="https://video.search.yahoo.com/search/video;_ylt=AwrE1xvH22ZdQzkAawZXNyoA;_ylu=X3oDMTE0cnZsdHBwBGNvbG8DYmYxBHBvcwMxBHZ0aWQDQjg3MDVfMQRzZWMDcGl2cw--?p=180+degrees+rule+movies&amp;fr2=piv-web&amp;fr=mcafee#id=2&amp;vid=29032c7a33796ac305d4f048047ce8da&amp;action=view" TargetMode="External"/><Relationship Id="rId4" Type="http://schemas.openxmlformats.org/officeDocument/2006/relationships/hyperlink" Target="https://video.search.yahoo.com/search/video;_ylt=AwrEze2M22Zdq4sAV0JXNyoA;_ylu=X3oDMTE0cnZsdHBwBGNvbG8DYmYxBHBvcwMxBHZ0aWQDQjg3MDVfMQRzZWMDcGl2cw--?p=wipe+transition+movies&amp;fr2=piv-web&amp;fr=mcafee#id=2&amp;vid=5ed0138ce105c02050c075526db7fc51&amp;action=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5B899-B523-405F-8543-41E7E01FD5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Lenguaje</a:t>
            </a:r>
            <a:r>
              <a:rPr lang="en-US" dirty="0"/>
              <a:t> </a:t>
            </a:r>
            <a:r>
              <a:rPr lang="en-US" dirty="0" err="1"/>
              <a:t>cinematográfico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E9B14C-E31F-4DD4-AC87-C4060C5ECD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Spanish 310: Span &amp; Latin American Film</a:t>
            </a:r>
          </a:p>
          <a:p>
            <a:r>
              <a:rPr lang="en-US" dirty="0" err="1"/>
              <a:t>Profesor</a:t>
            </a:r>
            <a:r>
              <a:rPr lang="en-US" dirty="0"/>
              <a:t> Gustavo </a:t>
            </a:r>
            <a:r>
              <a:rPr lang="en-US" dirty="0" err="1"/>
              <a:t>arango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52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FF8B-27FC-4218-AA16-5640A9825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s-ES" b="1" dirty="0"/>
              <a:t>Sonido:</a:t>
            </a:r>
            <a:endParaRPr lang="en-US" dirty="0"/>
          </a:p>
          <a:p>
            <a:r>
              <a:rPr lang="es-ES" dirty="0"/>
              <a:t>Sonido de campo, sonido externo, sonido interno (subjetivo).</a:t>
            </a:r>
            <a:endParaRPr lang="en-US" dirty="0"/>
          </a:p>
          <a:p>
            <a:r>
              <a:rPr lang="es-ES" dirty="0"/>
              <a:t>Música.</a:t>
            </a:r>
            <a:endParaRPr lang="en-US" dirty="0"/>
          </a:p>
          <a:p>
            <a:r>
              <a:rPr lang="es-ES" dirty="0">
                <a:hlinkClick r:id="rId2"/>
              </a:rPr>
              <a:t>Voz en off.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89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DB1E6-2972-455F-8C1C-CE1E0BAE5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 </a:t>
            </a:r>
            <a:r>
              <a:rPr lang="es-ES" b="1" dirty="0"/>
              <a:t>Puesta en escena:</a:t>
            </a:r>
            <a:endParaRPr lang="en-US" dirty="0"/>
          </a:p>
          <a:p>
            <a:r>
              <a:rPr lang="es-ES" dirty="0"/>
              <a:t>Escenario, decorado, utilería.</a:t>
            </a:r>
            <a:endParaRPr lang="en-US" dirty="0"/>
          </a:p>
          <a:p>
            <a:r>
              <a:rPr lang="es-ES" dirty="0"/>
              <a:t>Vestuario y maquillaje.</a:t>
            </a:r>
            <a:endParaRPr lang="en-US" dirty="0"/>
          </a:p>
          <a:p>
            <a:r>
              <a:rPr lang="es-ES" dirty="0"/>
              <a:t>Actuación.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36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2BCF5-99A5-4F37-A8BE-91A102288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486562"/>
            <a:ext cx="9520158" cy="4979784"/>
          </a:xfrm>
        </p:spPr>
        <p:txBody>
          <a:bodyPr/>
          <a:lstStyle/>
          <a:p>
            <a:endParaRPr lang="en-US" dirty="0"/>
          </a:p>
          <a:p>
            <a:r>
              <a:rPr lang="es-ES" b="1" dirty="0"/>
              <a:t>Iluminación:</a:t>
            </a:r>
            <a:endParaRPr lang="en-US" dirty="0"/>
          </a:p>
          <a:p>
            <a:r>
              <a:rPr lang="es-ES" dirty="0"/>
              <a:t>Calidad de luz (intensidad): luz dura, luz suave.</a:t>
            </a:r>
            <a:endParaRPr lang="en-US" dirty="0"/>
          </a:p>
          <a:p>
            <a:r>
              <a:rPr lang="es-ES" dirty="0"/>
              <a:t>Dirección de la luz: luz frontal, luz cruzada, contraluz.</a:t>
            </a:r>
            <a:endParaRPr lang="en-US" dirty="0"/>
          </a:p>
          <a:p>
            <a:r>
              <a:rPr lang="es-ES" dirty="0"/>
              <a:t>Fuente de luz: luz principal, luz de relleno, contraluz.</a:t>
            </a:r>
            <a:endParaRPr lang="en-US" dirty="0"/>
          </a:p>
          <a:p>
            <a:r>
              <a:rPr lang="es-ES" dirty="0"/>
              <a:t>Alto contraste: </a:t>
            </a:r>
            <a:r>
              <a:rPr lang="es-ES" dirty="0" err="1"/>
              <a:t>low</a:t>
            </a:r>
            <a:r>
              <a:rPr lang="es-ES" dirty="0"/>
              <a:t> </a:t>
            </a:r>
            <a:r>
              <a:rPr lang="es-ES" dirty="0" err="1"/>
              <a:t>key</a:t>
            </a:r>
            <a:r>
              <a:rPr lang="es-ES" dirty="0"/>
              <a:t>.</a:t>
            </a:r>
            <a:endParaRPr lang="en-US" dirty="0"/>
          </a:p>
          <a:p>
            <a:r>
              <a:rPr lang="es-ES" dirty="0"/>
              <a:t>Luz tonal: </a:t>
            </a:r>
            <a:r>
              <a:rPr lang="es-ES" dirty="0" err="1"/>
              <a:t>high</a:t>
            </a:r>
            <a:r>
              <a:rPr lang="es-ES" dirty="0"/>
              <a:t> </a:t>
            </a:r>
            <a:r>
              <a:rPr lang="es-ES" dirty="0" err="1"/>
              <a:t>key</a:t>
            </a:r>
            <a:r>
              <a:rPr lang="es-E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508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16118-3A37-4A5B-AF53-62C4D31F2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 Efectos especiales: </a:t>
            </a:r>
            <a:endParaRPr lang="en-US" dirty="0"/>
          </a:p>
          <a:p>
            <a:r>
              <a:rPr lang="es-ES" dirty="0"/>
              <a:t>Sobreimpresión.</a:t>
            </a:r>
            <a:endParaRPr lang="en-US" dirty="0"/>
          </a:p>
          <a:p>
            <a:r>
              <a:rPr lang="es-ES" dirty="0"/>
              <a:t>Proyección trasera.</a:t>
            </a:r>
            <a:endParaRPr lang="en-US" dirty="0"/>
          </a:p>
          <a:p>
            <a:r>
              <a:rPr lang="es-ES" dirty="0"/>
              <a:t>Animación.</a:t>
            </a:r>
            <a:endParaRPr lang="en-US" dirty="0"/>
          </a:p>
          <a:p>
            <a:r>
              <a:rPr lang="es-ES" dirty="0"/>
              <a:t>Digitalización.</a:t>
            </a:r>
            <a:endParaRPr lang="en-US" dirty="0"/>
          </a:p>
          <a:p>
            <a:r>
              <a:rPr lang="es-ES_tradnl" dirty="0">
                <a:hlinkClick r:id="rId2"/>
              </a:rPr>
              <a:t>Efectos de percepción.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84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98ED7-BBE2-408C-91D5-AFB3C12F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/>
              <a:t>Elementos narrativos:</a:t>
            </a:r>
            <a:endParaRPr lang="en-US" dirty="0"/>
          </a:p>
          <a:p>
            <a:r>
              <a:rPr lang="es-ES_tradnl" dirty="0"/>
              <a:t>Prefiguración</a:t>
            </a:r>
            <a:endParaRPr lang="en-US" dirty="0"/>
          </a:p>
          <a:p>
            <a:r>
              <a:rPr lang="es-ES_tradnl" dirty="0" err="1"/>
              <a:t>Leit</a:t>
            </a:r>
            <a:r>
              <a:rPr lang="es-ES_tradnl" dirty="0"/>
              <a:t> </a:t>
            </a:r>
            <a:r>
              <a:rPr lang="es-ES_tradnl" dirty="0" err="1"/>
              <a:t>Motiv</a:t>
            </a:r>
            <a:endParaRPr lang="en-US" dirty="0"/>
          </a:p>
          <a:p>
            <a:r>
              <a:rPr lang="es-ES_tradnl" dirty="0"/>
              <a:t>Símbolos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998B432-4788-4099-BF04-0FCBBF2A8527}"/>
              </a:ext>
            </a:extLst>
          </p:cNvPr>
          <p:cNvSpPr/>
          <p:nvPr/>
        </p:nvSpPr>
        <p:spPr>
          <a:xfrm>
            <a:off x="1543085" y="4152549"/>
            <a:ext cx="96729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Composición fotográfica: Ley de tercios,  líneas de atención, profundidad de campo.</a:t>
            </a:r>
          </a:p>
          <a:p>
            <a:endParaRPr lang="en-US" sz="800" dirty="0">
              <a:hlinkClick r:id="rId2"/>
            </a:endParaRPr>
          </a:p>
          <a:p>
            <a:endParaRPr lang="en-US" sz="800" dirty="0">
              <a:hlinkClick r:id="rId2"/>
            </a:endParaRPr>
          </a:p>
          <a:p>
            <a:r>
              <a:rPr lang="en-US" sz="800" dirty="0" err="1">
                <a:hlinkClick r:id="rId2"/>
              </a:rPr>
              <a:t>Sobre</a:t>
            </a:r>
            <a:r>
              <a:rPr lang="en-US" sz="800" dirty="0">
                <a:hlinkClick r:id="rId2"/>
              </a:rPr>
              <a:t> </a:t>
            </a:r>
            <a:r>
              <a:rPr lang="en-US" sz="800" dirty="0" err="1">
                <a:hlinkClick r:id="rId2"/>
              </a:rPr>
              <a:t>composición</a:t>
            </a:r>
            <a:r>
              <a:rPr lang="en-US" sz="800" dirty="0">
                <a:hlinkClick r:id="rId2"/>
              </a:rPr>
              <a:t>.</a:t>
            </a:r>
            <a:endParaRPr lang="en-US" sz="8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FE21768-802D-45D6-900F-895DBC861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253" y="511116"/>
            <a:ext cx="57150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16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5D99C-5730-48C6-8E6F-5AC926E3E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Distancia focal:</a:t>
            </a:r>
            <a:r>
              <a:rPr lang="es-ES" dirty="0"/>
              <a:t> gran angular, normal, teleobjetivo, zoom in/zoom </a:t>
            </a:r>
            <a:r>
              <a:rPr lang="es-ES" dirty="0" err="1"/>
              <a:t>out</a:t>
            </a:r>
            <a:r>
              <a:rPr lang="es-ES" dirty="0"/>
              <a:t>.</a:t>
            </a:r>
            <a:endParaRPr lang="en-US" dirty="0"/>
          </a:p>
          <a:p>
            <a:r>
              <a:rPr lang="es-ES" b="1" dirty="0"/>
              <a:t>Profundidad de campo:</a:t>
            </a:r>
            <a:r>
              <a:rPr lang="es-ES" dirty="0"/>
              <a:t> foco seleccionado, foco nítido (</a:t>
            </a:r>
            <a:r>
              <a:rPr lang="es-ES" dirty="0" err="1"/>
              <a:t>deep</a:t>
            </a:r>
            <a:r>
              <a:rPr lang="es-ES" dirty="0"/>
              <a:t> </a:t>
            </a:r>
            <a:r>
              <a:rPr lang="es-ES" dirty="0" err="1"/>
              <a:t>focus</a:t>
            </a:r>
            <a:r>
              <a:rPr lang="es-ES" dirty="0"/>
              <a:t>), cambio de foco </a:t>
            </a:r>
            <a:r>
              <a:rPr lang="es-ES" dirty="0" err="1"/>
              <a:t>racking</a:t>
            </a:r>
            <a:r>
              <a:rPr lang="es-ES" dirty="0"/>
              <a:t> o </a:t>
            </a:r>
            <a:r>
              <a:rPr lang="es-ES" dirty="0" err="1"/>
              <a:t>pulling</a:t>
            </a:r>
            <a:r>
              <a:rPr lang="es-ES" dirty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7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B5FE3-876A-4C58-84BE-EA2B27E26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942392"/>
            <a:ext cx="9520158" cy="4523953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/>
              <a:t>Los planos:</a:t>
            </a:r>
            <a:endParaRPr lang="en-US" dirty="0"/>
          </a:p>
          <a:p>
            <a:r>
              <a:rPr lang="es-ES" dirty="0"/>
              <a:t> Panorámica (extreme </a:t>
            </a:r>
            <a:r>
              <a:rPr lang="es-ES" dirty="0" err="1"/>
              <a:t>long</a:t>
            </a:r>
            <a:r>
              <a:rPr lang="es-ES" dirty="0"/>
              <a:t> </a:t>
            </a:r>
            <a:r>
              <a:rPr lang="es-ES" dirty="0" err="1"/>
              <a:t>shot</a:t>
            </a:r>
            <a:r>
              <a:rPr lang="es-ES" dirty="0"/>
              <a:t>).</a:t>
            </a:r>
            <a:endParaRPr lang="en-US" dirty="0"/>
          </a:p>
          <a:p>
            <a:r>
              <a:rPr lang="es-ES" dirty="0"/>
              <a:t>Plano general (</a:t>
            </a:r>
            <a:r>
              <a:rPr lang="es-ES" dirty="0" err="1"/>
              <a:t>long</a:t>
            </a:r>
            <a:r>
              <a:rPr lang="es-ES" dirty="0"/>
              <a:t> </a:t>
            </a:r>
            <a:r>
              <a:rPr lang="es-ES" dirty="0" err="1"/>
              <a:t>shot</a:t>
            </a:r>
            <a:r>
              <a:rPr lang="es-ES" dirty="0"/>
              <a:t>).</a:t>
            </a:r>
            <a:endParaRPr lang="en-US" dirty="0"/>
          </a:p>
          <a:p>
            <a:r>
              <a:rPr lang="es-ES" dirty="0"/>
              <a:t>Plano americano o plano medio largo (</a:t>
            </a:r>
            <a:r>
              <a:rPr lang="es-ES" dirty="0" err="1"/>
              <a:t>medium</a:t>
            </a:r>
            <a:r>
              <a:rPr lang="es-ES" dirty="0"/>
              <a:t> </a:t>
            </a:r>
            <a:r>
              <a:rPr lang="es-ES" dirty="0" err="1"/>
              <a:t>long</a:t>
            </a:r>
            <a:r>
              <a:rPr lang="es-ES" dirty="0"/>
              <a:t> </a:t>
            </a:r>
            <a:r>
              <a:rPr lang="es-ES" dirty="0" err="1"/>
              <a:t>shot</a:t>
            </a:r>
            <a:r>
              <a:rPr lang="es-ES" dirty="0"/>
              <a:t>).</a:t>
            </a:r>
            <a:endParaRPr lang="en-US" dirty="0"/>
          </a:p>
          <a:p>
            <a:r>
              <a:rPr lang="es-ES" dirty="0"/>
              <a:t>Plano medio (</a:t>
            </a:r>
            <a:r>
              <a:rPr lang="es-ES" dirty="0" err="1"/>
              <a:t>medium</a:t>
            </a:r>
            <a:r>
              <a:rPr lang="es-ES" dirty="0"/>
              <a:t> </a:t>
            </a:r>
            <a:r>
              <a:rPr lang="es-ES" dirty="0" err="1"/>
              <a:t>shot</a:t>
            </a:r>
            <a:r>
              <a:rPr lang="es-ES" dirty="0"/>
              <a:t>).</a:t>
            </a:r>
            <a:endParaRPr lang="en-US" dirty="0"/>
          </a:p>
          <a:p>
            <a:r>
              <a:rPr lang="es-ES" dirty="0"/>
              <a:t>Plano medio corto (</a:t>
            </a:r>
            <a:r>
              <a:rPr lang="es-ES" dirty="0" err="1"/>
              <a:t>medium</a:t>
            </a:r>
            <a:r>
              <a:rPr lang="es-ES" dirty="0"/>
              <a:t> </a:t>
            </a:r>
            <a:r>
              <a:rPr lang="es-ES" dirty="0" err="1"/>
              <a:t>close</a:t>
            </a:r>
            <a:r>
              <a:rPr lang="es-ES" dirty="0"/>
              <a:t> up)</a:t>
            </a:r>
            <a:endParaRPr lang="en-US" dirty="0"/>
          </a:p>
          <a:p>
            <a:r>
              <a:rPr lang="es-ES" dirty="0"/>
              <a:t>Primer plano (</a:t>
            </a:r>
            <a:r>
              <a:rPr lang="es-ES" dirty="0" err="1"/>
              <a:t>close</a:t>
            </a:r>
            <a:r>
              <a:rPr lang="es-ES" dirty="0"/>
              <a:t> up)</a:t>
            </a:r>
            <a:endParaRPr lang="en-US" dirty="0"/>
          </a:p>
          <a:p>
            <a:r>
              <a:rPr lang="es-ES" dirty="0"/>
              <a:t>Plano detalle (extreme </a:t>
            </a:r>
            <a:r>
              <a:rPr lang="es-ES" dirty="0" err="1"/>
              <a:t>close</a:t>
            </a:r>
            <a:r>
              <a:rPr lang="es-ES" dirty="0"/>
              <a:t> up).</a:t>
            </a:r>
            <a:endParaRPr lang="en-US" dirty="0"/>
          </a:p>
          <a:p>
            <a:r>
              <a:rPr lang="es-ES" dirty="0"/>
              <a:t>Plano subjetivo (POV </a:t>
            </a:r>
            <a:r>
              <a:rPr lang="es-ES" dirty="0" err="1"/>
              <a:t>shot</a:t>
            </a:r>
            <a:r>
              <a:rPr lang="es-ES" dirty="0"/>
              <a:t>)</a:t>
            </a:r>
          </a:p>
          <a:p>
            <a:r>
              <a:rPr lang="es-ES" dirty="0">
                <a:hlinkClick r:id="rId2"/>
              </a:rPr>
              <a:t>Un video sobre planos y movimientos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5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4583-B950-431A-B287-D6BF6C55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1978" y="570195"/>
            <a:ext cx="9520158" cy="4644224"/>
          </a:xfrm>
        </p:spPr>
        <p:txBody>
          <a:bodyPr>
            <a:normAutofit/>
          </a:bodyPr>
          <a:lstStyle/>
          <a:p>
            <a:r>
              <a:rPr lang="es-ES" b="1" dirty="0"/>
              <a:t>Movimientos de cámara: “ La cámara señala”. </a:t>
            </a:r>
          </a:p>
          <a:p>
            <a:endParaRPr lang="en-US" dirty="0"/>
          </a:p>
          <a:p>
            <a:r>
              <a:rPr lang="es-ES" dirty="0"/>
              <a:t>Paneo: horizontal.</a:t>
            </a:r>
            <a:endParaRPr lang="en-US" dirty="0"/>
          </a:p>
          <a:p>
            <a:r>
              <a:rPr lang="en-US" dirty="0"/>
              <a:t>Tilt up o tilt down: vertical.</a:t>
            </a:r>
          </a:p>
          <a:p>
            <a:r>
              <a:rPr lang="en-US" dirty="0"/>
              <a:t>Travelling: tracking/dolly/trucking shot. </a:t>
            </a:r>
            <a:r>
              <a:rPr lang="es-ES" dirty="0"/>
              <a:t>Horizontal o vertical.</a:t>
            </a:r>
            <a:endParaRPr lang="en-US" dirty="0"/>
          </a:p>
          <a:p>
            <a:r>
              <a:rPr lang="es-ES" dirty="0">
                <a:hlinkClick r:id="rId2"/>
              </a:rPr>
              <a:t>Travelling de grúa: </a:t>
            </a:r>
            <a:r>
              <a:rPr lang="es-ES" dirty="0" err="1">
                <a:hlinkClick r:id="rId2"/>
              </a:rPr>
              <a:t>crane</a:t>
            </a:r>
            <a:r>
              <a:rPr lang="es-ES" dirty="0">
                <a:hlinkClick r:id="rId2"/>
              </a:rPr>
              <a:t> </a:t>
            </a:r>
            <a:r>
              <a:rPr lang="es-ES" dirty="0" err="1">
                <a:hlinkClick r:id="rId2"/>
              </a:rPr>
              <a:t>shot</a:t>
            </a:r>
            <a:r>
              <a:rPr lang="es-ES" dirty="0">
                <a:hlinkClick r:id="rId2"/>
              </a:rPr>
              <a:t>/</a:t>
            </a:r>
            <a:r>
              <a:rPr lang="es-ES" dirty="0" err="1">
                <a:hlinkClick r:id="rId2"/>
              </a:rPr>
              <a:t>Drone</a:t>
            </a:r>
            <a:r>
              <a:rPr lang="es-ES" dirty="0">
                <a:hlinkClick r:id="rId2"/>
              </a:rPr>
              <a:t> </a:t>
            </a:r>
            <a:r>
              <a:rPr lang="es-ES" dirty="0" err="1">
                <a:hlinkClick r:id="rId2"/>
              </a:rPr>
              <a:t>shot</a:t>
            </a:r>
            <a:r>
              <a:rPr lang="es-ES" dirty="0">
                <a:hlinkClick r:id="rId2"/>
              </a:rPr>
              <a:t>.</a:t>
            </a:r>
            <a:endParaRPr lang="en-US" dirty="0"/>
          </a:p>
          <a:p>
            <a:r>
              <a:rPr lang="es-ES" dirty="0"/>
              <a:t>Cámara en mano: </a:t>
            </a:r>
            <a:r>
              <a:rPr lang="es-ES" dirty="0" err="1"/>
              <a:t>hand</a:t>
            </a:r>
            <a:r>
              <a:rPr lang="es-ES" dirty="0"/>
              <a:t> </a:t>
            </a:r>
            <a:r>
              <a:rPr lang="es-ES" dirty="0" err="1"/>
              <a:t>held</a:t>
            </a:r>
            <a:r>
              <a:rPr lang="es-ES" dirty="0"/>
              <a:t> camera.</a:t>
            </a:r>
            <a:endParaRPr lang="en-US" dirty="0"/>
          </a:p>
          <a:p>
            <a:r>
              <a:rPr lang="es-ES" dirty="0"/>
              <a:t>Reencuadre: </a:t>
            </a:r>
            <a:r>
              <a:rPr lang="es-ES" dirty="0" err="1"/>
              <a:t>reframing</a:t>
            </a:r>
            <a:r>
              <a:rPr lang="es-ES" dirty="0"/>
              <a:t>.</a:t>
            </a:r>
            <a:endParaRPr lang="en-US" dirty="0"/>
          </a:p>
          <a:p>
            <a:r>
              <a:rPr lang="es-ES" dirty="0">
                <a:hlinkClick r:id="rId3"/>
              </a:rPr>
              <a:t>Plano secuencia: </a:t>
            </a:r>
            <a:r>
              <a:rPr lang="es-ES" dirty="0" err="1">
                <a:hlinkClick r:id="rId3"/>
              </a:rPr>
              <a:t>long</a:t>
            </a:r>
            <a:r>
              <a:rPr lang="es-ES" dirty="0">
                <a:hlinkClick r:id="rId3"/>
              </a:rPr>
              <a:t> </a:t>
            </a:r>
            <a:r>
              <a:rPr lang="es-ES" dirty="0" err="1">
                <a:hlinkClick r:id="rId3"/>
              </a:rPr>
              <a:t>shot</a:t>
            </a:r>
            <a:r>
              <a:rPr lang="es-ES" dirty="0">
                <a:hlinkClick r:id="rId3"/>
              </a:rPr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1674B13-06B0-42EA-92F2-6F4DCF782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762" y="917898"/>
            <a:ext cx="3325975" cy="169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120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7D469-416C-4A50-BC72-E39CE4D39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Las unidades: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EDC4A-DF8C-439C-8475-BCFB71C6C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La escena (</a:t>
            </a:r>
            <a:r>
              <a:rPr lang="es-ES" dirty="0" err="1"/>
              <a:t>scene</a:t>
            </a:r>
            <a:r>
              <a:rPr lang="es-ES" dirty="0"/>
              <a:t>): El párrafo/El capítulo.</a:t>
            </a:r>
            <a:endParaRPr lang="en-US" dirty="0"/>
          </a:p>
          <a:p>
            <a:r>
              <a:rPr lang="es-ES" dirty="0"/>
              <a:t>La toma (</a:t>
            </a:r>
            <a:r>
              <a:rPr lang="es-ES" dirty="0" err="1"/>
              <a:t>cut</a:t>
            </a:r>
            <a:r>
              <a:rPr lang="es-ES" dirty="0"/>
              <a:t>): La frase.</a:t>
            </a:r>
          </a:p>
          <a:p>
            <a:r>
              <a:rPr lang="en-US" sz="900" dirty="0">
                <a:hlinkClick r:id="rId2"/>
              </a:rPr>
              <a:t>La </a:t>
            </a:r>
            <a:r>
              <a:rPr lang="en-US" sz="900" dirty="0" err="1">
                <a:hlinkClick r:id="rId2"/>
              </a:rPr>
              <a:t>escena</a:t>
            </a:r>
            <a:r>
              <a:rPr lang="en-US" sz="900" dirty="0">
                <a:hlinkClick r:id="rId2"/>
              </a:rPr>
              <a:t> de la </a:t>
            </a:r>
            <a:r>
              <a:rPr lang="en-US" sz="900" dirty="0" err="1">
                <a:hlinkClick r:id="rId2"/>
              </a:rPr>
              <a:t>ducha</a:t>
            </a:r>
            <a:r>
              <a:rPr lang="en-US" sz="900" dirty="0">
                <a:hlinkClick r:id="rId2"/>
              </a:rPr>
              <a:t>, </a:t>
            </a:r>
            <a:r>
              <a:rPr lang="en-US" sz="900" dirty="0" err="1">
                <a:hlinkClick r:id="rId2"/>
              </a:rPr>
              <a:t>en</a:t>
            </a:r>
            <a:r>
              <a:rPr lang="en-US" sz="900" dirty="0">
                <a:hlinkClick r:id="rId2"/>
              </a:rPr>
              <a:t> “ Psycho”, de Alfred Hitchcock</a:t>
            </a:r>
            <a:endParaRPr lang="en-US" sz="900" dirty="0"/>
          </a:p>
          <a:p>
            <a:r>
              <a:rPr lang="en-US" sz="900" dirty="0" err="1">
                <a:hlinkClick r:id="rId3"/>
              </a:rPr>
              <a:t>Sobre</a:t>
            </a:r>
            <a:r>
              <a:rPr lang="en-US" sz="900" dirty="0">
                <a:hlinkClick r:id="rId3"/>
              </a:rPr>
              <a:t> la </a:t>
            </a:r>
            <a:r>
              <a:rPr lang="en-US" sz="900" dirty="0" err="1">
                <a:hlinkClick r:id="rId3"/>
              </a:rPr>
              <a:t>escena</a:t>
            </a:r>
            <a:r>
              <a:rPr lang="en-US" sz="900" dirty="0">
                <a:hlinkClick r:id="rId3"/>
              </a:rPr>
              <a:t> de la </a:t>
            </a:r>
            <a:r>
              <a:rPr lang="en-US" sz="900" dirty="0" err="1">
                <a:hlinkClick r:id="rId3"/>
              </a:rPr>
              <a:t>ducha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130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D9DD3-5824-47B0-A6BF-5839511CA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971" y="373224"/>
            <a:ext cx="9813883" cy="5093121"/>
          </a:xfrm>
        </p:spPr>
        <p:txBody>
          <a:bodyPr/>
          <a:lstStyle/>
          <a:p>
            <a:r>
              <a:rPr lang="en-US" b="1" dirty="0"/>
              <a:t>Los </a:t>
            </a:r>
            <a:r>
              <a:rPr lang="en-US" b="1" dirty="0" err="1"/>
              <a:t>ángulos</a:t>
            </a:r>
            <a:r>
              <a:rPr lang="en-US" dirty="0"/>
              <a:t>:  picado (high angle), normal (</a:t>
            </a:r>
            <a:r>
              <a:rPr lang="en-US" dirty="0" err="1"/>
              <a:t>straigh</a:t>
            </a:r>
            <a:r>
              <a:rPr lang="en-US" dirty="0"/>
              <a:t> on angle), </a:t>
            </a:r>
            <a:r>
              <a:rPr lang="en-US" dirty="0" err="1"/>
              <a:t>contrapicado</a:t>
            </a:r>
            <a:r>
              <a:rPr lang="en-US" dirty="0"/>
              <a:t> (low angle).</a:t>
            </a:r>
          </a:p>
          <a:p>
            <a:r>
              <a:rPr lang="es-ES" b="1" dirty="0"/>
              <a:t>El nivel:</a:t>
            </a:r>
            <a:r>
              <a:rPr lang="es-ES" dirty="0"/>
              <a:t> normal o inclinado </a:t>
            </a:r>
            <a:r>
              <a:rPr lang="es-ES" dirty="0">
                <a:hlinkClick r:id="rId2"/>
              </a:rPr>
              <a:t>(</a:t>
            </a:r>
            <a:r>
              <a:rPr lang="es-ES" dirty="0" err="1">
                <a:hlinkClick r:id="rId2"/>
              </a:rPr>
              <a:t>canted</a:t>
            </a:r>
            <a:r>
              <a:rPr lang="es-ES" dirty="0">
                <a:hlinkClick r:id="rId2"/>
              </a:rPr>
              <a:t>).</a:t>
            </a:r>
            <a:endParaRPr lang="en-US" dirty="0"/>
          </a:p>
          <a:p>
            <a:r>
              <a:rPr lang="es-ES" b="1" dirty="0"/>
              <a:t>La altura: </a:t>
            </a:r>
            <a:r>
              <a:rPr lang="es-ES" dirty="0"/>
              <a:t>alta, normal, baja.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3C90D7-2C92-4682-BC04-2AD966F60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99" y="2341480"/>
            <a:ext cx="4251787" cy="283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342BAE3-EC81-4CFC-BF35-DFD31A589D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0826" y="2341480"/>
            <a:ext cx="5332529" cy="283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1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1851-6440-43EB-8F09-C53FC2AEC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1037B-0950-4BC4-B875-A3F8DC1CF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Encuadre:</a:t>
            </a:r>
            <a:r>
              <a:rPr lang="es-ES" dirty="0"/>
              <a:t> formato de la Academia, pantalla panorámica.</a:t>
            </a:r>
            <a:endParaRPr lang="en-US" dirty="0"/>
          </a:p>
          <a:p>
            <a:r>
              <a:rPr lang="es-ES" dirty="0"/>
              <a:t>Máscara o viñeta.</a:t>
            </a:r>
            <a:endParaRPr lang="en-US" dirty="0"/>
          </a:p>
          <a:p>
            <a:r>
              <a:rPr lang="es-ES" dirty="0"/>
              <a:t>Pantalla partida.</a:t>
            </a:r>
            <a:endParaRPr lang="en-US" dirty="0"/>
          </a:p>
          <a:p>
            <a:r>
              <a:rPr lang="es-ES" dirty="0"/>
              <a:t>Campo y fuera de campo (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screen</a:t>
            </a:r>
            <a:r>
              <a:rPr lang="es-ES" dirty="0"/>
              <a:t> y off </a:t>
            </a:r>
            <a:r>
              <a:rPr lang="es-ES" dirty="0" err="1"/>
              <a:t>screen</a:t>
            </a:r>
            <a:r>
              <a:rPr lang="es-ES" dirty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93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6BE48-5361-434A-86DA-40AA1E4FB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981512"/>
            <a:ext cx="9520158" cy="4484833"/>
          </a:xfrm>
        </p:spPr>
        <p:txBody>
          <a:bodyPr>
            <a:normAutofit/>
          </a:bodyPr>
          <a:lstStyle/>
          <a:p>
            <a:r>
              <a:rPr lang="es-ES" b="1" dirty="0"/>
              <a:t>Edición o montaje (</a:t>
            </a:r>
            <a:r>
              <a:rPr lang="es-ES" b="1" dirty="0" err="1"/>
              <a:t>editing</a:t>
            </a:r>
            <a:r>
              <a:rPr lang="es-ES" b="1" dirty="0"/>
              <a:t>):</a:t>
            </a:r>
            <a:endParaRPr lang="en-US" dirty="0"/>
          </a:p>
          <a:p>
            <a:r>
              <a:rPr lang="es-ES" dirty="0"/>
              <a:t>Corte: </a:t>
            </a:r>
            <a:r>
              <a:rPr lang="es-ES" dirty="0" err="1"/>
              <a:t>cut</a:t>
            </a:r>
            <a:r>
              <a:rPr lang="es-ES" dirty="0"/>
              <a:t>.</a:t>
            </a:r>
            <a:endParaRPr lang="en-US" dirty="0"/>
          </a:p>
          <a:p>
            <a:r>
              <a:rPr lang="es-ES" dirty="0">
                <a:hlinkClick r:id="rId2"/>
              </a:rPr>
              <a:t>Fundidos: </a:t>
            </a:r>
            <a:r>
              <a:rPr lang="es-ES" dirty="0" err="1">
                <a:hlinkClick r:id="rId2"/>
              </a:rPr>
              <a:t>fade</a:t>
            </a:r>
            <a:r>
              <a:rPr lang="es-ES" dirty="0">
                <a:hlinkClick r:id="rId2"/>
              </a:rPr>
              <a:t> </a:t>
            </a:r>
            <a:r>
              <a:rPr lang="es-ES" dirty="0" err="1">
                <a:hlinkClick r:id="rId2"/>
              </a:rPr>
              <a:t>out</a:t>
            </a:r>
            <a:r>
              <a:rPr lang="es-ES" dirty="0">
                <a:hlinkClick r:id="rId2"/>
              </a:rPr>
              <a:t>/</a:t>
            </a:r>
            <a:r>
              <a:rPr lang="es-ES" dirty="0" err="1">
                <a:hlinkClick r:id="rId2"/>
              </a:rPr>
              <a:t>fade</a:t>
            </a:r>
            <a:r>
              <a:rPr lang="es-ES" dirty="0">
                <a:hlinkClick r:id="rId2"/>
              </a:rPr>
              <a:t> in, fundido a negro (blanco, etc.).</a:t>
            </a:r>
            <a:endParaRPr lang="en-US" dirty="0"/>
          </a:p>
          <a:p>
            <a:r>
              <a:rPr lang="es-ES" dirty="0">
                <a:hlinkClick r:id="rId3"/>
              </a:rPr>
              <a:t>Fundido encadenado o disolvencia: </a:t>
            </a:r>
            <a:r>
              <a:rPr lang="es-ES" dirty="0" err="1">
                <a:hlinkClick r:id="rId3"/>
              </a:rPr>
              <a:t>dissolve</a:t>
            </a:r>
            <a:r>
              <a:rPr lang="es-ES" dirty="0">
                <a:hlinkClick r:id="rId3"/>
              </a:rPr>
              <a:t>.</a:t>
            </a:r>
            <a:endParaRPr lang="en-US" dirty="0"/>
          </a:p>
          <a:p>
            <a:r>
              <a:rPr lang="es-ES" dirty="0">
                <a:hlinkClick r:id="rId4"/>
              </a:rPr>
              <a:t>Cortinilla: </a:t>
            </a:r>
            <a:r>
              <a:rPr lang="es-ES" dirty="0" err="1">
                <a:hlinkClick r:id="rId4"/>
              </a:rPr>
              <a:t>Wipe</a:t>
            </a:r>
            <a:r>
              <a:rPr lang="es-ES" dirty="0">
                <a:hlinkClick r:id="rId4"/>
              </a:rPr>
              <a:t>.</a:t>
            </a:r>
            <a:endParaRPr lang="en-US" dirty="0"/>
          </a:p>
          <a:p>
            <a:r>
              <a:rPr lang="es-ES" dirty="0">
                <a:hlinkClick r:id="rId5"/>
              </a:rPr>
              <a:t>Eje de escena (ley de 180 grados).</a:t>
            </a:r>
            <a:endParaRPr lang="en-US" dirty="0"/>
          </a:p>
          <a:p>
            <a:r>
              <a:rPr lang="es-ES" dirty="0"/>
              <a:t>Campo y contra campo (</a:t>
            </a:r>
            <a:r>
              <a:rPr lang="es-ES" dirty="0" err="1"/>
              <a:t>shot</a:t>
            </a:r>
            <a:r>
              <a:rPr lang="es-ES" dirty="0"/>
              <a:t>/reverse </a:t>
            </a:r>
            <a:r>
              <a:rPr lang="es-ES" dirty="0" err="1"/>
              <a:t>shot</a:t>
            </a:r>
            <a:r>
              <a:rPr lang="es-ES" dirty="0"/>
              <a:t>).</a:t>
            </a:r>
            <a:endParaRPr lang="en-US" dirty="0"/>
          </a:p>
          <a:p>
            <a:r>
              <a:rPr lang="es-ES" dirty="0"/>
              <a:t>Elipsis. “La película ocurre en nuestra mente” .</a:t>
            </a:r>
            <a:endParaRPr lang="en-US" dirty="0"/>
          </a:p>
          <a:p>
            <a:r>
              <a:rPr lang="es-ES" dirty="0">
                <a:hlinkClick r:id="rId6"/>
              </a:rPr>
              <a:t>Montaje rítmico.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6827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43F40D16FDE94A98D719EC8AE99EB6" ma:contentTypeVersion="10" ma:contentTypeDescription="Create a new document." ma:contentTypeScope="" ma:versionID="2a7c243b2fa628089a5e8ecee5cfc9ab">
  <xsd:schema xmlns:xsd="http://www.w3.org/2001/XMLSchema" xmlns:xs="http://www.w3.org/2001/XMLSchema" xmlns:p="http://schemas.microsoft.com/office/2006/metadata/properties" xmlns:ns3="5a17fe63-6e16-4f03-9e66-7cad8980cb25" targetNamespace="http://schemas.microsoft.com/office/2006/metadata/properties" ma:root="true" ma:fieldsID="ea4b85a0761b1d0cfc99ab2142bd6ef5" ns3:_="">
    <xsd:import namespace="5a17fe63-6e16-4f03-9e66-7cad8980cb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7fe63-6e16-4f03-9e66-7cad8980cb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3EA9B0-9AD3-4046-A2D6-DC493EF0D8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17fe63-6e16-4f03-9e66-7cad8980cb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EF2DDD-F96D-4E26-85AC-9501315876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2078FE-BFC7-49BC-874E-81F51736715F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5a17fe63-6e16-4f03-9e66-7cad8980cb2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144</TotalTime>
  <Words>388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Palatino Linotype</vt:lpstr>
      <vt:lpstr>Gallery</vt:lpstr>
      <vt:lpstr>Lenguaje cinematográfico</vt:lpstr>
      <vt:lpstr>PowerPoint Presentation</vt:lpstr>
      <vt:lpstr>PowerPoint Presentation</vt:lpstr>
      <vt:lpstr>PowerPoint Presentation</vt:lpstr>
      <vt:lpstr>PowerPoint Presentation</vt:lpstr>
      <vt:lpstr>Las unidades: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Lenguaje cineatográfico</dc:title>
  <dc:creator>Arango, Gustavo</dc:creator>
  <cp:lastModifiedBy>Arango, Gustavo</cp:lastModifiedBy>
  <cp:revision>1</cp:revision>
  <dcterms:created xsi:type="dcterms:W3CDTF">2019-08-27T19:25:26Z</dcterms:created>
  <dcterms:modified xsi:type="dcterms:W3CDTF">2019-08-29T21:35:06Z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0x0101003A43F40D16FDE94A98D719EC8AE99EB6</vt:lpwstr>
  </property>
</Properties>
</file>