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5" r:id="rId3"/>
    <p:sldId id="277" r:id="rId4"/>
    <p:sldId id="285" r:id="rId5"/>
    <p:sldId id="278" r:id="rId6"/>
    <p:sldId id="321" r:id="rId7"/>
    <p:sldId id="279" r:id="rId8"/>
    <p:sldId id="280" r:id="rId9"/>
    <p:sldId id="305" r:id="rId10"/>
    <p:sldId id="304" r:id="rId11"/>
    <p:sldId id="267" r:id="rId12"/>
    <p:sldId id="296" r:id="rId13"/>
    <p:sldId id="288" r:id="rId14"/>
    <p:sldId id="286" r:id="rId15"/>
    <p:sldId id="287" r:id="rId16"/>
    <p:sldId id="306" r:id="rId17"/>
    <p:sldId id="322" r:id="rId18"/>
    <p:sldId id="324" r:id="rId19"/>
    <p:sldId id="325" r:id="rId20"/>
    <p:sldId id="335" r:id="rId21"/>
    <p:sldId id="327" r:id="rId22"/>
    <p:sldId id="329" r:id="rId23"/>
    <p:sldId id="332" r:id="rId24"/>
    <p:sldId id="330" r:id="rId25"/>
    <p:sldId id="331" r:id="rId26"/>
    <p:sldId id="328" r:id="rId27"/>
    <p:sldId id="333" r:id="rId28"/>
    <p:sldId id="334" r:id="rId29"/>
    <p:sldId id="256" r:id="rId30"/>
    <p:sldId id="257" r:id="rId31"/>
    <p:sldId id="301"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258" r:id="rId45"/>
    <p:sldId id="273" r:id="rId46"/>
    <p:sldId id="281" r:id="rId47"/>
    <p:sldId id="260" r:id="rId48"/>
    <p:sldId id="262" r:id="rId49"/>
    <p:sldId id="263" r:id="rId50"/>
    <p:sldId id="264" r:id="rId51"/>
    <p:sldId id="265" r:id="rId52"/>
    <p:sldId id="283" r:id="rId53"/>
    <p:sldId id="293" r:id="rId54"/>
    <p:sldId id="270" r:id="rId55"/>
    <p:sldId id="294" r:id="rId56"/>
    <p:sldId id="302" r:id="rId57"/>
    <p:sldId id="320" r:id="rId58"/>
    <p:sldId id="303" r:id="rId59"/>
    <p:sldId id="307" r:id="rId60"/>
    <p:sldId id="336" r:id="rId61"/>
    <p:sldId id="295" r:id="rId62"/>
    <p:sldId id="297" r:id="rId63"/>
    <p:sldId id="300" r:id="rId64"/>
    <p:sldId id="298" r:id="rId65"/>
  </p:sldIdLst>
  <p:sldSz cx="9144000" cy="6858000" type="screen4x3"/>
  <p:notesSz cx="6858000" cy="9144000"/>
  <p:custDataLst>
    <p:tags r:id="rId6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5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C7771E-267F-4973-8C75-4AAF35C1B4EA}" type="slidenum">
              <a:rPr lang="en-US" altLang="en-US"/>
              <a:pPr>
                <a:defRPr/>
              </a:pPr>
              <a:t>‹#›</a:t>
            </a:fld>
            <a:endParaRPr lang="en-US" altLang="en-US"/>
          </a:p>
        </p:txBody>
      </p:sp>
    </p:spTree>
    <p:extLst>
      <p:ext uri="{BB962C8B-B14F-4D97-AF65-F5344CB8AC3E}">
        <p14:creationId xmlns:p14="http://schemas.microsoft.com/office/powerpoint/2010/main" val="303312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D8175-F22F-42CC-A1F6-2BF7176D59E5}" type="slidenum">
              <a:rPr lang="en-US" altLang="en-US"/>
              <a:pPr>
                <a:defRPr/>
              </a:pPr>
              <a:t>‹#›</a:t>
            </a:fld>
            <a:endParaRPr lang="en-US" altLang="en-US"/>
          </a:p>
        </p:txBody>
      </p:sp>
    </p:spTree>
    <p:extLst>
      <p:ext uri="{BB962C8B-B14F-4D97-AF65-F5344CB8AC3E}">
        <p14:creationId xmlns:p14="http://schemas.microsoft.com/office/powerpoint/2010/main" val="137828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884F04-5A8F-405B-AC4E-F21B8F2BF043}" type="slidenum">
              <a:rPr lang="en-US" altLang="en-US"/>
              <a:pPr>
                <a:defRPr/>
              </a:pPr>
              <a:t>‹#›</a:t>
            </a:fld>
            <a:endParaRPr lang="en-US" altLang="en-US"/>
          </a:p>
        </p:txBody>
      </p:sp>
    </p:spTree>
    <p:extLst>
      <p:ext uri="{BB962C8B-B14F-4D97-AF65-F5344CB8AC3E}">
        <p14:creationId xmlns:p14="http://schemas.microsoft.com/office/powerpoint/2010/main" val="57857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4202E-4952-4EDC-ABBB-FFA0EAF130C4}" type="slidenum">
              <a:rPr lang="en-US" altLang="en-US"/>
              <a:pPr>
                <a:defRPr/>
              </a:pPr>
              <a:t>‹#›</a:t>
            </a:fld>
            <a:endParaRPr lang="en-US" altLang="en-US"/>
          </a:p>
        </p:txBody>
      </p:sp>
    </p:spTree>
    <p:extLst>
      <p:ext uri="{BB962C8B-B14F-4D97-AF65-F5344CB8AC3E}">
        <p14:creationId xmlns:p14="http://schemas.microsoft.com/office/powerpoint/2010/main" val="58299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17003A-FD1A-4251-A31B-DF7E52DC2974}" type="slidenum">
              <a:rPr lang="en-US" altLang="en-US"/>
              <a:pPr>
                <a:defRPr/>
              </a:pPr>
              <a:t>‹#›</a:t>
            </a:fld>
            <a:endParaRPr lang="en-US" altLang="en-US"/>
          </a:p>
        </p:txBody>
      </p:sp>
    </p:spTree>
    <p:extLst>
      <p:ext uri="{BB962C8B-B14F-4D97-AF65-F5344CB8AC3E}">
        <p14:creationId xmlns:p14="http://schemas.microsoft.com/office/powerpoint/2010/main" val="270892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47645B-DAE1-4845-855C-F1AD2C3678C5}" type="slidenum">
              <a:rPr lang="en-US" altLang="en-US"/>
              <a:pPr>
                <a:defRPr/>
              </a:pPr>
              <a:t>‹#›</a:t>
            </a:fld>
            <a:endParaRPr lang="en-US" altLang="en-US"/>
          </a:p>
        </p:txBody>
      </p:sp>
    </p:spTree>
    <p:extLst>
      <p:ext uri="{BB962C8B-B14F-4D97-AF65-F5344CB8AC3E}">
        <p14:creationId xmlns:p14="http://schemas.microsoft.com/office/powerpoint/2010/main" val="311011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1DDA42-65E4-490D-917C-270351CF4DEB}" type="slidenum">
              <a:rPr lang="en-US" altLang="en-US"/>
              <a:pPr>
                <a:defRPr/>
              </a:pPr>
              <a:t>‹#›</a:t>
            </a:fld>
            <a:endParaRPr lang="en-US" altLang="en-US"/>
          </a:p>
        </p:txBody>
      </p:sp>
    </p:spTree>
    <p:extLst>
      <p:ext uri="{BB962C8B-B14F-4D97-AF65-F5344CB8AC3E}">
        <p14:creationId xmlns:p14="http://schemas.microsoft.com/office/powerpoint/2010/main" val="96071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307387-FADF-4665-A759-D636925E34B7}" type="slidenum">
              <a:rPr lang="en-US" altLang="en-US"/>
              <a:pPr>
                <a:defRPr/>
              </a:pPr>
              <a:t>‹#›</a:t>
            </a:fld>
            <a:endParaRPr lang="en-US" altLang="en-US"/>
          </a:p>
        </p:txBody>
      </p:sp>
    </p:spTree>
    <p:extLst>
      <p:ext uri="{BB962C8B-B14F-4D97-AF65-F5344CB8AC3E}">
        <p14:creationId xmlns:p14="http://schemas.microsoft.com/office/powerpoint/2010/main" val="77455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10C666-C3C1-4FBA-BCC1-736161FEB0DC}" type="slidenum">
              <a:rPr lang="en-US" altLang="en-US"/>
              <a:pPr>
                <a:defRPr/>
              </a:pPr>
              <a:t>‹#›</a:t>
            </a:fld>
            <a:endParaRPr lang="en-US" altLang="en-US"/>
          </a:p>
        </p:txBody>
      </p:sp>
    </p:spTree>
    <p:extLst>
      <p:ext uri="{BB962C8B-B14F-4D97-AF65-F5344CB8AC3E}">
        <p14:creationId xmlns:p14="http://schemas.microsoft.com/office/powerpoint/2010/main" val="10804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569C29-40C2-49DB-8308-78C6004C9F8C}" type="slidenum">
              <a:rPr lang="en-US" altLang="en-US"/>
              <a:pPr>
                <a:defRPr/>
              </a:pPr>
              <a:t>‹#›</a:t>
            </a:fld>
            <a:endParaRPr lang="en-US" altLang="en-US"/>
          </a:p>
        </p:txBody>
      </p:sp>
    </p:spTree>
    <p:extLst>
      <p:ext uri="{BB962C8B-B14F-4D97-AF65-F5344CB8AC3E}">
        <p14:creationId xmlns:p14="http://schemas.microsoft.com/office/powerpoint/2010/main" val="349554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FD223-3568-401A-98D3-45F6CD755937}" type="slidenum">
              <a:rPr lang="en-US" altLang="en-US"/>
              <a:pPr>
                <a:defRPr/>
              </a:pPr>
              <a:t>‹#›</a:t>
            </a:fld>
            <a:endParaRPr lang="en-US" altLang="en-US"/>
          </a:p>
        </p:txBody>
      </p:sp>
    </p:spTree>
    <p:extLst>
      <p:ext uri="{BB962C8B-B14F-4D97-AF65-F5344CB8AC3E}">
        <p14:creationId xmlns:p14="http://schemas.microsoft.com/office/powerpoint/2010/main" val="143832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rgbClr val="FFCC99"/>
          </a:fgClr>
          <a:bgClr>
            <a:srgbClr val="FFFFFF"/>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9C5D77D-9015-4732-90F7-EF3719B8CA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066800" y="304800"/>
            <a:ext cx="701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t>Climate – What makes it work?</a:t>
            </a:r>
          </a:p>
        </p:txBody>
      </p:sp>
      <p:pic>
        <p:nvPicPr>
          <p:cNvPr id="2051" name="Picture 5" descr="avgworldte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70866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lechmjb\Desktop\CmollNov2014Loo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1038" y="398463"/>
            <a:ext cx="8002587"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1295400" y="7620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smtClean="0">
                <a:solidFill>
                  <a:schemeClr val="bg1"/>
                </a:solidFill>
              </a:rPr>
              <a:t> Three weeks of clouds</a:t>
            </a:r>
            <a:endParaRPr lang="en-US" altLang="en-US" sz="18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609600" y="2286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This is the mean surface pressure in July.  On either side of the ITCZ are Subtropical Highs.  This is where air is sinking in the Hadley cells.</a:t>
            </a:r>
          </a:p>
        </p:txBody>
      </p:sp>
      <p:pic>
        <p:nvPicPr>
          <p:cNvPr id="11267" name="Picture 10" descr="Ju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82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C:\Users\blechmjb\Desktop\latest_cmo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304800" y="2286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Here’s a </a:t>
            </a:r>
            <a:r>
              <a:rPr lang="en-US" altLang="en-US" sz="1800" b="1" dirty="0" smtClean="0"/>
              <a:t>December map </a:t>
            </a:r>
            <a:r>
              <a:rPr lang="en-US" altLang="en-US" sz="1800" b="1" dirty="0"/>
              <a:t>from 2012.  The ITCZ is still there.  </a:t>
            </a:r>
            <a:r>
              <a:rPr lang="en-US" altLang="en-US" sz="1800" b="1" dirty="0" smtClean="0"/>
              <a:t>Always.  </a:t>
            </a:r>
            <a:endParaRPr lang="en-US" altLang="en-US" sz="1800" b="1" dirty="0"/>
          </a:p>
        </p:txBody>
      </p:sp>
      <p:sp>
        <p:nvSpPr>
          <p:cNvPr id="5" name="TextBox 4"/>
          <p:cNvSpPr txBox="1">
            <a:spLocks noChangeArrowheads="1"/>
          </p:cNvSpPr>
          <p:nvPr/>
        </p:nvSpPr>
        <p:spPr bwMode="auto">
          <a:xfrm>
            <a:off x="1143000" y="10668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The drier areas in the subtropics are the Subtropical Highs</a:t>
            </a:r>
          </a:p>
        </p:txBody>
      </p:sp>
      <p:cxnSp>
        <p:nvCxnSpPr>
          <p:cNvPr id="9" name="Straight Arrow Connector 8"/>
          <p:cNvCxnSpPr/>
          <p:nvPr/>
        </p:nvCxnSpPr>
        <p:spPr>
          <a:xfrm>
            <a:off x="1676400" y="1905000"/>
            <a:ext cx="457200" cy="9144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00200" y="3657600"/>
            <a:ext cx="1143000" cy="10668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52800" y="3657600"/>
            <a:ext cx="1066800" cy="14478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62800" y="1905000"/>
            <a:ext cx="685800" cy="10668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71600" y="6248400"/>
            <a:ext cx="6172200" cy="381000"/>
          </a:xfrm>
          <a:prstGeom prst="rect">
            <a:avLst/>
          </a:prstGeom>
          <a:noFill/>
        </p:spPr>
        <p:txBody>
          <a:bodyPr wrap="square" rtlCol="0">
            <a:spAutoFit/>
          </a:bodyPr>
          <a:lstStyle/>
          <a:p>
            <a:pPr algn="ctr"/>
            <a:r>
              <a:rPr lang="en-US" altLang="en-US" sz="1800" b="1" dirty="0" smtClean="0"/>
              <a:t>Those are tropical thunderstorms and rain showers.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5"/>
          <p:cNvGraphicFramePr>
            <a:graphicFrameLocks noChangeAspect="1"/>
          </p:cNvGraphicFramePr>
          <p:nvPr/>
        </p:nvGraphicFramePr>
        <p:xfrm>
          <a:off x="533400" y="1371600"/>
          <a:ext cx="7772400" cy="4838700"/>
        </p:xfrm>
        <a:graphic>
          <a:graphicData uri="http://schemas.openxmlformats.org/presentationml/2006/ole">
            <mc:AlternateContent xmlns:mc="http://schemas.openxmlformats.org/markup-compatibility/2006">
              <mc:Choice xmlns:v="urn:schemas-microsoft-com:vml" Requires="v">
                <p:oleObj spid="_x0000_s13324" name="Paint Shop Pro Image" r:id="rId3" imgW="5170732" imgH="3219512" progId="PaintShopPro">
                  <p:embed/>
                </p:oleObj>
              </mc:Choice>
              <mc:Fallback>
                <p:oleObj name="Paint Shop Pro Image" r:id="rId3" imgW="5170732" imgH="3219512" progId="PaintShopPro">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7772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6"/>
          <p:cNvSpPr txBox="1">
            <a:spLocks noChangeArrowheads="1"/>
          </p:cNvSpPr>
          <p:nvPr/>
        </p:nvSpPr>
        <p:spPr bwMode="auto">
          <a:xfrm>
            <a:off x="1524000" y="457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t>(Almost) Global Rainfall Pattern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5"/>
          <p:cNvGraphicFramePr>
            <a:graphicFrameLocks noChangeAspect="1"/>
          </p:cNvGraphicFramePr>
          <p:nvPr/>
        </p:nvGraphicFramePr>
        <p:xfrm>
          <a:off x="1828800" y="1143000"/>
          <a:ext cx="5268913" cy="1687513"/>
        </p:xfrm>
        <a:graphic>
          <a:graphicData uri="http://schemas.openxmlformats.org/presentationml/2006/ole">
            <mc:AlternateContent xmlns:mc="http://schemas.openxmlformats.org/markup-compatibility/2006">
              <mc:Choice xmlns:v="urn:schemas-microsoft-com:vml" Requires="v">
                <p:oleObj spid="_x0000_s14351" name="Paint Shop Pro Image" r:id="rId3" imgW="5268293" imgH="1688262" progId="PaintShopPro">
                  <p:embed/>
                </p:oleObj>
              </mc:Choice>
              <mc:Fallback>
                <p:oleObj name="Paint Shop Pro Image" r:id="rId3" imgW="5268293" imgH="1688262" progId="PaintShopPro">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43000"/>
                        <a:ext cx="5268913"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6"/>
          <p:cNvSpPr txBox="1">
            <a:spLocks noChangeArrowheads="1"/>
          </p:cNvSpPr>
          <p:nvPr/>
        </p:nvSpPr>
        <p:spPr bwMode="auto">
          <a:xfrm>
            <a:off x="1371600" y="228600"/>
            <a:ext cx="6248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At the poleward end of the 3-cell model you have another area of rising motion, near 60</a:t>
            </a:r>
            <a:r>
              <a:rPr lang="en-US" altLang="en-US" sz="1800" b="1">
                <a:cs typeface="Arial" panose="020B0604020202020204" pitchFamily="34" charset="0"/>
              </a:rPr>
              <a:t>° latitude.  This is the latitude of sub-polar lows.</a:t>
            </a:r>
          </a:p>
        </p:txBody>
      </p:sp>
      <p:pic>
        <p:nvPicPr>
          <p:cNvPr id="14340" name="Picture 8" descr="J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819400"/>
            <a:ext cx="7620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10"/>
          <p:cNvSpPr>
            <a:spLocks noChangeShapeType="1"/>
          </p:cNvSpPr>
          <p:nvPr/>
        </p:nvSpPr>
        <p:spPr bwMode="auto">
          <a:xfrm>
            <a:off x="304800" y="2209800"/>
            <a:ext cx="1828800" cy="144780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342" name="Line 11"/>
          <p:cNvSpPr>
            <a:spLocks noChangeShapeType="1"/>
          </p:cNvSpPr>
          <p:nvPr/>
        </p:nvSpPr>
        <p:spPr bwMode="auto">
          <a:xfrm flipH="1">
            <a:off x="5638800" y="2438400"/>
            <a:ext cx="1981200" cy="99060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5715000" y="61722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1"/>
          </a:p>
        </p:txBody>
      </p:sp>
      <p:sp>
        <p:nvSpPr>
          <p:cNvPr id="15363" name="TextBox 5"/>
          <p:cNvSpPr txBox="1">
            <a:spLocks noChangeArrowheads="1"/>
          </p:cNvSpPr>
          <p:nvPr/>
        </p:nvSpPr>
        <p:spPr bwMode="auto">
          <a:xfrm>
            <a:off x="228600" y="56388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The ITCZ, Subtropical Highs, and Subpolar Lows move and change with the seasons.  What happens if they change from year to year?</a:t>
            </a:r>
          </a:p>
        </p:txBody>
      </p:sp>
      <p:pic>
        <p:nvPicPr>
          <p:cNvPr id="15364" name="Picture 10" descr="C:\m212\general circ\HighsandLows\MSLP2seasonLoo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551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C:\m360\Exams\Fall 2014\For Final\Egypt Sky Pyramid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338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1" descr="PalmUnderstorey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5715000" y="51054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Prairie or Steppe (dry)</a:t>
            </a:r>
            <a:endParaRPr lang="en-US" altLang="en-US" sz="1800"/>
          </a:p>
        </p:txBody>
      </p:sp>
      <p:sp>
        <p:nvSpPr>
          <p:cNvPr id="16389" name="TextBox 5"/>
          <p:cNvSpPr txBox="1">
            <a:spLocks noChangeArrowheads="1"/>
          </p:cNvSpPr>
          <p:nvPr/>
        </p:nvSpPr>
        <p:spPr bwMode="auto">
          <a:xfrm>
            <a:off x="2057400" y="4038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Desert</a:t>
            </a:r>
          </a:p>
        </p:txBody>
      </p:sp>
      <p:sp>
        <p:nvSpPr>
          <p:cNvPr id="16390" name="TextBox 6"/>
          <p:cNvSpPr txBox="1">
            <a:spLocks noChangeArrowheads="1"/>
          </p:cNvSpPr>
          <p:nvPr/>
        </p:nvSpPr>
        <p:spPr bwMode="auto">
          <a:xfrm>
            <a:off x="457200" y="3200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Tropical Rainforest</a:t>
            </a:r>
          </a:p>
        </p:txBody>
      </p:sp>
      <p:pic>
        <p:nvPicPr>
          <p:cNvPr id="16391" name="Picture 13" descr="BsKPla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1000"/>
            <a:ext cx="31321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1"/>
          <p:cNvSpPr txBox="1">
            <a:spLocks noChangeArrowheads="1"/>
          </p:cNvSpPr>
          <p:nvPr/>
        </p:nvSpPr>
        <p:spPr bwMode="auto">
          <a:xfrm>
            <a:off x="5029200" y="57912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At low latitudes, the difference is the ITCZ.  If it is over you, it rains.  If not, it doesn’t (ever?).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81000"/>
            <a:ext cx="5029200" cy="584775"/>
          </a:xfrm>
          <a:prstGeom prst="rect">
            <a:avLst/>
          </a:prstGeom>
          <a:noFill/>
        </p:spPr>
        <p:txBody>
          <a:bodyPr wrap="square" rtlCol="0">
            <a:spAutoFit/>
          </a:bodyPr>
          <a:lstStyle/>
          <a:p>
            <a:pPr algn="ctr"/>
            <a:r>
              <a:rPr lang="en-US" altLang="en-US" sz="3200" b="1" dirty="0">
                <a:solidFill>
                  <a:srgbClr val="3333CC"/>
                </a:solidFill>
              </a:rPr>
              <a:t>El </a:t>
            </a:r>
            <a:r>
              <a:rPr lang="en-US" altLang="en-US" sz="3200" b="1" dirty="0" err="1" smtClean="0">
                <a:solidFill>
                  <a:srgbClr val="3333CC"/>
                </a:solidFill>
              </a:rPr>
              <a:t>Ni</a:t>
            </a:r>
            <a:r>
              <a:rPr lang="en-US" altLang="en-US" sz="3200" b="1" dirty="0" err="1" smtClean="0">
                <a:solidFill>
                  <a:srgbClr val="3333CC"/>
                </a:solidFill>
                <a:cs typeface="Arial" panose="020B0604020202020204" pitchFamily="34" charset="0"/>
              </a:rPr>
              <a:t>ň</a:t>
            </a:r>
            <a:r>
              <a:rPr lang="en-US" altLang="en-US" sz="3200" b="1" dirty="0" err="1" smtClean="0">
                <a:solidFill>
                  <a:srgbClr val="3333CC"/>
                </a:solidFill>
              </a:rPr>
              <a:t>o</a:t>
            </a:r>
            <a:endParaRPr lang="en-US" altLang="en-US" sz="3200" b="1" dirty="0">
              <a:solidFill>
                <a:srgbClr val="3333CC"/>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19200"/>
            <a:ext cx="8277220" cy="4749225"/>
          </a:xfrm>
          <a:prstGeom prst="rect">
            <a:avLst/>
          </a:prstGeom>
        </p:spPr>
      </p:pic>
    </p:spTree>
    <p:extLst>
      <p:ext uri="{BB962C8B-B14F-4D97-AF65-F5344CB8AC3E}">
        <p14:creationId xmlns:p14="http://schemas.microsoft.com/office/powerpoint/2010/main" val="368065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ninoba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6172200" cy="5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609600" y="3048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El Nińo:  a disruption in the “normal” pattern in the Pacific Ocean.</a:t>
            </a:r>
          </a:p>
        </p:txBody>
      </p:sp>
    </p:spTree>
    <p:extLst>
      <p:ext uri="{BB962C8B-B14F-4D97-AF65-F5344CB8AC3E}">
        <p14:creationId xmlns:p14="http://schemas.microsoft.com/office/powerpoint/2010/main" val="4290876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st_9798_animated_elni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000" y="746125"/>
            <a:ext cx="8026400" cy="52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1219200" y="-76200"/>
            <a:ext cx="685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3333CC"/>
                </a:solidFill>
              </a:rPr>
              <a:t>This is the development of the most intense El </a:t>
            </a:r>
            <a:r>
              <a:rPr lang="en-US" altLang="en-US" sz="2400" b="1" dirty="0" err="1">
                <a:solidFill>
                  <a:srgbClr val="3333CC"/>
                </a:solidFill>
              </a:rPr>
              <a:t>Nińo</a:t>
            </a:r>
            <a:r>
              <a:rPr lang="en-US" altLang="en-US" sz="2400" dirty="0">
                <a:solidFill>
                  <a:srgbClr val="3333CC"/>
                </a:solidFill>
              </a:rPr>
              <a:t> </a:t>
            </a:r>
            <a:r>
              <a:rPr lang="en-US" altLang="en-US" sz="2400" b="1" dirty="0">
                <a:solidFill>
                  <a:srgbClr val="3333CC"/>
                </a:solidFill>
              </a:rPr>
              <a:t>ever recorded in 1997-98.</a:t>
            </a:r>
          </a:p>
        </p:txBody>
      </p:sp>
      <p:sp>
        <p:nvSpPr>
          <p:cNvPr id="2" name="TextBox 1"/>
          <p:cNvSpPr txBox="1"/>
          <p:nvPr/>
        </p:nvSpPr>
        <p:spPr>
          <a:xfrm>
            <a:off x="228600" y="6011668"/>
            <a:ext cx="8839200" cy="646331"/>
          </a:xfrm>
          <a:prstGeom prst="rect">
            <a:avLst/>
          </a:prstGeom>
          <a:noFill/>
        </p:spPr>
        <p:txBody>
          <a:bodyPr wrap="square" rtlCol="0">
            <a:spAutoFit/>
          </a:bodyPr>
          <a:lstStyle/>
          <a:p>
            <a:pPr algn="ctr"/>
            <a:r>
              <a:rPr lang="en-US" b="1" dirty="0" smtClean="0">
                <a:solidFill>
                  <a:srgbClr val="0070C0"/>
                </a:solidFill>
              </a:rPr>
              <a:t>These are anomalies of </a:t>
            </a:r>
            <a:r>
              <a:rPr lang="en-US" b="1" dirty="0">
                <a:solidFill>
                  <a:srgbClr val="0070C0"/>
                </a:solidFill>
              </a:rPr>
              <a:t>Sea Surface </a:t>
            </a:r>
            <a:r>
              <a:rPr lang="en-US" b="1" dirty="0" smtClean="0">
                <a:solidFill>
                  <a:srgbClr val="0070C0"/>
                </a:solidFill>
              </a:rPr>
              <a:t>Temperature (SST)</a:t>
            </a:r>
            <a:endParaRPr lang="en-US" b="1" dirty="0">
              <a:solidFill>
                <a:srgbClr val="0070C0"/>
              </a:solidFill>
            </a:endParaRPr>
          </a:p>
          <a:p>
            <a:pPr algn="ctr"/>
            <a:r>
              <a:rPr lang="en-US" b="1" dirty="0" smtClean="0">
                <a:solidFill>
                  <a:srgbClr val="0070C0"/>
                </a:solidFill>
              </a:rPr>
              <a:t> An anomaly is the difference between the observed and average</a:t>
            </a:r>
            <a:endParaRPr lang="en-US" b="1" dirty="0">
              <a:solidFill>
                <a:srgbClr val="0070C0"/>
              </a:solidFill>
            </a:endParaRPr>
          </a:p>
        </p:txBody>
      </p:sp>
    </p:spTree>
    <p:extLst>
      <p:ext uri="{BB962C8B-B14F-4D97-AF65-F5344CB8AC3E}">
        <p14:creationId xmlns:p14="http://schemas.microsoft.com/office/powerpoint/2010/main" val="4165282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Sailing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85800"/>
            <a:ext cx="38496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381000" y="304800"/>
            <a:ext cx="3733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We start in the 1700’s.  People sailed across the oceans in tall sailing ships.</a:t>
            </a:r>
          </a:p>
          <a:p>
            <a:pPr eaLnBrk="1" hangingPunct="1">
              <a:spcBef>
                <a:spcPct val="50000"/>
              </a:spcBef>
              <a:buFontTx/>
              <a:buNone/>
            </a:pPr>
            <a:endParaRPr lang="en-US" altLang="en-US" sz="1800"/>
          </a:p>
        </p:txBody>
      </p:sp>
      <p:sp>
        <p:nvSpPr>
          <p:cNvPr id="3076" name="Rectangle 6"/>
          <p:cNvSpPr>
            <a:spLocks noChangeArrowheads="1"/>
          </p:cNvSpPr>
          <p:nvPr/>
        </p:nvSpPr>
        <p:spPr bwMode="auto">
          <a:xfrm>
            <a:off x="457200" y="1905000"/>
            <a:ext cx="38195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They had a very good idea of the prevailing winds.  It was their business.</a:t>
            </a:r>
          </a:p>
        </p:txBody>
      </p:sp>
      <p:sp>
        <p:nvSpPr>
          <p:cNvPr id="3077" name="Text Box 7"/>
          <p:cNvSpPr txBox="1">
            <a:spLocks noChangeArrowheads="1"/>
          </p:cNvSpPr>
          <p:nvPr/>
        </p:nvSpPr>
        <p:spPr bwMode="auto">
          <a:xfrm>
            <a:off x="609600" y="3657600"/>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A fellow named Hadley had a theory of why the winds blew the way they did.</a:t>
            </a:r>
          </a:p>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11088"/>
            <a:ext cx="8610600" cy="5489258"/>
          </a:xfrm>
          <a:prstGeom prst="rect">
            <a:avLst/>
          </a:prstGeom>
        </p:spPr>
      </p:pic>
      <p:sp>
        <p:nvSpPr>
          <p:cNvPr id="3" name="TextBox 2"/>
          <p:cNvSpPr txBox="1"/>
          <p:nvPr/>
        </p:nvSpPr>
        <p:spPr>
          <a:xfrm>
            <a:off x="381000" y="152400"/>
            <a:ext cx="8229600" cy="646331"/>
          </a:xfrm>
          <a:prstGeom prst="rect">
            <a:avLst/>
          </a:prstGeom>
          <a:noFill/>
        </p:spPr>
        <p:txBody>
          <a:bodyPr wrap="square" rtlCol="0">
            <a:spAutoFit/>
          </a:bodyPr>
          <a:lstStyle/>
          <a:p>
            <a:r>
              <a:rPr lang="en-US" b="1" dirty="0" smtClean="0">
                <a:solidFill>
                  <a:srgbClr val="0070C0"/>
                </a:solidFill>
              </a:rPr>
              <a:t>The format has changed but this is the same type of loop of temperature anomalies from March 1, 2015 until the end of November.</a:t>
            </a:r>
            <a:endParaRPr lang="en-US" b="1" dirty="0">
              <a:solidFill>
                <a:srgbClr val="0070C0"/>
              </a:solidFill>
            </a:endParaRPr>
          </a:p>
        </p:txBody>
      </p:sp>
    </p:spTree>
    <p:extLst>
      <p:ext uri="{BB962C8B-B14F-4D97-AF65-F5344CB8AC3E}">
        <p14:creationId xmlns:p14="http://schemas.microsoft.com/office/powerpoint/2010/main" val="1707232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099" y="228600"/>
            <a:ext cx="5257800" cy="830997"/>
          </a:xfrm>
          <a:prstGeom prst="rect">
            <a:avLst/>
          </a:prstGeom>
          <a:noFill/>
        </p:spPr>
        <p:txBody>
          <a:bodyPr wrap="square" rtlCol="0">
            <a:spAutoFit/>
          </a:bodyPr>
          <a:lstStyle/>
          <a:p>
            <a:pPr algn="ctr"/>
            <a:r>
              <a:rPr lang="en-US" sz="2400" b="1" dirty="0" smtClean="0">
                <a:solidFill>
                  <a:srgbClr val="0070C0"/>
                </a:solidFill>
              </a:rPr>
              <a:t>Recent Sea Surface </a:t>
            </a:r>
            <a:r>
              <a:rPr lang="en-US" sz="2400" b="1" dirty="0" smtClean="0">
                <a:solidFill>
                  <a:srgbClr val="0070C0"/>
                </a:solidFill>
              </a:rPr>
              <a:t>Temperatures (</a:t>
            </a:r>
            <a:r>
              <a:rPr lang="en-US" sz="2400" b="1" dirty="0" smtClean="0">
                <a:solidFill>
                  <a:srgbClr val="0070C0"/>
                </a:solidFill>
              </a:rPr>
              <a:t>SST</a:t>
            </a:r>
            <a:r>
              <a:rPr lang="en-US" sz="2400" b="1" dirty="0" smtClean="0">
                <a:solidFill>
                  <a:srgbClr val="0070C0"/>
                </a:solidFill>
              </a:rPr>
              <a:t>) with more detail</a:t>
            </a:r>
            <a:endParaRPr lang="en-US" sz="2400" b="1" dirty="0" smtClean="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 y="1152525"/>
            <a:ext cx="7229475" cy="4552950"/>
          </a:xfrm>
          <a:prstGeom prst="rect">
            <a:avLst/>
          </a:prstGeom>
        </p:spPr>
      </p:pic>
      <p:sp>
        <p:nvSpPr>
          <p:cNvPr id="7" name="TextBox 6"/>
          <p:cNvSpPr txBox="1"/>
          <p:nvPr/>
        </p:nvSpPr>
        <p:spPr>
          <a:xfrm>
            <a:off x="2324100" y="5827582"/>
            <a:ext cx="4953000" cy="369332"/>
          </a:xfrm>
          <a:prstGeom prst="rect">
            <a:avLst/>
          </a:prstGeom>
          <a:noFill/>
        </p:spPr>
        <p:txBody>
          <a:bodyPr wrap="square" rtlCol="0">
            <a:spAutoFit/>
          </a:bodyPr>
          <a:lstStyle/>
          <a:p>
            <a:r>
              <a:rPr lang="en-US" b="1" dirty="0" smtClean="0">
                <a:solidFill>
                  <a:srgbClr val="0070C0"/>
                </a:solidFill>
              </a:rPr>
              <a:t>How does 2015 compare with 1997-98?</a:t>
            </a:r>
            <a:endParaRPr lang="en-US" dirty="0"/>
          </a:p>
        </p:txBody>
      </p:sp>
    </p:spTree>
    <p:extLst>
      <p:ext uri="{BB962C8B-B14F-4D97-AF65-F5344CB8AC3E}">
        <p14:creationId xmlns:p14="http://schemas.microsoft.com/office/powerpoint/2010/main" val="1645876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85800"/>
            <a:ext cx="7143750" cy="5353050"/>
          </a:xfrm>
          <a:prstGeom prst="rect">
            <a:avLst/>
          </a:prstGeom>
        </p:spPr>
      </p:pic>
      <p:sp>
        <p:nvSpPr>
          <p:cNvPr id="3" name="TextBox 2"/>
          <p:cNvSpPr txBox="1"/>
          <p:nvPr/>
        </p:nvSpPr>
        <p:spPr>
          <a:xfrm>
            <a:off x="190500" y="228600"/>
            <a:ext cx="8762999" cy="369332"/>
          </a:xfrm>
          <a:prstGeom prst="rect">
            <a:avLst/>
          </a:prstGeom>
          <a:noFill/>
        </p:spPr>
        <p:txBody>
          <a:bodyPr wrap="square" rtlCol="0">
            <a:spAutoFit/>
          </a:bodyPr>
          <a:lstStyle/>
          <a:p>
            <a:pPr algn="ctr"/>
            <a:r>
              <a:rPr lang="en-US" b="1" dirty="0" smtClean="0">
                <a:solidFill>
                  <a:srgbClr val="0070C0"/>
                </a:solidFill>
              </a:rPr>
              <a:t>What can we expect? Climatological mean for temperature</a:t>
            </a:r>
          </a:p>
        </p:txBody>
      </p:sp>
    </p:spTree>
    <p:extLst>
      <p:ext uri="{BB962C8B-B14F-4D97-AF65-F5344CB8AC3E}">
        <p14:creationId xmlns:p14="http://schemas.microsoft.com/office/powerpoint/2010/main" val="1708009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685800"/>
            <a:ext cx="6715933" cy="5486400"/>
          </a:xfrm>
          <a:prstGeom prst="rect">
            <a:avLst/>
          </a:prstGeom>
        </p:spPr>
      </p:pic>
      <p:sp>
        <p:nvSpPr>
          <p:cNvPr id="3" name="TextBox 2"/>
          <p:cNvSpPr txBox="1"/>
          <p:nvPr/>
        </p:nvSpPr>
        <p:spPr>
          <a:xfrm>
            <a:off x="1071967" y="263659"/>
            <a:ext cx="7315200" cy="646331"/>
          </a:xfrm>
          <a:prstGeom prst="rect">
            <a:avLst/>
          </a:prstGeom>
          <a:noFill/>
        </p:spPr>
        <p:txBody>
          <a:bodyPr wrap="square" rtlCol="0">
            <a:spAutoFit/>
          </a:bodyPr>
          <a:lstStyle/>
          <a:p>
            <a:pPr algn="ctr"/>
            <a:r>
              <a:rPr lang="en-US" b="1" dirty="0" smtClean="0">
                <a:solidFill>
                  <a:srgbClr val="0070C0"/>
                </a:solidFill>
              </a:rPr>
              <a:t>Actual temperature anomalies for Nov </a:t>
            </a:r>
            <a:r>
              <a:rPr lang="en-US" b="1" dirty="0">
                <a:solidFill>
                  <a:srgbClr val="0070C0"/>
                </a:solidFill>
              </a:rPr>
              <a:t>2015</a:t>
            </a:r>
          </a:p>
          <a:p>
            <a:endParaRPr lang="en-US" dirty="0"/>
          </a:p>
        </p:txBody>
      </p:sp>
      <p:sp>
        <p:nvSpPr>
          <p:cNvPr id="4" name="TextBox 3"/>
          <p:cNvSpPr txBox="1"/>
          <p:nvPr/>
        </p:nvSpPr>
        <p:spPr>
          <a:xfrm>
            <a:off x="538566" y="6324600"/>
            <a:ext cx="8991600" cy="276999"/>
          </a:xfrm>
          <a:prstGeom prst="rect">
            <a:avLst/>
          </a:prstGeom>
          <a:noFill/>
        </p:spPr>
        <p:txBody>
          <a:bodyPr wrap="square" rtlCol="0">
            <a:spAutoFit/>
          </a:bodyPr>
          <a:lstStyle/>
          <a:p>
            <a:r>
              <a:rPr lang="en-US" sz="1200" dirty="0"/>
              <a:t>http://www.weathertrends360.com/Blog/Post/November-2015-Weather-Roundup-US-warmest-in-14-wettest-in-11-2960</a:t>
            </a:r>
          </a:p>
        </p:txBody>
      </p:sp>
    </p:spTree>
    <p:extLst>
      <p:ext uri="{BB962C8B-B14F-4D97-AF65-F5344CB8AC3E}">
        <p14:creationId xmlns:p14="http://schemas.microsoft.com/office/powerpoint/2010/main" val="1100657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752475"/>
            <a:ext cx="7143750" cy="5353050"/>
          </a:xfrm>
          <a:prstGeom prst="rect">
            <a:avLst/>
          </a:prstGeom>
        </p:spPr>
      </p:pic>
      <p:sp>
        <p:nvSpPr>
          <p:cNvPr id="3" name="TextBox 2"/>
          <p:cNvSpPr txBox="1"/>
          <p:nvPr/>
        </p:nvSpPr>
        <p:spPr>
          <a:xfrm>
            <a:off x="2047875" y="228600"/>
            <a:ext cx="6096000" cy="369332"/>
          </a:xfrm>
          <a:prstGeom prst="rect">
            <a:avLst/>
          </a:prstGeom>
          <a:noFill/>
        </p:spPr>
        <p:txBody>
          <a:bodyPr wrap="square" rtlCol="0">
            <a:spAutoFit/>
          </a:bodyPr>
          <a:lstStyle/>
          <a:p>
            <a:r>
              <a:rPr lang="en-US" b="1" dirty="0">
                <a:solidFill>
                  <a:srgbClr val="0070C0"/>
                </a:solidFill>
              </a:rPr>
              <a:t>Climatological mean for </a:t>
            </a:r>
            <a:r>
              <a:rPr lang="en-US" b="1" dirty="0" smtClean="0">
                <a:solidFill>
                  <a:srgbClr val="0070C0"/>
                </a:solidFill>
              </a:rPr>
              <a:t>Precipitation</a:t>
            </a:r>
            <a:endParaRPr lang="en-US" b="1" dirty="0">
              <a:solidFill>
                <a:srgbClr val="0070C0"/>
              </a:solidFill>
            </a:endParaRPr>
          </a:p>
        </p:txBody>
      </p:sp>
    </p:spTree>
    <p:extLst>
      <p:ext uri="{BB962C8B-B14F-4D97-AF65-F5344CB8AC3E}">
        <p14:creationId xmlns:p14="http://schemas.microsoft.com/office/powerpoint/2010/main" val="632381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60" y="1076324"/>
            <a:ext cx="8027417" cy="5019676"/>
          </a:xfrm>
          <a:prstGeom prst="rect">
            <a:avLst/>
          </a:prstGeom>
        </p:spPr>
      </p:pic>
      <p:sp>
        <p:nvSpPr>
          <p:cNvPr id="3" name="TextBox 2"/>
          <p:cNvSpPr txBox="1"/>
          <p:nvPr/>
        </p:nvSpPr>
        <p:spPr>
          <a:xfrm>
            <a:off x="914400" y="304800"/>
            <a:ext cx="7086600" cy="461665"/>
          </a:xfrm>
          <a:prstGeom prst="rect">
            <a:avLst/>
          </a:prstGeom>
          <a:noFill/>
        </p:spPr>
        <p:txBody>
          <a:bodyPr wrap="square" rtlCol="0">
            <a:spAutoFit/>
          </a:bodyPr>
          <a:lstStyle/>
          <a:p>
            <a:r>
              <a:rPr lang="en-US" sz="2400" b="1" dirty="0" smtClean="0">
                <a:solidFill>
                  <a:srgbClr val="0070C0"/>
                </a:solidFill>
              </a:rPr>
              <a:t>Radar estimated precipitation in Nov 2015</a:t>
            </a:r>
            <a:endParaRPr lang="en-US" sz="2400" b="1" dirty="0">
              <a:solidFill>
                <a:srgbClr val="0070C0"/>
              </a:solidFill>
            </a:endParaRPr>
          </a:p>
        </p:txBody>
      </p:sp>
      <p:sp>
        <p:nvSpPr>
          <p:cNvPr id="4" name="TextBox 3"/>
          <p:cNvSpPr txBox="1"/>
          <p:nvPr/>
        </p:nvSpPr>
        <p:spPr>
          <a:xfrm>
            <a:off x="572580" y="6477000"/>
            <a:ext cx="7848600" cy="307777"/>
          </a:xfrm>
          <a:prstGeom prst="rect">
            <a:avLst/>
          </a:prstGeom>
          <a:noFill/>
        </p:spPr>
        <p:txBody>
          <a:bodyPr wrap="square" rtlCol="0">
            <a:spAutoFit/>
          </a:bodyPr>
          <a:lstStyle/>
          <a:p>
            <a:pPr algn="ctr"/>
            <a:r>
              <a:rPr lang="en-US" sz="1400" dirty="0"/>
              <a:t>From: http://water.weather.gov/precip/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853" y="1371600"/>
            <a:ext cx="704850" cy="4019550"/>
          </a:xfrm>
          <a:prstGeom prst="rect">
            <a:avLst/>
          </a:prstGeom>
        </p:spPr>
      </p:pic>
    </p:spTree>
    <p:extLst>
      <p:ext uri="{BB962C8B-B14F-4D97-AF65-F5344CB8AC3E}">
        <p14:creationId xmlns:p14="http://schemas.microsoft.com/office/powerpoint/2010/main" val="2444838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3400"/>
            <a:ext cx="8572500" cy="6000750"/>
          </a:xfrm>
          <a:prstGeom prst="rect">
            <a:avLst/>
          </a:prstGeom>
        </p:spPr>
      </p:pic>
      <p:sp>
        <p:nvSpPr>
          <p:cNvPr id="5" name="TextBox 4"/>
          <p:cNvSpPr txBox="1"/>
          <p:nvPr/>
        </p:nvSpPr>
        <p:spPr>
          <a:xfrm>
            <a:off x="152400" y="71735"/>
            <a:ext cx="8458200" cy="461665"/>
          </a:xfrm>
          <a:prstGeom prst="rect">
            <a:avLst/>
          </a:prstGeom>
          <a:noFill/>
        </p:spPr>
        <p:txBody>
          <a:bodyPr wrap="square" rtlCol="0">
            <a:spAutoFit/>
          </a:bodyPr>
          <a:lstStyle/>
          <a:p>
            <a:pPr algn="ctr"/>
            <a:r>
              <a:rPr lang="en-US" sz="2400" b="1" dirty="0" smtClean="0">
                <a:solidFill>
                  <a:srgbClr val="0070C0"/>
                </a:solidFill>
              </a:rPr>
              <a:t>How does El Nino do that?</a:t>
            </a:r>
            <a:endParaRPr lang="en-US" sz="2400" b="1" dirty="0">
              <a:solidFill>
                <a:srgbClr val="0070C0"/>
              </a:solidFill>
            </a:endParaRPr>
          </a:p>
        </p:txBody>
      </p:sp>
      <p:sp>
        <p:nvSpPr>
          <p:cNvPr id="6" name="TextBox 5"/>
          <p:cNvSpPr txBox="1"/>
          <p:nvPr/>
        </p:nvSpPr>
        <p:spPr>
          <a:xfrm>
            <a:off x="609600" y="5943600"/>
            <a:ext cx="3581400" cy="369332"/>
          </a:xfrm>
          <a:prstGeom prst="rect">
            <a:avLst/>
          </a:prstGeom>
          <a:noFill/>
        </p:spPr>
        <p:txBody>
          <a:bodyPr wrap="square" rtlCol="0">
            <a:spAutoFit/>
          </a:bodyPr>
          <a:lstStyle/>
          <a:p>
            <a:r>
              <a:rPr lang="en-US" b="1" dirty="0" smtClean="0">
                <a:solidFill>
                  <a:srgbClr val="0070C0"/>
                </a:solidFill>
              </a:rPr>
              <a:t>Warm Water -&gt; warm air</a:t>
            </a:r>
            <a:endParaRPr lang="en-US" b="1" dirty="0">
              <a:solidFill>
                <a:srgbClr val="0070C0"/>
              </a:solidFill>
            </a:endParaRPr>
          </a:p>
        </p:txBody>
      </p:sp>
      <p:sp>
        <p:nvSpPr>
          <p:cNvPr id="7" name="TextBox 6"/>
          <p:cNvSpPr txBox="1"/>
          <p:nvPr/>
        </p:nvSpPr>
        <p:spPr>
          <a:xfrm>
            <a:off x="243016" y="4419600"/>
            <a:ext cx="1371600" cy="369332"/>
          </a:xfrm>
          <a:prstGeom prst="rect">
            <a:avLst/>
          </a:prstGeom>
          <a:noFill/>
        </p:spPr>
        <p:txBody>
          <a:bodyPr wrap="square" rtlCol="0">
            <a:spAutoFit/>
          </a:bodyPr>
          <a:lstStyle/>
          <a:p>
            <a:r>
              <a:rPr lang="en-US" b="1" dirty="0" smtClean="0">
                <a:solidFill>
                  <a:srgbClr val="0070C0"/>
                </a:solidFill>
              </a:rPr>
              <a:t>UA ridge</a:t>
            </a:r>
            <a:endParaRPr lang="en-US" b="1" dirty="0">
              <a:solidFill>
                <a:srgbClr val="0070C0"/>
              </a:solidFill>
            </a:endParaRPr>
          </a:p>
        </p:txBody>
      </p:sp>
      <p:cxnSp>
        <p:nvCxnSpPr>
          <p:cNvPr id="9" name="Straight Arrow Connector 8"/>
          <p:cNvCxnSpPr/>
          <p:nvPr/>
        </p:nvCxnSpPr>
        <p:spPr>
          <a:xfrm flipV="1">
            <a:off x="457200" y="3962400"/>
            <a:ext cx="152400" cy="4572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57400" y="1447800"/>
            <a:ext cx="342900" cy="8001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14616" y="990600"/>
            <a:ext cx="2133600" cy="369332"/>
          </a:xfrm>
          <a:prstGeom prst="rect">
            <a:avLst/>
          </a:prstGeom>
          <a:noFill/>
        </p:spPr>
        <p:txBody>
          <a:bodyPr wrap="square" rtlCol="0">
            <a:spAutoFit/>
          </a:bodyPr>
          <a:lstStyle/>
          <a:p>
            <a:r>
              <a:rPr lang="en-US" b="1" dirty="0" smtClean="0">
                <a:solidFill>
                  <a:srgbClr val="0070C0"/>
                </a:solidFill>
              </a:rPr>
              <a:t>Cold UA trough</a:t>
            </a:r>
            <a:endParaRPr lang="en-US" b="1" dirty="0">
              <a:solidFill>
                <a:srgbClr val="0070C0"/>
              </a:solidFill>
            </a:endParaRPr>
          </a:p>
        </p:txBody>
      </p:sp>
      <p:sp>
        <p:nvSpPr>
          <p:cNvPr id="16" name="TextBox 15"/>
          <p:cNvSpPr txBox="1"/>
          <p:nvPr/>
        </p:nvSpPr>
        <p:spPr>
          <a:xfrm>
            <a:off x="295532" y="2415570"/>
            <a:ext cx="1585784" cy="646331"/>
          </a:xfrm>
          <a:prstGeom prst="rect">
            <a:avLst/>
          </a:prstGeom>
          <a:noFill/>
        </p:spPr>
        <p:txBody>
          <a:bodyPr wrap="square" rtlCol="0">
            <a:spAutoFit/>
          </a:bodyPr>
          <a:lstStyle/>
          <a:p>
            <a:r>
              <a:rPr lang="en-US" b="1" dirty="0" smtClean="0">
                <a:solidFill>
                  <a:schemeClr val="accent6"/>
                </a:solidFill>
              </a:rPr>
              <a:t>Strong Jet Stream</a:t>
            </a:r>
            <a:endParaRPr lang="en-US" b="1" dirty="0">
              <a:solidFill>
                <a:schemeClr val="accent6"/>
              </a:solidFill>
            </a:endParaRPr>
          </a:p>
        </p:txBody>
      </p:sp>
      <p:sp>
        <p:nvSpPr>
          <p:cNvPr id="17" name="TextBox 16"/>
          <p:cNvSpPr txBox="1"/>
          <p:nvPr/>
        </p:nvSpPr>
        <p:spPr>
          <a:xfrm>
            <a:off x="3276600" y="4281100"/>
            <a:ext cx="2667000" cy="923330"/>
          </a:xfrm>
          <a:prstGeom prst="rect">
            <a:avLst/>
          </a:prstGeom>
          <a:noFill/>
        </p:spPr>
        <p:txBody>
          <a:bodyPr wrap="square" rtlCol="0">
            <a:spAutoFit/>
          </a:bodyPr>
          <a:lstStyle/>
          <a:p>
            <a:r>
              <a:rPr lang="en-US" b="1" dirty="0">
                <a:solidFill>
                  <a:schemeClr val="accent6"/>
                </a:solidFill>
              </a:rPr>
              <a:t>Strong Jet </a:t>
            </a:r>
            <a:r>
              <a:rPr lang="en-US" b="1" dirty="0" smtClean="0">
                <a:solidFill>
                  <a:schemeClr val="accent6"/>
                </a:solidFill>
              </a:rPr>
              <a:t>Stream deepens UA trough</a:t>
            </a:r>
          </a:p>
          <a:p>
            <a:r>
              <a:rPr lang="en-US" b="1" dirty="0" smtClean="0">
                <a:solidFill>
                  <a:schemeClr val="accent6"/>
                </a:solidFill>
                <a:sym typeface="Wingdings" panose="05000000000000000000" pitchFamily="2" charset="2"/>
              </a:rPr>
              <a:t> cold with heavy rain</a:t>
            </a:r>
            <a:endParaRPr lang="en-US" b="1" dirty="0">
              <a:solidFill>
                <a:schemeClr val="accent6"/>
              </a:solidFill>
            </a:endParaRPr>
          </a:p>
        </p:txBody>
      </p:sp>
    </p:spTree>
    <p:extLst>
      <p:ext uri="{BB962C8B-B14F-4D97-AF65-F5344CB8AC3E}">
        <p14:creationId xmlns:p14="http://schemas.microsoft.com/office/powerpoint/2010/main" val="86790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123"/>
            <a:ext cx="4865987" cy="34039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9000"/>
            <a:ext cx="4865987" cy="3429000"/>
          </a:xfrm>
          <a:prstGeom prst="rect">
            <a:avLst/>
          </a:prstGeom>
        </p:spPr>
      </p:pic>
      <p:sp>
        <p:nvSpPr>
          <p:cNvPr id="5" name="TextBox 4"/>
          <p:cNvSpPr txBox="1"/>
          <p:nvPr/>
        </p:nvSpPr>
        <p:spPr>
          <a:xfrm>
            <a:off x="5660166" y="3257891"/>
            <a:ext cx="3276600" cy="1200329"/>
          </a:xfrm>
          <a:prstGeom prst="rect">
            <a:avLst/>
          </a:prstGeom>
          <a:noFill/>
        </p:spPr>
        <p:txBody>
          <a:bodyPr wrap="square" rtlCol="0">
            <a:spAutoFit/>
          </a:bodyPr>
          <a:lstStyle/>
          <a:p>
            <a:r>
              <a:rPr lang="en-US" altLang="en-US" b="1" dirty="0">
                <a:solidFill>
                  <a:srgbClr val="3333CC"/>
                </a:solidFill>
              </a:rPr>
              <a:t>El </a:t>
            </a:r>
            <a:r>
              <a:rPr lang="en-US" altLang="en-US" b="1" dirty="0" err="1" smtClean="0">
                <a:solidFill>
                  <a:srgbClr val="3333CC"/>
                </a:solidFill>
              </a:rPr>
              <a:t>Ni</a:t>
            </a:r>
            <a:r>
              <a:rPr lang="en-US" altLang="en-US" b="1" dirty="0" err="1" smtClean="0">
                <a:solidFill>
                  <a:srgbClr val="3333CC"/>
                </a:solidFill>
                <a:cs typeface="Arial" panose="020B0604020202020204" pitchFamily="34" charset="0"/>
              </a:rPr>
              <a:t>ň</a:t>
            </a:r>
            <a:r>
              <a:rPr lang="en-US" altLang="en-US" b="1" dirty="0" err="1" smtClean="0">
                <a:solidFill>
                  <a:srgbClr val="3333CC"/>
                </a:solidFill>
              </a:rPr>
              <a:t>o</a:t>
            </a:r>
            <a:r>
              <a:rPr lang="en-US" altLang="en-US" b="1" dirty="0" smtClean="0">
                <a:solidFill>
                  <a:srgbClr val="3333CC"/>
                </a:solidFill>
              </a:rPr>
              <a:t> has also had an effect on hurricanes – many more in the Eastern Pacific than in a typical year.</a:t>
            </a:r>
            <a:endParaRPr lang="en-US" altLang="en-US" b="1" dirty="0">
              <a:solidFill>
                <a:srgbClr val="3333CC"/>
              </a:solidFill>
            </a:endParaRPr>
          </a:p>
        </p:txBody>
      </p:sp>
      <p:sp>
        <p:nvSpPr>
          <p:cNvPr id="6" name="TextBox 5"/>
          <p:cNvSpPr txBox="1"/>
          <p:nvPr/>
        </p:nvSpPr>
        <p:spPr>
          <a:xfrm>
            <a:off x="5335544" y="457200"/>
            <a:ext cx="1981200" cy="369332"/>
          </a:xfrm>
          <a:prstGeom prst="rect">
            <a:avLst/>
          </a:prstGeom>
          <a:noFill/>
        </p:spPr>
        <p:txBody>
          <a:bodyPr wrap="square" rtlCol="0">
            <a:spAutoFit/>
          </a:bodyPr>
          <a:lstStyle/>
          <a:p>
            <a:r>
              <a:rPr lang="en-US" altLang="en-US" b="1" dirty="0" smtClean="0">
                <a:solidFill>
                  <a:srgbClr val="3333CC"/>
                </a:solidFill>
              </a:rPr>
              <a:t>2015</a:t>
            </a:r>
            <a:endParaRPr lang="en-US" altLang="en-US" b="1" dirty="0">
              <a:solidFill>
                <a:srgbClr val="3333CC"/>
              </a:solidFill>
            </a:endParaRPr>
          </a:p>
        </p:txBody>
      </p:sp>
      <p:sp>
        <p:nvSpPr>
          <p:cNvPr id="7" name="TextBox 6"/>
          <p:cNvSpPr txBox="1"/>
          <p:nvPr/>
        </p:nvSpPr>
        <p:spPr>
          <a:xfrm>
            <a:off x="5297958" y="4492795"/>
            <a:ext cx="1981200" cy="369332"/>
          </a:xfrm>
          <a:prstGeom prst="rect">
            <a:avLst/>
          </a:prstGeom>
          <a:noFill/>
        </p:spPr>
        <p:txBody>
          <a:bodyPr wrap="square" rtlCol="0">
            <a:spAutoFit/>
          </a:bodyPr>
          <a:lstStyle/>
          <a:p>
            <a:r>
              <a:rPr lang="en-US" altLang="en-US" b="1" dirty="0" smtClean="0">
                <a:solidFill>
                  <a:srgbClr val="3333CC"/>
                </a:solidFill>
              </a:rPr>
              <a:t>2012</a:t>
            </a:r>
            <a:endParaRPr lang="en-US" altLang="en-US" b="1" dirty="0">
              <a:solidFill>
                <a:srgbClr val="3333CC"/>
              </a:solidFill>
            </a:endParaRPr>
          </a:p>
        </p:txBody>
      </p:sp>
      <p:sp>
        <p:nvSpPr>
          <p:cNvPr id="8" name="TextBox 7"/>
          <p:cNvSpPr txBox="1"/>
          <p:nvPr/>
        </p:nvSpPr>
        <p:spPr>
          <a:xfrm>
            <a:off x="6629400" y="486032"/>
            <a:ext cx="3048000" cy="461665"/>
          </a:xfrm>
          <a:prstGeom prst="rect">
            <a:avLst/>
          </a:prstGeom>
          <a:noFill/>
        </p:spPr>
        <p:txBody>
          <a:bodyPr wrap="square" rtlCol="0">
            <a:spAutoFit/>
          </a:bodyPr>
          <a:lstStyle/>
          <a:p>
            <a:r>
              <a:rPr lang="en-US" sz="2400" b="1" dirty="0" smtClean="0"/>
              <a:t>Why?</a:t>
            </a:r>
            <a:endParaRPr lang="en-US" sz="24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659" y="1041317"/>
            <a:ext cx="3362325" cy="1905000"/>
          </a:xfrm>
          <a:prstGeom prst="rect">
            <a:avLst/>
          </a:prstGeom>
        </p:spPr>
      </p:pic>
    </p:spTree>
    <p:extLst>
      <p:ext uri="{BB962C8B-B14F-4D97-AF65-F5344CB8AC3E}">
        <p14:creationId xmlns:p14="http://schemas.microsoft.com/office/powerpoint/2010/main" val="17712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 y="1"/>
            <a:ext cx="5205358" cy="36575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40282"/>
            <a:ext cx="5209479" cy="3677761"/>
          </a:xfrm>
          <a:prstGeom prst="rect">
            <a:avLst/>
          </a:prstGeom>
        </p:spPr>
      </p:pic>
      <p:sp>
        <p:nvSpPr>
          <p:cNvPr id="4" name="TextBox 3"/>
          <p:cNvSpPr txBox="1"/>
          <p:nvPr/>
        </p:nvSpPr>
        <p:spPr>
          <a:xfrm>
            <a:off x="5486400" y="1219200"/>
            <a:ext cx="2057400" cy="369332"/>
          </a:xfrm>
          <a:prstGeom prst="rect">
            <a:avLst/>
          </a:prstGeom>
          <a:noFill/>
        </p:spPr>
        <p:txBody>
          <a:bodyPr wrap="square" rtlCol="0">
            <a:spAutoFit/>
          </a:bodyPr>
          <a:lstStyle/>
          <a:p>
            <a:r>
              <a:rPr lang="en-US" altLang="en-US" b="1" dirty="0" smtClean="0">
                <a:solidFill>
                  <a:srgbClr val="3333CC"/>
                </a:solidFill>
              </a:rPr>
              <a:t>2015</a:t>
            </a:r>
            <a:endParaRPr lang="en-US" altLang="en-US" b="1" dirty="0">
              <a:solidFill>
                <a:srgbClr val="3333CC"/>
              </a:solidFill>
            </a:endParaRPr>
          </a:p>
        </p:txBody>
      </p:sp>
      <p:sp>
        <p:nvSpPr>
          <p:cNvPr id="5" name="TextBox 4"/>
          <p:cNvSpPr txBox="1"/>
          <p:nvPr/>
        </p:nvSpPr>
        <p:spPr>
          <a:xfrm>
            <a:off x="5217716" y="3552228"/>
            <a:ext cx="2133600" cy="369332"/>
          </a:xfrm>
          <a:prstGeom prst="rect">
            <a:avLst/>
          </a:prstGeom>
          <a:noFill/>
        </p:spPr>
        <p:txBody>
          <a:bodyPr wrap="square" rtlCol="0">
            <a:spAutoFit/>
          </a:bodyPr>
          <a:lstStyle/>
          <a:p>
            <a:r>
              <a:rPr lang="en-US" altLang="en-US" b="1" dirty="0" smtClean="0">
                <a:solidFill>
                  <a:srgbClr val="3333CC"/>
                </a:solidFill>
              </a:rPr>
              <a:t>2012</a:t>
            </a:r>
            <a:endParaRPr lang="en-US" altLang="en-US" b="1" dirty="0">
              <a:solidFill>
                <a:srgbClr val="3333CC"/>
              </a:solidFill>
            </a:endParaRPr>
          </a:p>
        </p:txBody>
      </p:sp>
      <p:sp>
        <p:nvSpPr>
          <p:cNvPr id="6" name="TextBox 5"/>
          <p:cNvSpPr txBox="1"/>
          <p:nvPr/>
        </p:nvSpPr>
        <p:spPr>
          <a:xfrm>
            <a:off x="5486400" y="2435176"/>
            <a:ext cx="3429000" cy="646331"/>
          </a:xfrm>
          <a:prstGeom prst="rect">
            <a:avLst/>
          </a:prstGeom>
          <a:noFill/>
        </p:spPr>
        <p:txBody>
          <a:bodyPr wrap="square" rtlCol="0">
            <a:spAutoFit/>
          </a:bodyPr>
          <a:lstStyle/>
          <a:p>
            <a:r>
              <a:rPr lang="en-US" altLang="en-US" b="1" dirty="0" smtClean="0">
                <a:solidFill>
                  <a:srgbClr val="3333CC"/>
                </a:solidFill>
              </a:rPr>
              <a:t>2015 saw fewer tropical cyclones in the Atlantic basin</a:t>
            </a:r>
            <a:endParaRPr lang="en-US" altLang="en-US" b="1" dirty="0">
              <a:solidFill>
                <a:srgbClr val="3333CC"/>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329" y="4008995"/>
            <a:ext cx="4371142" cy="2457652"/>
          </a:xfrm>
          <a:prstGeom prst="rect">
            <a:avLst/>
          </a:prstGeom>
        </p:spPr>
      </p:pic>
      <p:sp>
        <p:nvSpPr>
          <p:cNvPr id="8" name="TextBox 7"/>
          <p:cNvSpPr txBox="1"/>
          <p:nvPr/>
        </p:nvSpPr>
        <p:spPr>
          <a:xfrm>
            <a:off x="6705600" y="3447644"/>
            <a:ext cx="1676400" cy="461665"/>
          </a:xfrm>
          <a:prstGeom prst="rect">
            <a:avLst/>
          </a:prstGeom>
          <a:noFill/>
        </p:spPr>
        <p:txBody>
          <a:bodyPr wrap="square" rtlCol="0">
            <a:spAutoFit/>
          </a:bodyPr>
          <a:lstStyle/>
          <a:p>
            <a:r>
              <a:rPr lang="en-US" sz="2400" b="1" dirty="0" smtClean="0"/>
              <a:t>Why?</a:t>
            </a:r>
            <a:endParaRPr lang="en-US" sz="2400" b="1" dirty="0"/>
          </a:p>
        </p:txBody>
      </p:sp>
    </p:spTree>
    <p:extLst>
      <p:ext uri="{BB962C8B-B14F-4D97-AF65-F5344CB8AC3E}">
        <p14:creationId xmlns:p14="http://schemas.microsoft.com/office/powerpoint/2010/main" val="360962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990600" y="457200"/>
            <a:ext cx="7696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chemeClr val="accent2"/>
                </a:solidFill>
              </a:rPr>
              <a:t>Climate Change</a:t>
            </a:r>
          </a:p>
        </p:txBody>
      </p:sp>
      <p:pic>
        <p:nvPicPr>
          <p:cNvPr id="17411" name="Picture 8" descr="SkatingOnGenes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9"/>
          <p:cNvSpPr txBox="1">
            <a:spLocks noChangeArrowheads="1"/>
          </p:cNvSpPr>
          <p:nvPr/>
        </p:nvSpPr>
        <p:spPr bwMode="auto">
          <a:xfrm>
            <a:off x="1066800" y="60960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Skating on the Genesee River (Rochester), 1862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dleycell"/>
          <p:cNvPicPr>
            <a:picLocks noChangeAspect="1" noChangeArrowheads="1"/>
          </p:cNvPicPr>
          <p:nvPr/>
        </p:nvPicPr>
        <p:blipFill>
          <a:blip r:embed="rId2">
            <a:clrChange>
              <a:clrFrom>
                <a:srgbClr val="E4E4E4"/>
              </a:clrFrom>
              <a:clrTo>
                <a:srgbClr val="E4E4E4">
                  <a:alpha val="0"/>
                </a:srgbClr>
              </a:clrTo>
            </a:clrChange>
            <a:extLst>
              <a:ext uri="{28A0092B-C50C-407E-A947-70E740481C1C}">
                <a14:useLocalDpi xmlns:a14="http://schemas.microsoft.com/office/drawing/2010/main" val="0"/>
              </a:ext>
            </a:extLst>
          </a:blip>
          <a:srcRect/>
          <a:stretch>
            <a:fillRect/>
          </a:stretch>
        </p:blipFill>
        <p:spPr bwMode="auto">
          <a:xfrm>
            <a:off x="914400" y="304800"/>
            <a:ext cx="48672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5715000" y="762000"/>
            <a:ext cx="3429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Hadley’s simple idea:</a:t>
            </a:r>
          </a:p>
          <a:p>
            <a:pPr eaLnBrk="1" hangingPunct="1">
              <a:spcBef>
                <a:spcPct val="50000"/>
              </a:spcBef>
              <a:buFontTx/>
              <a:buNone/>
            </a:pPr>
            <a:r>
              <a:rPr lang="en-US" altLang="en-US" sz="1800" b="1"/>
              <a:t>Hot air rises, cold air sinks</a:t>
            </a:r>
          </a:p>
        </p:txBody>
      </p:sp>
      <p:sp>
        <p:nvSpPr>
          <p:cNvPr id="4100" name="Text Box 4"/>
          <p:cNvSpPr txBox="1">
            <a:spLocks noChangeArrowheads="1"/>
          </p:cNvSpPr>
          <p:nvPr/>
        </p:nvSpPr>
        <p:spPr bwMode="auto">
          <a:xfrm>
            <a:off x="5257800" y="1981200"/>
            <a:ext cx="2971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ym typeface="Wingdings" panose="05000000000000000000" pitchFamily="2" charset="2"/>
              </a:rPr>
              <a:t>&lt;----</a:t>
            </a:r>
            <a:r>
              <a:rPr lang="en-US" altLang="en-US" sz="1800" b="1"/>
              <a:t>These are now called</a:t>
            </a:r>
          </a:p>
          <a:p>
            <a:pPr eaLnBrk="1" hangingPunct="1">
              <a:spcBef>
                <a:spcPct val="50000"/>
              </a:spcBef>
              <a:buFontTx/>
              <a:buNone/>
            </a:pPr>
            <a:r>
              <a:rPr lang="en-US" altLang="en-US" sz="1800" b="1"/>
              <a:t>           Hadley cells.</a:t>
            </a:r>
            <a:endParaRPr lang="en-US" altLang="en-US" sz="1800"/>
          </a:p>
        </p:txBody>
      </p:sp>
      <p:sp>
        <p:nvSpPr>
          <p:cNvPr id="4101" name="Text Box 8"/>
          <p:cNvSpPr txBox="1">
            <a:spLocks noChangeArrowheads="1"/>
          </p:cNvSpPr>
          <p:nvPr/>
        </p:nvSpPr>
        <p:spPr bwMode="auto">
          <a:xfrm>
            <a:off x="5715000" y="3581400"/>
            <a:ext cx="2590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At the rising end, you get clouds and precipitation.  At the sinking end, you get High pressure and clear skies.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381000" y="1524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For most of the last half billion years, Earth was a much warmer place than it is now.</a:t>
            </a:r>
          </a:p>
        </p:txBody>
      </p:sp>
      <p:pic>
        <p:nvPicPr>
          <p:cNvPr id="18435" name="Picture 7" descr="HalfMillionYrTem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9525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257800" y="35814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Jurassic</a:t>
            </a:r>
          </a:p>
        </p:txBody>
      </p:sp>
      <p:cxnSp>
        <p:nvCxnSpPr>
          <p:cNvPr id="6" name="Straight Arrow Connector 5"/>
          <p:cNvCxnSpPr/>
          <p:nvPr/>
        </p:nvCxnSpPr>
        <p:spPr>
          <a:xfrm flipV="1">
            <a:off x="5715000" y="3200400"/>
            <a:ext cx="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blechmjb\Desktop\liz-bradford-jurassic-sc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21531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p:cNvSpPr txBox="1">
            <a:spLocks noChangeArrowheads="1"/>
          </p:cNvSpPr>
          <p:nvPr/>
        </p:nvSpPr>
        <p:spPr bwMode="auto">
          <a:xfrm>
            <a:off x="381000" y="3810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This is what scientists propose the Jurassic probably looked like in North America.  It’s certainly much warmer than the current climate.</a:t>
            </a:r>
          </a:p>
        </p:txBody>
      </p:sp>
      <p:sp>
        <p:nvSpPr>
          <p:cNvPr id="19460" name="TextBox 4"/>
          <p:cNvSpPr txBox="1">
            <a:spLocks noChangeArrowheads="1"/>
          </p:cNvSpPr>
          <p:nvPr/>
        </p:nvSpPr>
        <p:spPr bwMode="auto">
          <a:xfrm>
            <a:off x="1676400" y="5486400"/>
            <a:ext cx="609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Jurassic period was about 175 million years ago.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 y="0"/>
            <a:ext cx="9133840" cy="4724400"/>
          </a:xfrm>
          <a:prstGeom prst="rect">
            <a:avLst/>
          </a:prstGeom>
        </p:spPr>
      </p:pic>
      <p:sp>
        <p:nvSpPr>
          <p:cNvPr id="3" name="TextBox 2"/>
          <p:cNvSpPr txBox="1"/>
          <p:nvPr/>
        </p:nvSpPr>
        <p:spPr>
          <a:xfrm>
            <a:off x="190368" y="4953000"/>
            <a:ext cx="8948420" cy="1754326"/>
          </a:xfrm>
          <a:prstGeom prst="rect">
            <a:avLst/>
          </a:prstGeom>
          <a:noFill/>
        </p:spPr>
        <p:txBody>
          <a:bodyPr wrap="square" rtlCol="0">
            <a:spAutoFit/>
          </a:bodyPr>
          <a:lstStyle/>
          <a:p>
            <a:pPr algn="ctr"/>
            <a:r>
              <a:rPr lang="en-US" altLang="en-US" sz="1800" b="1" dirty="0" smtClean="0">
                <a:solidFill>
                  <a:schemeClr val="accent2"/>
                </a:solidFill>
              </a:rPr>
              <a:t>During the last half billion years, the continents have drifted together then apart again.  The changes in the ocean shape and currents have had a major effect on climate.</a:t>
            </a:r>
          </a:p>
          <a:p>
            <a:pPr algn="ctr"/>
            <a:endParaRPr lang="en-US" altLang="en-US" b="1" dirty="0">
              <a:solidFill>
                <a:schemeClr val="accent2"/>
              </a:solidFill>
            </a:endParaRPr>
          </a:p>
          <a:p>
            <a:pPr algn="ctr"/>
            <a:r>
              <a:rPr lang="en-US" altLang="en-US" sz="1800" b="1" dirty="0" smtClean="0">
                <a:solidFill>
                  <a:schemeClr val="accent2"/>
                </a:solidFill>
              </a:rPr>
              <a:t>500 million years ago there was more land near the Equator than near the poles.  The Northern Hemisphere was almost all water.</a:t>
            </a:r>
          </a:p>
        </p:txBody>
      </p:sp>
      <p:sp>
        <p:nvSpPr>
          <p:cNvPr id="4" name="TextBox 3"/>
          <p:cNvSpPr txBox="1"/>
          <p:nvPr/>
        </p:nvSpPr>
        <p:spPr>
          <a:xfrm>
            <a:off x="6939412" y="4355068"/>
            <a:ext cx="2204588" cy="369332"/>
          </a:xfrm>
          <a:prstGeom prst="rect">
            <a:avLst/>
          </a:prstGeom>
          <a:noFill/>
        </p:spPr>
        <p:txBody>
          <a:bodyPr wrap="square" rtlCol="0">
            <a:spAutoFit/>
          </a:bodyPr>
          <a:lstStyle/>
          <a:p>
            <a:r>
              <a:rPr lang="en-US" b="1" dirty="0" smtClean="0"/>
              <a:t>Million years ago</a:t>
            </a:r>
            <a:endParaRPr lang="en-US" b="1" dirty="0"/>
          </a:p>
        </p:txBody>
      </p:sp>
    </p:spTree>
    <p:extLst>
      <p:ext uri="{BB962C8B-B14F-4D97-AF65-F5344CB8AC3E}">
        <p14:creationId xmlns:p14="http://schemas.microsoft.com/office/powerpoint/2010/main" val="300223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729655"/>
          </a:xfrm>
          <a:prstGeom prst="rect">
            <a:avLst/>
          </a:prstGeom>
        </p:spPr>
      </p:pic>
      <p:sp>
        <p:nvSpPr>
          <p:cNvPr id="4" name="TextBox 3"/>
          <p:cNvSpPr txBox="1"/>
          <p:nvPr/>
        </p:nvSpPr>
        <p:spPr>
          <a:xfrm>
            <a:off x="1066800" y="5105400"/>
            <a:ext cx="7467600" cy="646331"/>
          </a:xfrm>
          <a:prstGeom prst="rect">
            <a:avLst/>
          </a:prstGeom>
          <a:noFill/>
        </p:spPr>
        <p:txBody>
          <a:bodyPr wrap="square" rtlCol="0">
            <a:spAutoFit/>
          </a:bodyPr>
          <a:lstStyle/>
          <a:p>
            <a:pPr algn="ctr"/>
            <a:r>
              <a:rPr lang="en-US" altLang="en-US" sz="1800" b="1" dirty="0" smtClean="0">
                <a:solidFill>
                  <a:schemeClr val="accent2"/>
                </a:solidFill>
              </a:rPr>
              <a:t>50 million years is a long time.  The land masses move slowly but there is a noticeable change from 500 to 450 million years ago.</a:t>
            </a:r>
            <a:endParaRPr lang="en-US" dirty="0"/>
          </a:p>
        </p:txBody>
      </p:sp>
    </p:spTree>
    <p:extLst>
      <p:ext uri="{BB962C8B-B14F-4D97-AF65-F5344CB8AC3E}">
        <p14:creationId xmlns:p14="http://schemas.microsoft.com/office/powerpoint/2010/main" val="1785867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29655"/>
          </a:xfrm>
          <a:prstGeom prst="rect">
            <a:avLst/>
          </a:prstGeom>
        </p:spPr>
      </p:pic>
      <p:sp>
        <p:nvSpPr>
          <p:cNvPr id="3" name="TextBox 2"/>
          <p:cNvSpPr txBox="1"/>
          <p:nvPr/>
        </p:nvSpPr>
        <p:spPr>
          <a:xfrm>
            <a:off x="457200" y="5181600"/>
            <a:ext cx="8610600" cy="646331"/>
          </a:xfrm>
          <a:prstGeom prst="rect">
            <a:avLst/>
          </a:prstGeom>
          <a:noFill/>
        </p:spPr>
        <p:txBody>
          <a:bodyPr wrap="square" rtlCol="0">
            <a:spAutoFit/>
          </a:bodyPr>
          <a:lstStyle/>
          <a:p>
            <a:pPr algn="ctr"/>
            <a:r>
              <a:rPr lang="en-US" b="1" dirty="0" smtClean="0">
                <a:solidFill>
                  <a:schemeClr val="accent2"/>
                </a:solidFill>
              </a:rPr>
              <a:t>GON is the notation for </a:t>
            </a:r>
            <a:r>
              <a:rPr lang="en-US" b="1" dirty="0" err="1" smtClean="0">
                <a:solidFill>
                  <a:schemeClr val="accent2"/>
                </a:solidFill>
              </a:rPr>
              <a:t>Gondwana</a:t>
            </a:r>
            <a:r>
              <a:rPr lang="en-US" b="1" dirty="0" smtClean="0">
                <a:solidFill>
                  <a:schemeClr val="accent2"/>
                </a:solidFill>
              </a:rPr>
              <a:t>.  Do you recognize any now-familiar continental shapes yet?</a:t>
            </a:r>
            <a:endParaRPr lang="en-US" dirty="0"/>
          </a:p>
        </p:txBody>
      </p:sp>
    </p:spTree>
    <p:extLst>
      <p:ext uri="{BB962C8B-B14F-4D97-AF65-F5344CB8AC3E}">
        <p14:creationId xmlns:p14="http://schemas.microsoft.com/office/powerpoint/2010/main" val="2537000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990600" y="4953000"/>
            <a:ext cx="7010400" cy="369332"/>
          </a:xfrm>
          <a:prstGeom prst="rect">
            <a:avLst/>
          </a:prstGeom>
          <a:noFill/>
        </p:spPr>
        <p:txBody>
          <a:bodyPr wrap="square" rtlCol="0">
            <a:spAutoFit/>
          </a:bodyPr>
          <a:lstStyle/>
          <a:p>
            <a:pPr algn="ctr"/>
            <a:r>
              <a:rPr lang="en-US" b="1" dirty="0" smtClean="0">
                <a:solidFill>
                  <a:schemeClr val="accent2"/>
                </a:solidFill>
              </a:rPr>
              <a:t>How about at 350 million years ago?</a:t>
            </a:r>
            <a:endParaRPr lang="en-US" dirty="0"/>
          </a:p>
        </p:txBody>
      </p:sp>
    </p:spTree>
    <p:extLst>
      <p:ext uri="{BB962C8B-B14F-4D97-AF65-F5344CB8AC3E}">
        <p14:creationId xmlns:p14="http://schemas.microsoft.com/office/powerpoint/2010/main" val="2737536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1219200" y="5029200"/>
            <a:ext cx="7010400" cy="646331"/>
          </a:xfrm>
          <a:prstGeom prst="rect">
            <a:avLst/>
          </a:prstGeom>
          <a:noFill/>
        </p:spPr>
        <p:txBody>
          <a:bodyPr wrap="square" rtlCol="0">
            <a:spAutoFit/>
          </a:bodyPr>
          <a:lstStyle/>
          <a:p>
            <a:pPr algn="ctr"/>
            <a:r>
              <a:rPr lang="en-US" b="1" dirty="0" smtClean="0">
                <a:solidFill>
                  <a:schemeClr val="accent2"/>
                </a:solidFill>
              </a:rPr>
              <a:t>Pangaea (or Pangea) was even bigger than </a:t>
            </a:r>
            <a:r>
              <a:rPr lang="en-US" b="1" dirty="0" err="1" smtClean="0">
                <a:solidFill>
                  <a:schemeClr val="accent2"/>
                </a:solidFill>
              </a:rPr>
              <a:t>Gondwana</a:t>
            </a:r>
            <a:r>
              <a:rPr lang="en-US" b="1" dirty="0" smtClean="0">
                <a:solidFill>
                  <a:schemeClr val="accent2"/>
                </a:solidFill>
              </a:rPr>
              <a:t>.  300 million years ago the Earth was about 10°C warmer than today.</a:t>
            </a:r>
            <a:endParaRPr lang="en-US" dirty="0"/>
          </a:p>
        </p:txBody>
      </p:sp>
    </p:spTree>
    <p:extLst>
      <p:ext uri="{BB962C8B-B14F-4D97-AF65-F5344CB8AC3E}">
        <p14:creationId xmlns:p14="http://schemas.microsoft.com/office/powerpoint/2010/main" val="40059200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1066800" y="5257800"/>
            <a:ext cx="7162800" cy="369332"/>
          </a:xfrm>
          <a:prstGeom prst="rect">
            <a:avLst/>
          </a:prstGeom>
          <a:noFill/>
        </p:spPr>
        <p:txBody>
          <a:bodyPr wrap="square" rtlCol="0">
            <a:spAutoFit/>
          </a:bodyPr>
          <a:lstStyle/>
          <a:p>
            <a:pPr algn="ctr"/>
            <a:r>
              <a:rPr lang="en-US" b="1" dirty="0" smtClean="0">
                <a:solidFill>
                  <a:schemeClr val="accent2"/>
                </a:solidFill>
              </a:rPr>
              <a:t>What’s happening to Pangaea?</a:t>
            </a:r>
            <a:endParaRPr lang="en-US" dirty="0"/>
          </a:p>
        </p:txBody>
      </p:sp>
    </p:spTree>
    <p:extLst>
      <p:ext uri="{BB962C8B-B14F-4D97-AF65-F5344CB8AC3E}">
        <p14:creationId xmlns:p14="http://schemas.microsoft.com/office/powerpoint/2010/main" val="1843723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990600" y="5105400"/>
            <a:ext cx="7010400" cy="646331"/>
          </a:xfrm>
          <a:prstGeom prst="rect">
            <a:avLst/>
          </a:prstGeom>
          <a:noFill/>
        </p:spPr>
        <p:txBody>
          <a:bodyPr wrap="square" rtlCol="0">
            <a:spAutoFit/>
          </a:bodyPr>
          <a:lstStyle/>
          <a:p>
            <a:pPr algn="ctr"/>
            <a:r>
              <a:rPr lang="en-US" b="1" dirty="0" smtClean="0">
                <a:solidFill>
                  <a:schemeClr val="accent2"/>
                </a:solidFill>
              </a:rPr>
              <a:t>LAU is for </a:t>
            </a:r>
            <a:r>
              <a:rPr lang="en-US" b="1" dirty="0" err="1" smtClean="0">
                <a:solidFill>
                  <a:schemeClr val="accent2"/>
                </a:solidFill>
              </a:rPr>
              <a:t>Laurentia</a:t>
            </a:r>
            <a:r>
              <a:rPr lang="en-US" b="1" dirty="0" smtClean="0">
                <a:solidFill>
                  <a:schemeClr val="accent2"/>
                </a:solidFill>
              </a:rPr>
              <a:t> which eventually forms the Northern Hemispheric continents.</a:t>
            </a:r>
            <a:endParaRPr lang="en-US" dirty="0"/>
          </a:p>
        </p:txBody>
      </p:sp>
    </p:spTree>
    <p:extLst>
      <p:ext uri="{BB962C8B-B14F-4D97-AF65-F5344CB8AC3E}">
        <p14:creationId xmlns:p14="http://schemas.microsoft.com/office/powerpoint/2010/main" val="4294382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729655"/>
          </a:xfrm>
          <a:prstGeom prst="rect">
            <a:avLst/>
          </a:prstGeom>
        </p:spPr>
      </p:pic>
      <p:sp>
        <p:nvSpPr>
          <p:cNvPr id="5" name="TextBox 4"/>
          <p:cNvSpPr txBox="1"/>
          <p:nvPr/>
        </p:nvSpPr>
        <p:spPr>
          <a:xfrm>
            <a:off x="76200" y="4735592"/>
            <a:ext cx="9067800" cy="1754326"/>
          </a:xfrm>
          <a:prstGeom prst="rect">
            <a:avLst/>
          </a:prstGeom>
          <a:noFill/>
        </p:spPr>
        <p:txBody>
          <a:bodyPr wrap="square" rtlCol="0">
            <a:spAutoFit/>
          </a:bodyPr>
          <a:lstStyle/>
          <a:p>
            <a:pPr algn="ctr"/>
            <a:r>
              <a:rPr lang="en-US" b="1" dirty="0" smtClean="0">
                <a:solidFill>
                  <a:schemeClr val="accent2"/>
                </a:solidFill>
              </a:rPr>
              <a:t>This is getting close to the time of that artist’s conception of the dinosaurs.  Actually, they were already the dominant species at 200 million years ago.  Large herbivorous dinosaurs need a lot of vegetation so the climate was very warm and humid.  </a:t>
            </a:r>
          </a:p>
          <a:p>
            <a:pPr algn="ctr"/>
            <a:endParaRPr lang="en-US" b="1" dirty="0">
              <a:solidFill>
                <a:schemeClr val="accent2"/>
              </a:solidFill>
            </a:endParaRPr>
          </a:p>
          <a:p>
            <a:pPr algn="ctr"/>
            <a:r>
              <a:rPr lang="en-US" b="1" dirty="0" smtClean="0">
                <a:solidFill>
                  <a:schemeClr val="accent2"/>
                </a:solidFill>
              </a:rPr>
              <a:t>Why was it so warm?</a:t>
            </a:r>
            <a:endParaRPr lang="en-US" dirty="0"/>
          </a:p>
        </p:txBody>
      </p:sp>
    </p:spTree>
    <p:extLst>
      <p:ext uri="{BB962C8B-B14F-4D97-AF65-F5344CB8AC3E}">
        <p14:creationId xmlns:p14="http://schemas.microsoft.com/office/powerpoint/2010/main" val="2134245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Worldannualavgtemp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9525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752600" y="3810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Hadley was right.  It’s warmer near the equator.</a:t>
            </a:r>
            <a:r>
              <a:rPr lang="en-US" altLang="en-US" sz="1800"/>
              <a:t>  </a:t>
            </a:r>
          </a:p>
        </p:txBody>
      </p:sp>
      <p:sp>
        <p:nvSpPr>
          <p:cNvPr id="5124" name="Text Box 6"/>
          <p:cNvSpPr txBox="1">
            <a:spLocks noChangeArrowheads="1"/>
          </p:cNvSpPr>
          <p:nvPr/>
        </p:nvSpPr>
        <p:spPr bwMode="auto">
          <a:xfrm>
            <a:off x="1371600" y="5803900"/>
            <a:ext cx="7239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But the pattern isn’t as simple as that so the atmospheric response is also more complex than Hadley thought.</a:t>
            </a:r>
          </a:p>
          <a:p>
            <a:pPr eaLnBrk="1" hangingPunct="1">
              <a:spcBef>
                <a:spcPct val="50000"/>
              </a:spcBef>
              <a:buFontTx/>
              <a:buNone/>
            </a:pPr>
            <a:endParaRPr lang="en-US" altLang="en-US" sz="1800"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188652" y="4544260"/>
            <a:ext cx="2554547" cy="1477328"/>
          </a:xfrm>
          <a:prstGeom prst="rect">
            <a:avLst/>
          </a:prstGeom>
          <a:noFill/>
        </p:spPr>
        <p:txBody>
          <a:bodyPr wrap="square" rtlCol="0">
            <a:spAutoFit/>
          </a:bodyPr>
          <a:lstStyle/>
          <a:p>
            <a:r>
              <a:rPr lang="en-US" b="1" dirty="0" smtClean="0">
                <a:solidFill>
                  <a:schemeClr val="accent2"/>
                </a:solidFill>
              </a:rPr>
              <a:t>This is when the climate cooled </a:t>
            </a:r>
            <a:r>
              <a:rPr lang="en-US" b="1" dirty="0" smtClean="0">
                <a:solidFill>
                  <a:schemeClr val="accent2"/>
                </a:solidFill>
                <a:sym typeface="Wingdings" panose="05000000000000000000" pitchFamily="2" charset="2"/>
              </a:rPr>
              <a:t></a:t>
            </a:r>
            <a:r>
              <a:rPr lang="en-US" b="1" dirty="0" smtClean="0">
                <a:solidFill>
                  <a:schemeClr val="accent2"/>
                </a:solidFill>
              </a:rPr>
              <a:t>.  </a:t>
            </a:r>
          </a:p>
          <a:p>
            <a:endParaRPr lang="en-US" b="1" dirty="0">
              <a:solidFill>
                <a:schemeClr val="accent2"/>
              </a:solidFill>
            </a:endParaRPr>
          </a:p>
          <a:p>
            <a:r>
              <a:rPr lang="en-US" b="1" dirty="0" smtClean="0">
                <a:solidFill>
                  <a:schemeClr val="accent2"/>
                </a:solidFill>
              </a:rPr>
              <a:t>Any ideas why, just from the continents?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544260"/>
            <a:ext cx="4404606" cy="2237540"/>
          </a:xfrm>
          <a:prstGeom prst="rect">
            <a:avLst/>
          </a:prstGeom>
        </p:spPr>
      </p:pic>
    </p:spTree>
    <p:extLst>
      <p:ext uri="{BB962C8B-B14F-4D97-AF65-F5344CB8AC3E}">
        <p14:creationId xmlns:p14="http://schemas.microsoft.com/office/powerpoint/2010/main" val="3759122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840" cy="4724400"/>
          </a:xfrm>
          <a:prstGeom prst="rect">
            <a:avLst/>
          </a:prstGeom>
        </p:spPr>
      </p:pic>
      <p:sp>
        <p:nvSpPr>
          <p:cNvPr id="3" name="TextBox 2"/>
          <p:cNvSpPr txBox="1"/>
          <p:nvPr/>
        </p:nvSpPr>
        <p:spPr>
          <a:xfrm>
            <a:off x="609600" y="5105400"/>
            <a:ext cx="7620000" cy="646331"/>
          </a:xfrm>
          <a:prstGeom prst="rect">
            <a:avLst/>
          </a:prstGeom>
          <a:noFill/>
        </p:spPr>
        <p:txBody>
          <a:bodyPr wrap="square" rtlCol="0">
            <a:spAutoFit/>
          </a:bodyPr>
          <a:lstStyle/>
          <a:p>
            <a:pPr algn="ctr"/>
            <a:r>
              <a:rPr lang="en-US" b="1" dirty="0" smtClean="0">
                <a:solidFill>
                  <a:schemeClr val="accent2"/>
                </a:solidFill>
              </a:rPr>
              <a:t>Almost there.  Dinosaurs were already declining due to climate change but the biggest change is yet to come.</a:t>
            </a:r>
            <a:endParaRPr lang="en-US" dirty="0"/>
          </a:p>
        </p:txBody>
      </p:sp>
    </p:spTree>
    <p:extLst>
      <p:ext uri="{BB962C8B-B14F-4D97-AF65-F5344CB8AC3E}">
        <p14:creationId xmlns:p14="http://schemas.microsoft.com/office/powerpoint/2010/main" val="3867250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1135" cy="4723001"/>
          </a:xfrm>
          <a:prstGeom prst="rect">
            <a:avLst/>
          </a:prstGeom>
        </p:spPr>
      </p:pic>
      <p:sp>
        <p:nvSpPr>
          <p:cNvPr id="3" name="TextBox 2"/>
          <p:cNvSpPr txBox="1"/>
          <p:nvPr/>
        </p:nvSpPr>
        <p:spPr>
          <a:xfrm>
            <a:off x="762000" y="5029200"/>
            <a:ext cx="7620000" cy="1477328"/>
          </a:xfrm>
          <a:prstGeom prst="rect">
            <a:avLst/>
          </a:prstGeom>
          <a:noFill/>
        </p:spPr>
        <p:txBody>
          <a:bodyPr wrap="square" rtlCol="0">
            <a:spAutoFit/>
          </a:bodyPr>
          <a:lstStyle/>
          <a:p>
            <a:pPr algn="ctr"/>
            <a:r>
              <a:rPr lang="en-US" b="1" dirty="0" smtClean="0">
                <a:solidFill>
                  <a:schemeClr val="accent2"/>
                </a:solidFill>
              </a:rPr>
              <a:t>About 65 million years ago, an asteroid strike wiped out the last of the dinosaurs, allowing mammals to flourish.  Although the Earth is cooler, there was still no permanent ice (except Antarctica).</a:t>
            </a:r>
          </a:p>
          <a:p>
            <a:pPr algn="ctr"/>
            <a:endParaRPr lang="en-US" b="1" dirty="0">
              <a:solidFill>
                <a:schemeClr val="accent2"/>
              </a:solidFill>
            </a:endParaRPr>
          </a:p>
          <a:p>
            <a:pPr algn="ctr"/>
            <a:r>
              <a:rPr lang="en-US" b="1" dirty="0" smtClean="0">
                <a:solidFill>
                  <a:schemeClr val="accent2"/>
                </a:solidFill>
              </a:rPr>
              <a:t>What is different about this world from our own?</a:t>
            </a:r>
            <a:endParaRPr lang="en-US" dirty="0"/>
          </a:p>
        </p:txBody>
      </p:sp>
    </p:spTree>
    <p:extLst>
      <p:ext uri="{BB962C8B-B14F-4D97-AF65-F5344CB8AC3E}">
        <p14:creationId xmlns:p14="http://schemas.microsoft.com/office/powerpoint/2010/main" val="2131112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729655"/>
          </a:xfrm>
          <a:prstGeom prst="rect">
            <a:avLst/>
          </a:prstGeom>
        </p:spPr>
      </p:pic>
      <p:sp>
        <p:nvSpPr>
          <p:cNvPr id="3" name="TextBox 2"/>
          <p:cNvSpPr txBox="1"/>
          <p:nvPr/>
        </p:nvSpPr>
        <p:spPr>
          <a:xfrm>
            <a:off x="609600" y="5029200"/>
            <a:ext cx="8001000" cy="646331"/>
          </a:xfrm>
          <a:prstGeom prst="rect">
            <a:avLst/>
          </a:prstGeom>
          <a:noFill/>
        </p:spPr>
        <p:txBody>
          <a:bodyPr wrap="square" rtlCol="0">
            <a:spAutoFit/>
          </a:bodyPr>
          <a:lstStyle/>
          <a:p>
            <a:r>
              <a:rPr lang="en-US" b="1" dirty="0" smtClean="0">
                <a:solidFill>
                  <a:schemeClr val="accent2"/>
                </a:solidFill>
              </a:rPr>
              <a:t>Here it is.  Current-day continents.  Ice ages began about 3 million years ago.  The answer is on this map but it’s not obvious why it works.</a:t>
            </a:r>
            <a:endParaRPr lang="en-US" dirty="0"/>
          </a:p>
        </p:txBody>
      </p:sp>
    </p:spTree>
    <p:extLst>
      <p:ext uri="{BB962C8B-B14F-4D97-AF65-F5344CB8AC3E}">
        <p14:creationId xmlns:p14="http://schemas.microsoft.com/office/powerpoint/2010/main" val="1284552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533400" y="304800"/>
            <a:ext cx="754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smtClean="0">
                <a:solidFill>
                  <a:schemeClr val="accent2"/>
                </a:solidFill>
              </a:rPr>
              <a:t>Here’s the whole loop in one animation.  It has a longer pause near the end when the Ice Ages began.</a:t>
            </a:r>
            <a:endParaRPr lang="en-US" altLang="en-US" sz="1800" b="1" dirty="0">
              <a:solidFill>
                <a:schemeClr val="accent2"/>
              </a:solidFill>
            </a:endParaRPr>
          </a:p>
        </p:txBody>
      </p:sp>
      <p:pic>
        <p:nvPicPr>
          <p:cNvPr id="20483" name="Picture 8" descr="ContDriftloop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066800"/>
            <a:ext cx="8921298" cy="46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143000" y="5715000"/>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800" b="1" dirty="0">
              <a:solidFill>
                <a:schemeClr val="accent2"/>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onvey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533400" y="0"/>
            <a:ext cx="8153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solidFill>
                  <a:schemeClr val="accent2"/>
                </a:solidFill>
              </a:rPr>
              <a:t>With the Atlantic Ocean separated from the Pacific, ocean currents transport warm water into the North Atlantic. When the currents slow, glaciers form in the high </a:t>
            </a:r>
            <a:r>
              <a:rPr lang="en-US" altLang="en-US" sz="1800" b="1" dirty="0" smtClean="0">
                <a:solidFill>
                  <a:schemeClr val="accent2"/>
                </a:solidFill>
              </a:rPr>
              <a:t>latitudes.</a:t>
            </a:r>
            <a:endParaRPr lang="en-US" altLang="en-US" sz="1800" b="1" dirty="0">
              <a:solidFill>
                <a:schemeClr val="accent2"/>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4953000" y="1981200"/>
            <a:ext cx="2895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The ice covered 1/3 of the northern hemisphere landmass.  Areas just south of the ice were also much colder than they are now.</a:t>
            </a:r>
          </a:p>
        </p:txBody>
      </p:sp>
      <p:pic>
        <p:nvPicPr>
          <p:cNvPr id="22531" name="Picture 5" descr="ic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33337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rtonTemp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p:cNvSpPr txBox="1">
            <a:spLocks noChangeArrowheads="1"/>
          </p:cNvSpPr>
          <p:nvPr/>
        </p:nvSpPr>
        <p:spPr bwMode="auto">
          <a:xfrm>
            <a:off x="914400" y="457200"/>
            <a:ext cx="7162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The glaciers expand and contract over several hundred thousand years.  The last glacial expansion is called the “Wisconsin Ice Age.”</a:t>
            </a:r>
          </a:p>
        </p:txBody>
      </p:sp>
      <p:sp>
        <p:nvSpPr>
          <p:cNvPr id="23556" name="Text Box 6"/>
          <p:cNvSpPr txBox="1">
            <a:spLocks noChangeArrowheads="1"/>
          </p:cNvSpPr>
          <p:nvPr/>
        </p:nvSpPr>
        <p:spPr bwMode="auto">
          <a:xfrm>
            <a:off x="7315200" y="3124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3300"/>
                </a:solidFill>
              </a:rPr>
              <a:t>Wisconsin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TempVsBrainSize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49325"/>
            <a:ext cx="8077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7"/>
          <p:cNvSpPr txBox="1">
            <a:spLocks noChangeArrowheads="1"/>
          </p:cNvSpPr>
          <p:nvPr/>
        </p:nvSpPr>
        <p:spPr bwMode="auto">
          <a:xfrm>
            <a:off x="762000" y="228600"/>
            <a:ext cx="784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It is not an accident that human brain size has quadrupled during the Ice Ages.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SummerSnowst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1045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reeCellModel"/>
          <p:cNvPicPr>
            <a:picLocks noChangeAspect="1" noChangeArrowheads="1"/>
          </p:cNvPicPr>
          <p:nvPr/>
        </p:nvPicPr>
        <p:blipFill>
          <a:blip r:embed="rId2">
            <a:clrChange>
              <a:clrFrom>
                <a:srgbClr val="E4E2E5"/>
              </a:clrFrom>
              <a:clrTo>
                <a:srgbClr val="E4E2E5">
                  <a:alpha val="0"/>
                </a:srgbClr>
              </a:clrTo>
            </a:clrChange>
            <a:extLst>
              <a:ext uri="{28A0092B-C50C-407E-A947-70E740481C1C}">
                <a14:useLocalDpi xmlns:a14="http://schemas.microsoft.com/office/drawing/2010/main" val="0"/>
              </a:ext>
            </a:extLst>
          </a:blip>
          <a:srcRect/>
          <a:stretch>
            <a:fillRect/>
          </a:stretch>
        </p:blipFill>
        <p:spPr bwMode="auto">
          <a:xfrm>
            <a:off x="1524000" y="533400"/>
            <a:ext cx="69342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04800" y="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33CC"/>
                </a:solidFill>
              </a:rPr>
              <a:t>This is a more sophisticated view, called the Three Cell model.</a:t>
            </a:r>
            <a:r>
              <a:rPr lang="en-US" altLang="en-US" sz="1800"/>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0013_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304800" y="304800"/>
            <a:ext cx="807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You can’t live on the glacier.  It’s ice all year round.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0003_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0" y="228600"/>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The shear face of this glacier means you can’t even climb onto it.  Life in this climate will be tough.  Only the smart ones who have social groups will survive.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Young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5725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593725" y="112713"/>
            <a:ext cx="77120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solidFill>
                  <a:schemeClr val="accent2"/>
                </a:solidFill>
              </a:rPr>
              <a:t>The average temperature can change very abruptly.  12000 years ago, on our way into the current Interglacial age, it dropped back to Ice Age conditions in one human lifetime.  </a:t>
            </a:r>
          </a:p>
          <a:p>
            <a:pPr algn="ctr" eaLnBrk="1" hangingPunct="1">
              <a:spcBef>
                <a:spcPct val="50000"/>
              </a:spcBef>
              <a:buFontTx/>
              <a:buNone/>
            </a:pPr>
            <a:r>
              <a:rPr lang="en-US" altLang="en-US" sz="1800" b="1" dirty="0">
                <a:solidFill>
                  <a:schemeClr val="accent2"/>
                </a:solidFill>
              </a:rPr>
              <a:t>1000 years later, it bounced back to warm again just as fast.  </a:t>
            </a:r>
            <a:r>
              <a:rPr lang="en-US" altLang="en-US" sz="1800" b="1" dirty="0" smtClean="0">
                <a:solidFill>
                  <a:schemeClr val="accent2"/>
                </a:solidFill>
              </a:rPr>
              <a:t>The cold period </a:t>
            </a:r>
            <a:r>
              <a:rPr lang="en-US" altLang="en-US" sz="1800" b="1" dirty="0">
                <a:solidFill>
                  <a:schemeClr val="accent2"/>
                </a:solidFill>
              </a:rPr>
              <a:t>was the Younger-Dryas</a:t>
            </a:r>
            <a:r>
              <a:rPr lang="en-US" altLang="en-US" sz="1800" b="1" dirty="0"/>
              <a:t>. </a:t>
            </a:r>
          </a:p>
          <a:p>
            <a:pPr eaLnBrk="1" hangingPunct="1">
              <a:spcBef>
                <a:spcPct val="0"/>
              </a:spcBef>
              <a:buFontTx/>
              <a:buNone/>
            </a:pPr>
            <a:endParaRPr lang="en-US" altLang="en-US" sz="1800" dirty="0"/>
          </a:p>
        </p:txBody>
      </p:sp>
      <p:sp>
        <p:nvSpPr>
          <p:cNvPr id="32782" name="Text Box 14"/>
          <p:cNvSpPr txBox="1">
            <a:spLocks noChangeArrowheads="1"/>
          </p:cNvSpPr>
          <p:nvPr/>
        </p:nvSpPr>
        <p:spPr bwMode="auto">
          <a:xfrm>
            <a:off x="1905000" y="2590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Younger-Dryas</a:t>
            </a:r>
          </a:p>
        </p:txBody>
      </p:sp>
      <p:sp>
        <p:nvSpPr>
          <p:cNvPr id="32783" name="Line 15"/>
          <p:cNvSpPr>
            <a:spLocks noChangeShapeType="1"/>
          </p:cNvSpPr>
          <p:nvPr/>
        </p:nvSpPr>
        <p:spPr bwMode="auto">
          <a:xfrm>
            <a:off x="2971800" y="2971800"/>
            <a:ext cx="7620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3278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tIce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6970713"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990600" y="304800"/>
            <a:ext cx="647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The Little Ice Age was a cool period which ended around 120 years ago.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1524000" y="152400"/>
            <a:ext cx="320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Around 1900, the entire world, started to get getting warmer.</a:t>
            </a:r>
          </a:p>
        </p:txBody>
      </p:sp>
      <p:sp>
        <p:nvSpPr>
          <p:cNvPr id="30723" name="Text Box 6"/>
          <p:cNvSpPr txBox="1">
            <a:spLocks noChangeArrowheads="1"/>
          </p:cNvSpPr>
          <p:nvPr/>
        </p:nvSpPr>
        <p:spPr bwMode="auto">
          <a:xfrm>
            <a:off x="5638800" y="9144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800" b="1">
              <a:solidFill>
                <a:schemeClr val="accent2"/>
              </a:solidFill>
            </a:endParaRPr>
          </a:p>
        </p:txBody>
      </p:sp>
      <p:sp>
        <p:nvSpPr>
          <p:cNvPr id="19463" name="Text Box 7"/>
          <p:cNvSpPr txBox="1">
            <a:spLocks noChangeArrowheads="1"/>
          </p:cNvSpPr>
          <p:nvPr/>
        </p:nvSpPr>
        <p:spPr bwMode="auto">
          <a:xfrm>
            <a:off x="6019800" y="3810000"/>
            <a:ext cx="3124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accent2"/>
                </a:solidFill>
              </a:rPr>
              <a:t>As James Burke showed in his video, changing climate means changing living conditions for humans.</a:t>
            </a:r>
          </a:p>
          <a:p>
            <a:pPr eaLnBrk="1" hangingPunct="1">
              <a:spcBef>
                <a:spcPct val="50000"/>
              </a:spcBef>
              <a:buFontTx/>
              <a:buNone/>
            </a:pPr>
            <a:endParaRPr lang="en-US" altLang="en-US" sz="1800" b="1">
              <a:solidFill>
                <a:schemeClr val="accent2"/>
              </a:solidFill>
            </a:endParaRPr>
          </a:p>
        </p:txBody>
      </p:sp>
      <p:sp>
        <p:nvSpPr>
          <p:cNvPr id="30725" name="TextBox 6"/>
          <p:cNvSpPr txBox="1">
            <a:spLocks noChangeArrowheads="1"/>
          </p:cNvSpPr>
          <p:nvPr/>
        </p:nvSpPr>
        <p:spPr bwMode="auto">
          <a:xfrm>
            <a:off x="533400" y="5715000"/>
            <a:ext cx="472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t>(From http://data.giss.nasa.gov/gistemp/graphs_v3/)</a:t>
            </a:r>
          </a:p>
        </p:txBody>
      </p:sp>
      <p:pic>
        <p:nvPicPr>
          <p:cNvPr id="29703" name="Picture 7" descr="C:\Users\blechmjb\Desktop\co2_trend_ml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350" y="533400"/>
            <a:ext cx="3549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7" y="1416127"/>
            <a:ext cx="5495925" cy="3959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295400" y="228600"/>
            <a:ext cx="6934200" cy="369888"/>
          </a:xfrm>
          <a:prstGeom prst="rect">
            <a:avLst/>
          </a:prstGeom>
          <a:noFill/>
          <a:ln w="9525">
            <a:noFill/>
            <a:miter lim="800000"/>
            <a:headEnd/>
            <a:tailEnd/>
          </a:ln>
        </p:spPr>
        <p:txBody>
          <a:bodyPr>
            <a:spAutoFit/>
          </a:bodyPr>
          <a:lstStyle/>
          <a:p>
            <a:pPr eaLnBrk="1" hangingPunct="1">
              <a:spcBef>
                <a:spcPct val="50000"/>
              </a:spcBef>
              <a:defRPr/>
            </a:pPr>
            <a:r>
              <a:rPr lang="en-US" b="1" dirty="0">
                <a:solidFill>
                  <a:schemeClr val="accent6"/>
                </a:solidFill>
                <a:latin typeface="Arial" charset="0"/>
              </a:rPr>
              <a:t>In 2012, most of the U.S. was suffering with drought</a:t>
            </a:r>
            <a:r>
              <a:rPr lang="en-US" dirty="0">
                <a:latin typeface="Arial" charset="0"/>
              </a:rPr>
              <a:t>.</a:t>
            </a:r>
          </a:p>
        </p:txBody>
      </p:sp>
      <p:pic>
        <p:nvPicPr>
          <p:cNvPr id="31747" name="Picture 5" descr="C:\Users\blechmjb\Desktop\drm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 y="685800"/>
            <a:ext cx="7546975"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blechmjb\Desktop\20140902_usdm_h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152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228600"/>
            <a:ext cx="8610600" cy="369332"/>
          </a:xfrm>
          <a:prstGeom prst="rect">
            <a:avLst/>
          </a:prstGeom>
          <a:noFill/>
        </p:spPr>
        <p:txBody>
          <a:bodyPr wrap="square">
            <a:spAutoFit/>
          </a:bodyPr>
          <a:lstStyle/>
          <a:p>
            <a:pPr algn="ctr" eaLnBrk="1" hangingPunct="1">
              <a:defRPr/>
            </a:pPr>
            <a:r>
              <a:rPr lang="en-US" b="1" dirty="0" smtClean="0">
                <a:solidFill>
                  <a:schemeClr val="accent6"/>
                </a:solidFill>
                <a:latin typeface="Arial" charset="0"/>
              </a:rPr>
              <a:t>As of last year things had </a:t>
            </a:r>
            <a:r>
              <a:rPr lang="en-US" b="1" dirty="0">
                <a:solidFill>
                  <a:schemeClr val="accent6"/>
                </a:solidFill>
                <a:latin typeface="Arial" charset="0"/>
              </a:rPr>
              <a:t>improved in the central U.S. but look at California!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37930" cy="5902036"/>
          </a:xfrm>
          <a:prstGeom prst="rect">
            <a:avLst/>
          </a:prstGeom>
        </p:spPr>
      </p:pic>
      <p:sp>
        <p:nvSpPr>
          <p:cNvPr id="3" name="TextBox 2"/>
          <p:cNvSpPr txBox="1"/>
          <p:nvPr/>
        </p:nvSpPr>
        <p:spPr>
          <a:xfrm>
            <a:off x="152400" y="228600"/>
            <a:ext cx="8763000" cy="369332"/>
          </a:xfrm>
          <a:prstGeom prst="rect">
            <a:avLst/>
          </a:prstGeom>
          <a:noFill/>
        </p:spPr>
        <p:txBody>
          <a:bodyPr wrap="square" rtlCol="0">
            <a:spAutoFit/>
          </a:bodyPr>
          <a:lstStyle/>
          <a:p>
            <a:pPr algn="ctr"/>
            <a:r>
              <a:rPr lang="en-US" b="1" dirty="0" smtClean="0">
                <a:solidFill>
                  <a:schemeClr val="accent6"/>
                </a:solidFill>
                <a:latin typeface="Arial" charset="0"/>
              </a:rPr>
              <a:t>Fast-forward to the current situation.  Not much improvement for California</a:t>
            </a:r>
            <a:endParaRPr lang="en-US" dirty="0"/>
          </a:p>
        </p:txBody>
      </p:sp>
    </p:spTree>
    <p:extLst>
      <p:ext uri="{BB962C8B-B14F-4D97-AF65-F5344CB8AC3E}">
        <p14:creationId xmlns:p14="http://schemas.microsoft.com/office/powerpoint/2010/main" val="4317754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blechmjb\Desktop\1cpnp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8975"/>
            <a:ext cx="7980363"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0"/>
            <a:ext cx="7696200" cy="369332"/>
          </a:xfrm>
          <a:prstGeom prst="rect">
            <a:avLst/>
          </a:prstGeom>
          <a:noFill/>
        </p:spPr>
        <p:txBody>
          <a:bodyPr>
            <a:spAutoFit/>
          </a:bodyPr>
          <a:lstStyle/>
          <a:p>
            <a:pPr eaLnBrk="1" hangingPunct="1">
              <a:defRPr/>
            </a:pPr>
            <a:r>
              <a:rPr lang="en-US" b="1" dirty="0">
                <a:solidFill>
                  <a:schemeClr val="accent6"/>
                </a:solidFill>
                <a:latin typeface="Arial" charset="0"/>
              </a:rPr>
              <a:t>In June 2014 it just didn’t </a:t>
            </a:r>
            <a:r>
              <a:rPr lang="en-US" b="1" dirty="0" smtClean="0">
                <a:solidFill>
                  <a:schemeClr val="accent6"/>
                </a:solidFill>
                <a:latin typeface="Arial" charset="0"/>
              </a:rPr>
              <a:t>rain </a:t>
            </a:r>
            <a:r>
              <a:rPr lang="en-US" b="1" dirty="0">
                <a:solidFill>
                  <a:schemeClr val="accent6"/>
                </a:solidFill>
                <a:latin typeface="Arial" charset="0"/>
              </a:rPr>
              <a:t>over parts of 6 southwestern states.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81739"/>
            <a:ext cx="8001000" cy="618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p:cNvSpPr txBox="1">
            <a:spLocks noChangeArrowheads="1"/>
          </p:cNvSpPr>
          <p:nvPr/>
        </p:nvSpPr>
        <p:spPr bwMode="auto">
          <a:xfrm>
            <a:off x="152400" y="0"/>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 2015 things haven’t improved much in southern California.  Using the 3-cell model, what does this say for the overall pattern?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85800"/>
            <a:ext cx="5410200" cy="5410200"/>
          </a:xfrm>
          <a:prstGeom prst="rect">
            <a:avLst/>
          </a:prstGeom>
        </p:spPr>
      </p:pic>
    </p:spTree>
    <p:extLst>
      <p:ext uri="{BB962C8B-B14F-4D97-AF65-F5344CB8AC3E}">
        <p14:creationId xmlns:p14="http://schemas.microsoft.com/office/powerpoint/2010/main" val="2907835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82" y="685799"/>
            <a:ext cx="7990218" cy="6174259"/>
          </a:xfrm>
          <a:prstGeom prst="rect">
            <a:avLst/>
          </a:prstGeom>
        </p:spPr>
      </p:pic>
      <p:sp>
        <p:nvSpPr>
          <p:cNvPr id="3" name="TextBox 2"/>
          <p:cNvSpPr txBox="1"/>
          <p:nvPr/>
        </p:nvSpPr>
        <p:spPr>
          <a:xfrm>
            <a:off x="457200" y="76200"/>
            <a:ext cx="7620000" cy="369332"/>
          </a:xfrm>
          <a:prstGeom prst="rect">
            <a:avLst/>
          </a:prstGeom>
          <a:noFill/>
        </p:spPr>
        <p:txBody>
          <a:bodyPr wrap="square" rtlCol="0">
            <a:spAutoFit/>
          </a:bodyPr>
          <a:lstStyle/>
          <a:p>
            <a:pPr algn="ctr"/>
            <a:r>
              <a:rPr lang="en-US" b="1" dirty="0" smtClean="0">
                <a:solidFill>
                  <a:srgbClr val="0070C0"/>
                </a:solidFill>
              </a:rPr>
              <a:t>The latest version that the CPC has posted is for </a:t>
            </a:r>
            <a:r>
              <a:rPr lang="en-US" b="1" dirty="0">
                <a:solidFill>
                  <a:srgbClr val="0070C0"/>
                </a:solidFill>
              </a:rPr>
              <a:t>O</a:t>
            </a:r>
            <a:r>
              <a:rPr lang="en-US" b="1" dirty="0" smtClean="0">
                <a:solidFill>
                  <a:srgbClr val="0070C0"/>
                </a:solidFill>
              </a:rPr>
              <a:t>ctober</a:t>
            </a:r>
            <a:endParaRPr lang="en-US" b="1" dirty="0">
              <a:solidFill>
                <a:srgbClr val="0070C0"/>
              </a:solidFill>
            </a:endParaRPr>
          </a:p>
        </p:txBody>
      </p:sp>
    </p:spTree>
    <p:extLst>
      <p:ext uri="{BB962C8B-B14F-4D97-AF65-F5344CB8AC3E}">
        <p14:creationId xmlns:p14="http://schemas.microsoft.com/office/powerpoint/2010/main" val="3602092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hreeCellModel"/>
          <p:cNvPicPr>
            <a:picLocks noChangeAspect="1" noChangeArrowheads="1"/>
          </p:cNvPicPr>
          <p:nvPr/>
        </p:nvPicPr>
        <p:blipFill>
          <a:blip r:embed="rId2">
            <a:clrChange>
              <a:clrFrom>
                <a:srgbClr val="E4E2E5"/>
              </a:clrFrom>
              <a:clrTo>
                <a:srgbClr val="E4E2E5">
                  <a:alpha val="0"/>
                </a:srgbClr>
              </a:clrTo>
            </a:clrChange>
            <a:extLst>
              <a:ext uri="{28A0092B-C50C-407E-A947-70E740481C1C}">
                <a14:useLocalDpi xmlns:a14="http://schemas.microsoft.com/office/drawing/2010/main" val="0"/>
              </a:ext>
            </a:extLst>
          </a:blip>
          <a:srcRect/>
          <a:stretch>
            <a:fillRect/>
          </a:stretch>
        </p:blipFill>
        <p:spPr bwMode="auto">
          <a:xfrm>
            <a:off x="1676400" y="762000"/>
            <a:ext cx="69342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228600" y="2286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t>Perhaps the dry subtropical Highs are impacting the southern U.S. more</a:t>
            </a:r>
          </a:p>
        </p:txBody>
      </p:sp>
      <p:sp>
        <p:nvSpPr>
          <p:cNvPr id="35844" name="Text Box 4"/>
          <p:cNvSpPr txBox="1">
            <a:spLocks noChangeArrowheads="1"/>
          </p:cNvSpPr>
          <p:nvPr/>
        </p:nvSpPr>
        <p:spPr bwMode="auto">
          <a:xfrm>
            <a:off x="152400" y="4572000"/>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History shows us that rising global temperatures bring BIG changes in the circulation </a:t>
            </a:r>
            <a:r>
              <a:rPr lang="en-US" altLang="en-US" sz="1800" dirty="0" smtClean="0"/>
              <a:t>features.</a:t>
            </a:r>
            <a:endParaRPr lang="en-US" altLang="en-US" sz="1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533400"/>
            <a:ext cx="8053388"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descr="C:\Users\blechmjb\Desktop\Greenl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152400"/>
            <a:ext cx="7896225" cy="3886200"/>
          </a:xfrm>
          <a:prstGeom prst="rect">
            <a:avLst/>
          </a:prstGeom>
          <a:solidFill>
            <a:schemeClr val="tx1"/>
          </a:solidFill>
          <a:ln w="15875">
            <a:solidFill>
              <a:schemeClr val="tx1"/>
            </a:solidFill>
          </a:ln>
          <a:extLst/>
        </p:spPr>
      </p:pic>
      <p:sp>
        <p:nvSpPr>
          <p:cNvPr id="36868" name="TextBox 2"/>
          <p:cNvSpPr txBox="1">
            <a:spLocks noChangeArrowheads="1"/>
          </p:cNvSpPr>
          <p:nvPr/>
        </p:nvSpPr>
        <p:spPr bwMode="auto">
          <a:xfrm>
            <a:off x="609600" y="44958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What happens to the ocean currents if the temperatures in Greenland get warmer and melt the ice?</a:t>
            </a:r>
          </a:p>
        </p:txBody>
      </p:sp>
      <p:sp>
        <p:nvSpPr>
          <p:cNvPr id="5" name="TextBox 4"/>
          <p:cNvSpPr txBox="1">
            <a:spLocks noChangeArrowheads="1"/>
          </p:cNvSpPr>
          <p:nvPr/>
        </p:nvSpPr>
        <p:spPr bwMode="auto">
          <a:xfrm>
            <a:off x="1143000" y="54864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 </a:t>
            </a:r>
            <a:endParaRPr lang="en-US" altLang="en-US" sz="1800" b="1"/>
          </a:p>
        </p:txBody>
      </p:sp>
      <p:cxnSp>
        <p:nvCxnSpPr>
          <p:cNvPr id="3" name="Straight Connector 2"/>
          <p:cNvCxnSpPr/>
          <p:nvPr/>
        </p:nvCxnSpPr>
        <p:spPr>
          <a:xfrm>
            <a:off x="914400" y="1066800"/>
            <a:ext cx="472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44034"/>
                                        </p:tgtEl>
                                        <p:attrNameLst>
                                          <p:attrName>ppt_x</p:attrName>
                                        </p:attrNameLst>
                                      </p:cBhvr>
                                      <p:tavLst>
                                        <p:tav tm="0">
                                          <p:val>
                                            <p:strVal val="ppt_x"/>
                                          </p:val>
                                        </p:tav>
                                        <p:tav tm="100000">
                                          <p:val>
                                            <p:strVal val="ppt_x"/>
                                          </p:val>
                                        </p:tav>
                                      </p:tavLst>
                                    </p:anim>
                                    <p:anim calcmode="lin" valueType="num">
                                      <p:cBhvr additive="base">
                                        <p:cTn id="7" dur="500"/>
                                        <p:tgtEl>
                                          <p:spTgt spid="44034"/>
                                        </p:tgtEl>
                                        <p:attrNameLst>
                                          <p:attrName>ppt_y</p:attrName>
                                        </p:attrNameLst>
                                      </p:cBhvr>
                                      <p:tavLst>
                                        <p:tav tm="0">
                                          <p:val>
                                            <p:strVal val="ppt_y"/>
                                          </p:val>
                                        </p:tav>
                                        <p:tav tm="100000">
                                          <p:val>
                                            <p:strVal val="1+ppt_h/2"/>
                                          </p:val>
                                        </p:tav>
                                      </p:tavLst>
                                    </p:anim>
                                    <p:set>
                                      <p:cBhvr>
                                        <p:cTn id="8" dur="1" fill="hold">
                                          <p:stCondLst>
                                            <p:cond delay="499"/>
                                          </p:stCondLst>
                                        </p:cTn>
                                        <p:tgtEl>
                                          <p:spTgt spid="4403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slide(fromBottom)">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onvey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533400" y="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Here’s the ocean conveyor belt again.  Remember from the video, fresh water in the north Atlantic ocean caused the Gulf Stream to stop, allowing glaciers to form in Europe and North America.</a:t>
            </a:r>
          </a:p>
        </p:txBody>
      </p:sp>
      <p:sp>
        <p:nvSpPr>
          <p:cNvPr id="37892" name="TextBox 3"/>
          <p:cNvSpPr txBox="1">
            <a:spLocks noChangeArrowheads="1"/>
          </p:cNvSpPr>
          <p:nvPr/>
        </p:nvSpPr>
        <p:spPr bwMode="auto">
          <a:xfrm>
            <a:off x="0" y="6096000"/>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If the world warms, will it be just a big heat wave or will it be another Ice Age?</a:t>
            </a:r>
          </a:p>
          <a:p>
            <a:pPr algn="ctr" eaLnBrk="1" hangingPunct="1">
              <a:spcBef>
                <a:spcPct val="0"/>
              </a:spcBef>
              <a:buFontTx/>
              <a:buNone/>
            </a:pPr>
            <a:r>
              <a:rPr lang="en-US" altLang="en-US" sz="1800" b="1"/>
              <a:t>And what happens to us when the climate changes?</a:t>
            </a:r>
          </a:p>
          <a:p>
            <a:pPr eaLnBrk="1" hangingPunct="1">
              <a:spcBef>
                <a:spcPct val="0"/>
              </a:spcBef>
              <a:buFontTx/>
              <a:buNone/>
            </a:pPr>
            <a:endParaRPr lang="en-US" altLang="en-US" sz="1800"/>
          </a:p>
        </p:txBody>
      </p:sp>
      <p:sp>
        <p:nvSpPr>
          <p:cNvPr id="5" name="TextBox 4"/>
          <p:cNvSpPr txBox="1"/>
          <p:nvPr/>
        </p:nvSpPr>
        <p:spPr>
          <a:xfrm>
            <a:off x="2971800" y="1066800"/>
            <a:ext cx="5943600" cy="646113"/>
          </a:xfrm>
          <a:prstGeom prst="rect">
            <a:avLst/>
          </a:prstGeom>
          <a:solidFill>
            <a:schemeClr val="bg2">
              <a:lumMod val="40000"/>
              <a:lumOff val="60000"/>
            </a:schemeClr>
          </a:solidFill>
        </p:spPr>
        <p:txBody>
          <a:bodyPr>
            <a:spAutoFit/>
          </a:bodyPr>
          <a:lstStyle/>
          <a:p>
            <a:pPr eaLnBrk="1" hangingPunct="1">
              <a:defRPr/>
            </a:pPr>
            <a:r>
              <a:rPr lang="en-US" b="1" dirty="0">
                <a:latin typeface="Arial" charset="0"/>
              </a:rPr>
              <a:t>Melting ice is fresh water which doesn’t sink.  Europe and Asia could get cold enough for glaciers.</a:t>
            </a:r>
          </a:p>
        </p:txBody>
      </p:sp>
      <p:cxnSp>
        <p:nvCxnSpPr>
          <p:cNvPr id="7" name="Straight Arrow Connector 6"/>
          <p:cNvCxnSpPr/>
          <p:nvPr/>
        </p:nvCxnSpPr>
        <p:spPr>
          <a:xfrm flipH="1">
            <a:off x="2286000" y="1219200"/>
            <a:ext cx="6096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blechmjb\Desktop\TS Sandy\701761main_20121030_Sandy-MODI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578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5334000" y="457200"/>
            <a:ext cx="3657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One thing we know from history:  when the climate changes, weather events happen that are different from what you had.</a:t>
            </a:r>
          </a:p>
          <a:p>
            <a:pPr algn="ctr" eaLnBrk="1" hangingPunct="1">
              <a:spcBef>
                <a:spcPct val="0"/>
              </a:spcBef>
              <a:buFontTx/>
              <a:buNone/>
            </a:pPr>
            <a:endParaRPr lang="en-US" altLang="en-US" sz="1800"/>
          </a:p>
        </p:txBody>
      </p:sp>
      <p:sp>
        <p:nvSpPr>
          <p:cNvPr id="38916" name="TextBox 3"/>
          <p:cNvSpPr txBox="1">
            <a:spLocks noChangeArrowheads="1"/>
          </p:cNvSpPr>
          <p:nvPr/>
        </p:nvSpPr>
        <p:spPr bwMode="auto">
          <a:xfrm>
            <a:off x="2438400" y="3048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Superstorm Sandy</a:t>
            </a:r>
          </a:p>
          <a:p>
            <a:pPr algn="ctr" eaLnBrk="1" hangingPunct="1">
              <a:spcBef>
                <a:spcPct val="0"/>
              </a:spcBef>
              <a:buFontTx/>
              <a:buNone/>
            </a:pPr>
            <a:r>
              <a:rPr lang="en-US" altLang="en-US" sz="1800" b="1"/>
              <a:t>2012</a:t>
            </a:r>
          </a:p>
        </p:txBody>
      </p:sp>
      <p:sp>
        <p:nvSpPr>
          <p:cNvPr id="5" name="TextBox 4"/>
          <p:cNvSpPr txBox="1">
            <a:spLocks noChangeArrowheads="1"/>
          </p:cNvSpPr>
          <p:nvPr/>
        </p:nvSpPr>
        <p:spPr bwMode="auto">
          <a:xfrm>
            <a:off x="5715000" y="5334000"/>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a:p>
            <a:pPr algn="ctr" eaLnBrk="1" hangingPunct="1">
              <a:spcBef>
                <a:spcPct val="0"/>
              </a:spcBef>
              <a:buFontTx/>
              <a:buNone/>
            </a:pPr>
            <a:r>
              <a:rPr lang="en-US" altLang="en-US" sz="2400" b="1"/>
              <a:t>And they are often extreme</a:t>
            </a:r>
            <a:r>
              <a:rPr lang="en-US" altLang="en-US" sz="1800"/>
              <a:t>.</a:t>
            </a:r>
          </a:p>
          <a:p>
            <a:pPr eaLnBrk="1" hangingPunct="1">
              <a:spcBef>
                <a:spcPct val="0"/>
              </a:spcBef>
              <a:buFontTx/>
              <a:buNone/>
            </a:pPr>
            <a:endParaRPr lang="en-US" altLang="en-US" sz="1800"/>
          </a:p>
        </p:txBody>
      </p:sp>
      <p:pic>
        <p:nvPicPr>
          <p:cNvPr id="38918" name="Picture 6" descr="C:\Users\blechmjb\Desktop\1461780_624520054271903_149824911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34448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6"/>
          <p:cNvSpPr txBox="1">
            <a:spLocks noChangeArrowheads="1"/>
          </p:cNvSpPr>
          <p:nvPr/>
        </p:nvSpPr>
        <p:spPr bwMode="auto">
          <a:xfrm>
            <a:off x="5638800" y="47244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Super typhoon Hai-yan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762000" y="304800"/>
            <a:ext cx="762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If the air rises near the equator, you get a zone of precipitation.  This is called the Intertropical Convergence Zone or ITCZ</a:t>
            </a:r>
            <a:r>
              <a:rPr lang="en-US" altLang="en-US" sz="1800"/>
              <a:t> .</a:t>
            </a:r>
          </a:p>
        </p:txBody>
      </p:sp>
      <p:pic>
        <p:nvPicPr>
          <p:cNvPr id="7171" name="Picture 6" descr="J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229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C:\Users\blechmjb\Desktop\latest_cmo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1524000" y="2286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Here is a satellite image.  Where is the ITCZ?</a:t>
            </a:r>
          </a:p>
        </p:txBody>
      </p:sp>
      <p:sp>
        <p:nvSpPr>
          <p:cNvPr id="29702" name="Text Box 6"/>
          <p:cNvSpPr txBox="1">
            <a:spLocks noChangeArrowheads="1"/>
          </p:cNvSpPr>
          <p:nvPr/>
        </p:nvSpPr>
        <p:spPr bwMode="auto">
          <a:xfrm>
            <a:off x="6019800" y="11430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bg1"/>
                </a:solidFill>
              </a:rPr>
              <a:t>Here is the ITCZ</a:t>
            </a:r>
          </a:p>
        </p:txBody>
      </p:sp>
      <p:sp>
        <p:nvSpPr>
          <p:cNvPr id="29703" name="Line 7"/>
          <p:cNvSpPr>
            <a:spLocks noChangeShapeType="1"/>
          </p:cNvSpPr>
          <p:nvPr/>
        </p:nvSpPr>
        <p:spPr bwMode="auto">
          <a:xfrm flipH="1">
            <a:off x="4648200" y="1524000"/>
            <a:ext cx="1447800" cy="1600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4" name="Line 8"/>
          <p:cNvSpPr>
            <a:spLocks noChangeShapeType="1"/>
          </p:cNvSpPr>
          <p:nvPr/>
        </p:nvSpPr>
        <p:spPr bwMode="auto">
          <a:xfrm flipH="1">
            <a:off x="2514600" y="1524000"/>
            <a:ext cx="3505200" cy="1676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5" name="Line 9"/>
          <p:cNvSpPr>
            <a:spLocks noChangeShapeType="1"/>
          </p:cNvSpPr>
          <p:nvPr/>
        </p:nvSpPr>
        <p:spPr bwMode="auto">
          <a:xfrm flipH="1">
            <a:off x="5867400" y="1524000"/>
            <a:ext cx="228600" cy="1981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Line 10"/>
          <p:cNvSpPr>
            <a:spLocks noChangeShapeType="1"/>
          </p:cNvSpPr>
          <p:nvPr/>
        </p:nvSpPr>
        <p:spPr bwMode="auto">
          <a:xfrm>
            <a:off x="6096000" y="1524000"/>
            <a:ext cx="533400" cy="1676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3" grpId="0" animBg="1"/>
      <p:bldP spid="29704" grpId="0" animBg="1"/>
      <p:bldP spid="29705" grpId="0" animBg="1"/>
      <p:bldP spid="297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lechmjb\Desktop\scr\latest_mo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8025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1295400" y="381000"/>
            <a:ext cx="708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Southeast Asia and Indonesia are here, under the ITCZ clouds</a:t>
            </a:r>
          </a:p>
        </p:txBody>
      </p:sp>
      <p:cxnSp>
        <p:nvCxnSpPr>
          <p:cNvPr id="5" name="Straight Arrow Connector 4"/>
          <p:cNvCxnSpPr/>
          <p:nvPr/>
        </p:nvCxnSpPr>
        <p:spPr>
          <a:xfrm>
            <a:off x="5562600" y="838200"/>
            <a:ext cx="1219200" cy="22860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c498d2e7751ee288e90ebc8178ab23eadc298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990</TotalTime>
  <Words>1471</Words>
  <Application>Microsoft Office PowerPoint</Application>
  <PresentationFormat>On-screen Show (4:3)</PresentationFormat>
  <Paragraphs>119</Paragraphs>
  <Slides>64</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8" baseType="lpstr">
      <vt:lpstr>Arial</vt:lpstr>
      <vt:lpstr>Wingdings</vt:lpstr>
      <vt:lpstr>Default Design</vt:lpstr>
      <vt:lpstr>Paint Shop Pro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SUNY-Oneonta Earth Sciences Dept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Jerome Blechman</dc:creator>
  <cp:lastModifiedBy>Blechman, Jerome</cp:lastModifiedBy>
  <cp:revision>80</cp:revision>
  <dcterms:created xsi:type="dcterms:W3CDTF">2006-04-09T18:51:49Z</dcterms:created>
  <dcterms:modified xsi:type="dcterms:W3CDTF">2015-12-05T18:28:42Z</dcterms:modified>
</cp:coreProperties>
</file>