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66" r:id="rId4"/>
    <p:sldId id="293" r:id="rId5"/>
    <p:sldId id="291" r:id="rId6"/>
    <p:sldId id="292" r:id="rId7"/>
    <p:sldId id="268" r:id="rId8"/>
    <p:sldId id="278" r:id="rId9"/>
    <p:sldId id="277" r:id="rId10"/>
    <p:sldId id="280" r:id="rId11"/>
    <p:sldId id="269" r:id="rId12"/>
    <p:sldId id="279" r:id="rId13"/>
    <p:sldId id="282" r:id="rId14"/>
    <p:sldId id="272" r:id="rId15"/>
    <p:sldId id="273" r:id="rId16"/>
    <p:sldId id="289" r:id="rId17"/>
    <p:sldId id="271" r:id="rId18"/>
    <p:sldId id="274" r:id="rId19"/>
    <p:sldId id="275" r:id="rId20"/>
    <p:sldId id="276" r:id="rId21"/>
    <p:sldId id="285" r:id="rId22"/>
    <p:sldId id="286" r:id="rId23"/>
    <p:sldId id="287" r:id="rId24"/>
    <p:sldId id="288" r:id="rId25"/>
    <p:sldId id="290" r:id="rId26"/>
    <p:sldId id="294" r:id="rId27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6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C988D-DF98-4BE3-8B4D-BF3BBDA3BF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193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47BD8F-9122-404C-ADAF-7A50F2CEF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16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B450F-7571-49FF-AC77-0242BEA7DB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35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408E6-DABB-400C-B6E3-04D597D27B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29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15BCF4-E265-48B6-8578-F4FF3E09F7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46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9ABE1-A3CF-4897-A038-B63F327027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87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772A2-2BAB-4505-8420-54C59301CC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8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04AAF-2545-4724-8470-D0C49F6C3A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919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747F61-2983-420D-90D9-298F05844D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38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3997E-2191-4246-8216-EF0AAFBB22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07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B733D-C1F6-4CDD-B4E6-6FC1C007E6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08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946EAE-1E3E-448A-9057-D8824CB85A7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620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/>
              <a:t>Highs, Lows, Air masses, and Fronts</a:t>
            </a:r>
          </a:p>
        </p:txBody>
      </p:sp>
      <p:pic>
        <p:nvPicPr>
          <p:cNvPr id="3075" name="Picture 3" descr="bzcldfr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57400"/>
            <a:ext cx="28575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92" name="Group 48"/>
          <p:cNvGraphicFramePr>
            <a:graphicFrameLocks noGrp="1"/>
          </p:cNvGraphicFramePr>
          <p:nvPr/>
        </p:nvGraphicFramePr>
        <p:xfrm>
          <a:off x="1143000" y="1752600"/>
          <a:ext cx="6858000" cy="3227472"/>
        </p:xfrm>
        <a:graphic>
          <a:graphicData uri="http://schemas.openxmlformats.org/drawingml/2006/table">
            <a:tbl>
              <a:tblPr/>
              <a:tblGrid>
                <a:gridCol w="1905000"/>
                <a:gridCol w="1905000"/>
                <a:gridCol w="1524000"/>
                <a:gridCol w="1524000"/>
              </a:tblGrid>
              <a:tr h="5180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Arctic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Polar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Tropical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5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Continental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cP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38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Maritime</a:t>
                      </a:r>
                    </a:p>
                  </a:txBody>
                  <a:tcPr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(does not exist)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mP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88" name="Text Box 49"/>
          <p:cNvSpPr txBox="1">
            <a:spLocks noChangeArrowheads="1"/>
          </p:cNvSpPr>
          <p:nvPr/>
        </p:nvSpPr>
        <p:spPr bwMode="auto">
          <a:xfrm>
            <a:off x="1905000" y="533400"/>
            <a:ext cx="533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/>
              <a:t>The five main air masses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sourcereg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848600" cy="588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914400" y="0"/>
            <a:ext cx="723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/>
              <a:t>The atmosphere has discrete areas of air with homogeneous characteristics.  These are called air masses.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namussfcwb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382000" cy="628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3581400" y="5715000"/>
            <a:ext cx="441960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/>
              <a:t>All five main air masses are here.  Can you find them?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934200" y="1828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/>
              <a:t>cP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828800" y="1143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/>
              <a:t>mP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733800" y="685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/>
              <a:t>cA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477000" y="1066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/>
              <a:t>cA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505200" y="388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/>
              <a:t>cT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5867400" y="3733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/>
              <a:t>mT</a:t>
            </a:r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4572000" y="2362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/>
              <a:t>cP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3" grpId="0"/>
      <p:bldP spid="29704" grpId="0"/>
      <p:bldP spid="29705" grpId="0"/>
      <p:bldP spid="29706" grpId="0"/>
      <p:bldP spid="29707" grpId="0"/>
      <p:bldP spid="297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7239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685800" y="152400"/>
            <a:ext cx="800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There are places which are very cold, ones which are very warm, with large gradients in between the air masses.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990600" y="228600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/>
              <a:t>The boundary between air masses is a front</a:t>
            </a:r>
          </a:p>
        </p:txBody>
      </p:sp>
      <p:pic>
        <p:nvPicPr>
          <p:cNvPr id="15363" name="Picture 8" descr="USsfcLoo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29600" cy="616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6400800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609600" y="228600"/>
            <a:ext cx="7772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/>
              <a:t>Fronts in meteorology were based on the battle fronts of World War I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1752600" y="6248400"/>
            <a:ext cx="655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/>
              <a:t>To see this, go to www.richthofen.com/ww1sum/ </a:t>
            </a:r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7086600" y="1066800"/>
            <a:ext cx="2057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/>
              <a:t>The frontal theory was proposed by Vilhelm Bjerknes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18192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9600"/>
            <a:ext cx="239077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152400" y="1981200"/>
            <a:ext cx="1981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/>
              <a:t>French infantry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4876800" y="228600"/>
            <a:ext cx="381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/>
              <a:t>The German uniform of WWI</a:t>
            </a:r>
          </a:p>
        </p:txBody>
      </p:sp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11638"/>
            <a:ext cx="3990975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6477000" y="4419600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/>
              <a:t>Trenches at the front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cold_front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7" descr="warm_front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1371600" y="533400"/>
            <a:ext cx="693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/>
              <a:t>Fronts come in two basic types:  Cold fronts and Warm fronts</a:t>
            </a:r>
          </a:p>
        </p:txBody>
      </p:sp>
      <p:sp>
        <p:nvSpPr>
          <p:cNvPr id="18437" name="Text Box 9"/>
          <p:cNvSpPr txBox="1">
            <a:spLocks noChangeArrowheads="1"/>
          </p:cNvSpPr>
          <p:nvPr/>
        </p:nvSpPr>
        <p:spPr bwMode="auto">
          <a:xfrm>
            <a:off x="762000" y="1752600"/>
            <a:ext cx="3276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/>
              <a:t>In the cold front, the cold air mass is advancing</a:t>
            </a:r>
          </a:p>
        </p:txBody>
      </p:sp>
      <p:sp>
        <p:nvSpPr>
          <p:cNvPr id="18438" name="Text Box 10"/>
          <p:cNvSpPr txBox="1">
            <a:spLocks noChangeArrowheads="1"/>
          </p:cNvSpPr>
          <p:nvPr/>
        </p:nvSpPr>
        <p:spPr bwMode="auto">
          <a:xfrm>
            <a:off x="4572000" y="1752600"/>
            <a:ext cx="342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/>
              <a:t>In the warm front, the warm air mass is advancing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cft_an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62200"/>
            <a:ext cx="7077075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8"/>
          <p:cNvSpPr txBox="1">
            <a:spLocks noChangeArrowheads="1"/>
          </p:cNvSpPr>
          <p:nvPr/>
        </p:nvSpPr>
        <p:spPr bwMode="auto">
          <a:xfrm>
            <a:off x="1295400" y="1371600"/>
            <a:ext cx="6248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Cold air is heavier and more dense than warm air so the cold air vigorously pushes the warm air up.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wft_an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70104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295400" y="609600"/>
            <a:ext cx="670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Warm air can’t push underneath the cold (denser) air, so it slides above.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6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65532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14400" y="5562600"/>
            <a:ext cx="716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/>
              <a:t>Friction causes the air to spiral inward toward lows while still spinning counter-clockwise.  Air spirals out of Highs clockwise.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ETcyclone_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4864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28600" y="1066800"/>
            <a:ext cx="1752600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/>
              <a:t>The fronts intersect the Cyclones which have centers of Low pressure.</a:t>
            </a:r>
          </a:p>
          <a:p>
            <a:pPr algn="l" eaLnBrk="1" hangingPunct="1">
              <a:spcBef>
                <a:spcPct val="50000"/>
              </a:spcBef>
            </a:pPr>
            <a:endParaRPr lang="en-US" altLang="en-US"/>
          </a:p>
          <a:p>
            <a:pPr algn="l" eaLnBrk="1" hangingPunct="1">
              <a:spcBef>
                <a:spcPct val="50000"/>
              </a:spcBef>
            </a:pPr>
            <a:r>
              <a:rPr lang="en-US" altLang="en-US"/>
              <a:t>Vilhelm Bjerknes, who proposed the frontal model, extended it to extratropical cyclones.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92163"/>
            <a:ext cx="8124825" cy="606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752600" y="228600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/>
              <a:t>This is a known as a mature cyclone.  It has both cold and warm fronts which meet at the Low.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USsfcloo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305800" cy="622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33400" y="228600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The evolution of a storm from birth to dissipation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94fwbg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5300"/>
            <a:ext cx="8229600" cy="616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143000" y="152400"/>
            <a:ext cx="7543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/>
              <a:t>You can use the Norwegian model to make forecasts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44800"/>
            <a:ext cx="36576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905000" y="5562600"/>
            <a:ext cx="2438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/>
              <a:t>Remember, here’s the typical weather in relation to the fronts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791200" y="5486400"/>
            <a:ext cx="2743200" cy="9159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/>
              <a:t>This is an actual forecast, known as a surface “prog”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884238" y="0"/>
          <a:ext cx="584676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int Shop Pro Image" r:id="rId3" imgW="4292683" imgH="5034146" progId="PaintShopPro">
                  <p:embed/>
                </p:oleObj>
              </mc:Choice>
              <mc:Fallback>
                <p:oleObj name="Paint Shop Pro Image" r:id="rId3" imgW="4292683" imgH="5034146" progId="PaintShopPro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0"/>
                        <a:ext cx="5846762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6934200" y="914400"/>
            <a:ext cx="20574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/>
              <a:t>Using the Norwegian model, what would be reasonable forecasts for each city?</a:t>
            </a:r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pc.ncep.noaa.gov/sfc/namussfcwb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961" y="0"/>
            <a:ext cx="91521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62800" y="1828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●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1697995"/>
            <a:ext cx="91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Oneonta</a:t>
            </a:r>
            <a:endParaRPr lang="en-US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776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4495800" y="7620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>
                <a:solidFill>
                  <a:schemeClr val="accent1"/>
                </a:solidFill>
              </a:rPr>
              <a:t>What kind of wind flow</a:t>
            </a:r>
            <a:r>
              <a:rPr lang="en-US" altLang="en-US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 flipV="1">
            <a:off x="4038600" y="3124200"/>
            <a:ext cx="762000" cy="1905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H="1">
            <a:off x="5334000" y="4343400"/>
            <a:ext cx="1447800" cy="457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>
            <a:off x="6629400" y="1828800"/>
            <a:ext cx="1143000" cy="11430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3785"/>
            <a:ext cx="8686800" cy="5313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5626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the surface of the Earth, </a:t>
            </a:r>
          </a:p>
          <a:p>
            <a:r>
              <a:rPr lang="en-US" dirty="0" smtClean="0"/>
              <a:t>Convergence in Lows means a net airflow in so air must go upward,</a:t>
            </a:r>
          </a:p>
          <a:p>
            <a:r>
              <a:rPr lang="en-US" dirty="0" smtClean="0"/>
              <a:t>Divergence in Highs means a net airflow out so air must go downward.</a:t>
            </a:r>
          </a:p>
          <a:p>
            <a:r>
              <a:rPr lang="en-US" dirty="0" smtClean="0"/>
              <a:t>The opposite happens at the top of the troposphere.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nimBg="1"/>
      <p:bldP spid="15371" grpId="0" animBg="1"/>
      <p:bldP spid="1537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04800"/>
            <a:ext cx="523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Today’s map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33365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096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762000" y="5638800"/>
            <a:ext cx="7620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We label all weather maps with the Greenwich Mean Time (GMT).  This is also called Zulu time, Z for short.  Eastern Standard Time is 5 hours behind GMT.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867400" y="4953000"/>
            <a:ext cx="0" cy="609600"/>
          </a:xfrm>
          <a:prstGeom prst="straightConnector1">
            <a:avLst/>
          </a:prstGeom>
          <a:ln w="15875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76300" y="508888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b="1" dirty="0" smtClean="0">
                <a:solidFill>
                  <a:srgbClr val="002060"/>
                </a:solidFill>
              </a:rPr>
              <a:t>Time on weather maps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8829675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3200" y="5867400"/>
            <a:ext cx="6019800" cy="646113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This is the 00Z map.  That’s midnight in Greenwich, England.  What time is it in Oneonta?</a:t>
            </a:r>
          </a:p>
        </p:txBody>
      </p:sp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8915400" y="5410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5000"/>
            <a:ext cx="8305800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905000" y="152400"/>
            <a:ext cx="541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/>
              <a:t>Isobars help to show the pressure gradient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5562600" y="5486400"/>
            <a:ext cx="1752600" cy="9159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/>
              <a:t>Cold and dry air.  Where did it come from?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21ZUSsfcFeb28-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52400" y="3886200"/>
            <a:ext cx="1981200" cy="11906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1"/>
              <a:t>Saturday afternoon at 21Z (4 p.m., eastern time)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USsfcLoo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8ead97bb30fe7c6a66a99ccf9b33281f6a785"/>
</p:tagLst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476</Words>
  <Application>Microsoft Office PowerPoint</Application>
  <PresentationFormat>On-screen Show (4:3)</PresentationFormat>
  <Paragraphs>59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Default Design</vt:lpstr>
      <vt:lpstr>Paint Shop Pro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SUNY College at Oneonta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blechmjb</dc:creator>
  <cp:lastModifiedBy>Blechman, Jerome</cp:lastModifiedBy>
  <cp:revision>20</cp:revision>
  <dcterms:created xsi:type="dcterms:W3CDTF">2009-03-02T00:55:46Z</dcterms:created>
  <dcterms:modified xsi:type="dcterms:W3CDTF">2015-10-23T12:52:34Z</dcterms:modified>
</cp:coreProperties>
</file>