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91" r:id="rId10"/>
    <p:sldId id="264" r:id="rId11"/>
    <p:sldId id="265" r:id="rId12"/>
    <p:sldId id="266" r:id="rId13"/>
    <p:sldId id="267" r:id="rId14"/>
    <p:sldId id="293" r:id="rId15"/>
    <p:sldId id="292" r:id="rId16"/>
    <p:sldId id="274" r:id="rId17"/>
    <p:sldId id="290" r:id="rId18"/>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CC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1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337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21BA827D-F077-457F-A237-A07CA48E651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7F7CB6-78E2-4E92-ACDC-F310E647A7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3B5AA-A158-4BCB-AD42-0B65672B66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B3930-FD95-4659-883C-BA29AD6A98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25166-DD8F-4EC4-B1F5-B511C93DE6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7D070B-B2B0-4BA0-9333-084B0B9FBE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FFDCFB-F129-4E9C-8CBE-A96D6C6089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2E3742-FF7E-4A31-B887-3848FC6C36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61EBF0-586B-4BF2-A177-88FD6FA059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9FAD51-202E-4D02-85EF-45DD113634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78ACB8-4533-4B94-BD4D-C1C5450A44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43D8978E-C96F-463E-8B8B-6C4DD087F3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qJt4nV6hM1Y"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sw4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Box 8"/>
          <p:cNvSpPr txBox="1">
            <a:spLocks noChangeArrowheads="1"/>
          </p:cNvSpPr>
          <p:nvPr/>
        </p:nvSpPr>
        <p:spPr bwMode="auto">
          <a:xfrm>
            <a:off x="1219200" y="762000"/>
            <a:ext cx="6400800" cy="641350"/>
          </a:xfrm>
          <a:prstGeom prst="rect">
            <a:avLst/>
          </a:prstGeom>
          <a:noFill/>
          <a:ln w="9525">
            <a:noFill/>
            <a:miter lim="800000"/>
            <a:headEnd/>
            <a:tailEnd/>
          </a:ln>
        </p:spPr>
        <p:txBody>
          <a:bodyPr>
            <a:spAutoFit/>
          </a:bodyPr>
          <a:lstStyle/>
          <a:p>
            <a:pPr algn="ctr">
              <a:spcBef>
                <a:spcPct val="50000"/>
              </a:spcBef>
            </a:pPr>
            <a:r>
              <a:rPr lang="en-US" sz="3600" b="1"/>
              <a:t>Precipitation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8"/>
          <p:cNvGraphicFramePr>
            <a:graphicFrameLocks noChangeAspect="1"/>
          </p:cNvGraphicFramePr>
          <p:nvPr/>
        </p:nvGraphicFramePr>
        <p:xfrm>
          <a:off x="2133600" y="1219200"/>
          <a:ext cx="4205288" cy="5005388"/>
        </p:xfrm>
        <a:graphic>
          <a:graphicData uri="http://schemas.openxmlformats.org/presentationml/2006/ole">
            <p:oleObj spid="_x0000_s4098" name="Paint Shop Pro Image" r:id="rId3" imgW="4204878" imgH="5004878" progId="">
              <p:embed/>
            </p:oleObj>
          </a:graphicData>
        </a:graphic>
      </p:graphicFrame>
      <p:sp>
        <p:nvSpPr>
          <p:cNvPr id="4099" name="Text Box 9"/>
          <p:cNvSpPr txBox="1">
            <a:spLocks noChangeArrowheads="1"/>
          </p:cNvSpPr>
          <p:nvPr/>
        </p:nvSpPr>
        <p:spPr bwMode="auto">
          <a:xfrm>
            <a:off x="304800" y="228600"/>
            <a:ext cx="85344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Let’s look at another slice, this one in a cold cloud.  Somewhere up there, the temperature falls below 32</a:t>
            </a:r>
            <a:r>
              <a:rPr lang="en-US" b="1">
                <a:solidFill>
                  <a:srgbClr val="008000"/>
                </a:solidFill>
                <a:cs typeface="Arial" charset="0"/>
              </a:rPr>
              <a:t>°F (remember temperature falls with height)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533400" y="2160588"/>
          <a:ext cx="7772400" cy="2441575"/>
        </p:xfrm>
        <a:graphic>
          <a:graphicData uri="http://schemas.openxmlformats.org/presentationml/2006/ole">
            <p:oleObj spid="_x0000_s5122" name="Paint Shop Pro Image" r:id="rId3" imgW="4380488" imgH="1375983" progId="">
              <p:embed/>
            </p:oleObj>
          </a:graphicData>
        </a:graphic>
      </p:graphicFrame>
      <p:sp>
        <p:nvSpPr>
          <p:cNvPr id="5123" name="Text Box 5"/>
          <p:cNvSpPr txBox="1">
            <a:spLocks noChangeArrowheads="1"/>
          </p:cNvSpPr>
          <p:nvPr/>
        </p:nvSpPr>
        <p:spPr bwMode="auto">
          <a:xfrm>
            <a:off x="533400" y="685800"/>
            <a:ext cx="81534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In this slice, water droplets have formed but ice crystals (snowflakes!) also form because it’s cold.  There’s always water vapor molecules so in this slice you have all 3 phases of water.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ergeron-process"/>
          <p:cNvPicPr>
            <a:picLocks noChangeAspect="1" noChangeArrowheads="1"/>
          </p:cNvPicPr>
          <p:nvPr/>
        </p:nvPicPr>
        <p:blipFill>
          <a:blip r:embed="rId2" cstate="print"/>
          <a:srcRect/>
          <a:stretch>
            <a:fillRect/>
          </a:stretch>
        </p:blipFill>
        <p:spPr bwMode="auto">
          <a:xfrm>
            <a:off x="2286000" y="1219200"/>
            <a:ext cx="4286250" cy="4105275"/>
          </a:xfrm>
          <a:prstGeom prst="rect">
            <a:avLst/>
          </a:prstGeom>
          <a:noFill/>
          <a:ln w="9525">
            <a:noFill/>
            <a:miter lim="800000"/>
            <a:headEnd/>
            <a:tailEnd/>
          </a:ln>
        </p:spPr>
      </p:pic>
      <p:sp>
        <p:nvSpPr>
          <p:cNvPr id="14339" name="Text Box 5"/>
          <p:cNvSpPr txBox="1">
            <a:spLocks noChangeArrowheads="1"/>
          </p:cNvSpPr>
          <p:nvPr/>
        </p:nvSpPr>
        <p:spPr bwMode="auto">
          <a:xfrm>
            <a:off x="152400" y="228600"/>
            <a:ext cx="89916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The water vapor molecules can condense into the water droplets and also evaporate from them.  But they can only sublimate onto the ice crystals.</a:t>
            </a:r>
          </a:p>
        </p:txBody>
      </p:sp>
      <p:sp>
        <p:nvSpPr>
          <p:cNvPr id="14340" name="Text Box 6"/>
          <p:cNvSpPr txBox="1">
            <a:spLocks noChangeArrowheads="1"/>
          </p:cNvSpPr>
          <p:nvPr/>
        </p:nvSpPr>
        <p:spPr bwMode="auto">
          <a:xfrm>
            <a:off x="381000" y="5486400"/>
            <a:ext cx="84582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So, the ice crystals can only grow larger!  Eventually they fall.  This is known as the Bergeron-Findeisen process.  Amazingly, this one is fast enough to produce precipitation in minutes, just what we observe in nature.</a:t>
            </a:r>
          </a:p>
        </p:txBody>
      </p:sp>
      <p:sp>
        <p:nvSpPr>
          <p:cNvPr id="14341" name="Text Box 7"/>
          <p:cNvSpPr txBox="1">
            <a:spLocks noChangeArrowheads="1"/>
          </p:cNvSpPr>
          <p:nvPr/>
        </p:nvSpPr>
        <p:spPr bwMode="auto">
          <a:xfrm>
            <a:off x="6629400" y="1524000"/>
            <a:ext cx="2057400" cy="366713"/>
          </a:xfrm>
          <a:prstGeom prst="rect">
            <a:avLst/>
          </a:prstGeom>
          <a:noFill/>
          <a:ln w="9525">
            <a:noFill/>
            <a:miter lim="800000"/>
            <a:headEnd/>
            <a:tailEnd/>
          </a:ln>
        </p:spPr>
        <p:txBody>
          <a:bodyPr>
            <a:spAutoFit/>
          </a:bodyPr>
          <a:lstStyle/>
          <a:p>
            <a:pPr>
              <a:spcBef>
                <a:spcPct val="50000"/>
              </a:spcBef>
            </a:pPr>
            <a:r>
              <a:rPr lang="en-US">
                <a:solidFill>
                  <a:schemeClr val="bg2"/>
                </a:solidFill>
              </a:rPr>
              <a:t>Early time</a:t>
            </a:r>
          </a:p>
        </p:txBody>
      </p:sp>
      <p:sp>
        <p:nvSpPr>
          <p:cNvPr id="14342" name="Text Box 8"/>
          <p:cNvSpPr txBox="1">
            <a:spLocks noChangeArrowheads="1"/>
          </p:cNvSpPr>
          <p:nvPr/>
        </p:nvSpPr>
        <p:spPr bwMode="auto">
          <a:xfrm>
            <a:off x="6705600" y="2971800"/>
            <a:ext cx="2133600" cy="366713"/>
          </a:xfrm>
          <a:prstGeom prst="rect">
            <a:avLst/>
          </a:prstGeom>
          <a:noFill/>
          <a:ln w="9525">
            <a:noFill/>
            <a:miter lim="800000"/>
            <a:headEnd/>
            <a:tailEnd/>
          </a:ln>
        </p:spPr>
        <p:txBody>
          <a:bodyPr>
            <a:spAutoFit/>
          </a:bodyPr>
          <a:lstStyle/>
          <a:p>
            <a:pPr>
              <a:spcBef>
                <a:spcPct val="50000"/>
              </a:spcBef>
            </a:pPr>
            <a:r>
              <a:rPr lang="en-US">
                <a:solidFill>
                  <a:schemeClr val="bg2"/>
                </a:solidFill>
              </a:rPr>
              <a:t>A few minutes later</a:t>
            </a:r>
          </a:p>
        </p:txBody>
      </p:sp>
      <p:sp>
        <p:nvSpPr>
          <p:cNvPr id="14343" name="Text Box 9"/>
          <p:cNvSpPr txBox="1">
            <a:spLocks noChangeArrowheads="1"/>
          </p:cNvSpPr>
          <p:nvPr/>
        </p:nvSpPr>
        <p:spPr bwMode="auto">
          <a:xfrm>
            <a:off x="6629400" y="4343400"/>
            <a:ext cx="2362200" cy="366713"/>
          </a:xfrm>
          <a:prstGeom prst="rect">
            <a:avLst/>
          </a:prstGeom>
          <a:noFill/>
          <a:ln w="9525">
            <a:noFill/>
            <a:miter lim="800000"/>
            <a:headEnd/>
            <a:tailEnd/>
          </a:ln>
        </p:spPr>
        <p:txBody>
          <a:bodyPr>
            <a:spAutoFit/>
          </a:bodyPr>
          <a:lstStyle/>
          <a:p>
            <a:pPr>
              <a:spcBef>
                <a:spcPct val="50000"/>
              </a:spcBef>
            </a:pPr>
            <a:r>
              <a:rPr lang="en-US">
                <a:solidFill>
                  <a:schemeClr val="bg2"/>
                </a:solidFill>
              </a:rPr>
              <a:t>After 10-20 minutes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cptypeanim"/>
          <p:cNvPicPr>
            <a:picLocks noChangeAspect="1" noChangeArrowheads="1" noCrop="1"/>
          </p:cNvPicPr>
          <p:nvPr/>
        </p:nvPicPr>
        <p:blipFill>
          <a:blip r:embed="rId2" cstate="print"/>
          <a:srcRect/>
          <a:stretch>
            <a:fillRect/>
          </a:stretch>
        </p:blipFill>
        <p:spPr bwMode="auto">
          <a:xfrm>
            <a:off x="1447800" y="1524000"/>
            <a:ext cx="6705600" cy="4291013"/>
          </a:xfrm>
          <a:prstGeom prst="rect">
            <a:avLst/>
          </a:prstGeom>
          <a:noFill/>
          <a:ln w="9525">
            <a:noFill/>
            <a:miter lim="800000"/>
            <a:headEnd/>
            <a:tailEnd/>
          </a:ln>
        </p:spPr>
      </p:pic>
      <p:sp>
        <p:nvSpPr>
          <p:cNvPr id="15363" name="Text Box 6"/>
          <p:cNvSpPr txBox="1">
            <a:spLocks noChangeArrowheads="1"/>
          </p:cNvSpPr>
          <p:nvPr/>
        </p:nvSpPr>
        <p:spPr bwMode="auto">
          <a:xfrm>
            <a:off x="609600" y="0"/>
            <a:ext cx="7848600" cy="641350"/>
          </a:xfrm>
          <a:prstGeom prst="rect">
            <a:avLst/>
          </a:prstGeom>
          <a:noFill/>
          <a:ln w="9525">
            <a:noFill/>
            <a:miter lim="800000"/>
            <a:headEnd/>
            <a:tailEnd/>
          </a:ln>
        </p:spPr>
        <p:txBody>
          <a:bodyPr>
            <a:spAutoFit/>
          </a:bodyPr>
          <a:lstStyle/>
          <a:p>
            <a:pPr>
              <a:spcBef>
                <a:spcPct val="50000"/>
              </a:spcBef>
            </a:pPr>
            <a:r>
              <a:rPr lang="en-US" b="1">
                <a:solidFill>
                  <a:schemeClr val="bg2"/>
                </a:solidFill>
              </a:rPr>
              <a:t>It turns out ALL the precipitation we experience in mid-latitudes starts as snow.  After it falls, the lapse rate determines what happens.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M110\Precipitation mechanisms\glass_freezing_rain.jpg"/>
          <p:cNvPicPr>
            <a:picLocks noChangeAspect="1" noChangeArrowheads="1"/>
          </p:cNvPicPr>
          <p:nvPr/>
        </p:nvPicPr>
        <p:blipFill>
          <a:blip r:embed="rId2" cstate="print"/>
          <a:srcRect/>
          <a:stretch>
            <a:fillRect/>
          </a:stretch>
        </p:blipFill>
        <p:spPr bwMode="auto">
          <a:xfrm>
            <a:off x="457200" y="457200"/>
            <a:ext cx="7924800" cy="594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M110\Precipitation mechanisms\IceStormbench.jpg"/>
          <p:cNvPicPr>
            <a:picLocks noChangeAspect="1" noChangeArrowheads="1"/>
          </p:cNvPicPr>
          <p:nvPr/>
        </p:nvPicPr>
        <p:blipFill>
          <a:blip r:embed="rId2" cstate="print"/>
          <a:srcRect/>
          <a:stretch>
            <a:fillRect/>
          </a:stretch>
        </p:blipFill>
        <p:spPr bwMode="auto">
          <a:xfrm>
            <a:off x="0" y="381000"/>
            <a:ext cx="4786415" cy="3505200"/>
          </a:xfrm>
          <a:prstGeom prst="rect">
            <a:avLst/>
          </a:prstGeom>
          <a:noFill/>
        </p:spPr>
      </p:pic>
      <p:sp>
        <p:nvSpPr>
          <p:cNvPr id="4" name="TextBox 3"/>
          <p:cNvSpPr txBox="1"/>
          <p:nvPr/>
        </p:nvSpPr>
        <p:spPr>
          <a:xfrm>
            <a:off x="3352800" y="4191000"/>
            <a:ext cx="5410200" cy="1200329"/>
          </a:xfrm>
          <a:prstGeom prst="rect">
            <a:avLst/>
          </a:prstGeom>
          <a:noFill/>
        </p:spPr>
        <p:txBody>
          <a:bodyPr wrap="square" rtlCol="0">
            <a:spAutoFit/>
          </a:bodyPr>
          <a:lstStyle/>
          <a:p>
            <a:r>
              <a:rPr lang="en-US" sz="2400" b="1" dirty="0" smtClean="0">
                <a:solidFill>
                  <a:srgbClr val="002060"/>
                </a:solidFill>
              </a:rPr>
              <a:t>In a freezing rain situation (called an “ice storm”), the ice covers </a:t>
            </a:r>
            <a:r>
              <a:rPr lang="en-US" sz="2400" b="1" u="sng" dirty="0" smtClean="0">
                <a:solidFill>
                  <a:srgbClr val="002060"/>
                </a:solidFill>
              </a:rPr>
              <a:t>everything.</a:t>
            </a:r>
            <a:endParaRPr lang="en-US" sz="2400" b="1" dirty="0">
              <a:solidFill>
                <a:srgbClr val="002060"/>
              </a:solidFill>
            </a:endParaRPr>
          </a:p>
        </p:txBody>
      </p:sp>
      <p:pic>
        <p:nvPicPr>
          <p:cNvPr id="24579" name="Picture 3" descr="C:\M110\Precipitation mechanisms\OSWIceStorm.jpg"/>
          <p:cNvPicPr>
            <a:picLocks noChangeAspect="1" noChangeArrowheads="1"/>
          </p:cNvPicPr>
          <p:nvPr/>
        </p:nvPicPr>
        <p:blipFill>
          <a:blip r:embed="rId3" cstate="print"/>
          <a:srcRect/>
          <a:stretch>
            <a:fillRect/>
          </a:stretch>
        </p:blipFill>
        <p:spPr bwMode="auto">
          <a:xfrm>
            <a:off x="2794000" y="2368550"/>
            <a:ext cx="6350000" cy="4489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3400" y="304800"/>
            <a:ext cx="78486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You must know six basic weather symbols.  Most of these (but not all) are for precipitation.  We call it “present weather”.  It means anything falling out of the sky or hanging in the air.</a:t>
            </a:r>
          </a:p>
        </p:txBody>
      </p:sp>
      <p:pic>
        <p:nvPicPr>
          <p:cNvPr id="18435" name="Picture 8" descr="wxsym"/>
          <p:cNvPicPr>
            <a:picLocks noChangeAspect="1" noChangeArrowheads="1"/>
          </p:cNvPicPr>
          <p:nvPr/>
        </p:nvPicPr>
        <p:blipFill>
          <a:blip r:embed="rId2" cstate="print"/>
          <a:srcRect/>
          <a:stretch>
            <a:fillRect/>
          </a:stretch>
        </p:blipFill>
        <p:spPr bwMode="auto">
          <a:xfrm>
            <a:off x="228600" y="1447800"/>
            <a:ext cx="8610600" cy="4330700"/>
          </a:xfrm>
          <a:prstGeom prst="rect">
            <a:avLst/>
          </a:prstGeom>
          <a:noFill/>
          <a:ln w="9525">
            <a:noFill/>
            <a:miter lim="800000"/>
            <a:headEnd/>
            <a:tailEnd/>
          </a:ln>
        </p:spPr>
      </p:pic>
      <p:sp>
        <p:nvSpPr>
          <p:cNvPr id="4" name="TextBox 3"/>
          <p:cNvSpPr txBox="1"/>
          <p:nvPr/>
        </p:nvSpPr>
        <p:spPr>
          <a:xfrm>
            <a:off x="533400" y="5791200"/>
            <a:ext cx="7620000" cy="369332"/>
          </a:xfrm>
          <a:prstGeom prst="rect">
            <a:avLst/>
          </a:prstGeom>
          <a:noFill/>
        </p:spPr>
        <p:txBody>
          <a:bodyPr wrap="square" rtlCol="0">
            <a:spAutoFit/>
          </a:bodyPr>
          <a:lstStyle/>
          <a:p>
            <a:r>
              <a:rPr lang="en-US" dirty="0" smtClean="0">
                <a:hlinkClick r:id="rId3"/>
              </a:rPr>
              <a:t>http://</a:t>
            </a:r>
            <a:r>
              <a:rPr lang="en-US" dirty="0" smtClean="0">
                <a:hlinkClick r:id="rId3"/>
              </a:rPr>
              <a:t>www.youtube.com/watch?v=qJt4nV6hM1Y</a:t>
            </a:r>
            <a:r>
              <a:rPr lang="en-US" dirty="0" smtClean="0"/>
              <a:t> (</a:t>
            </a:r>
            <a:r>
              <a:rPr lang="en-US" dirty="0" err="1" smtClean="0"/>
              <a:t>thundersnow</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685800"/>
            <a:ext cx="8229600" cy="641350"/>
          </a:xfrm>
          <a:prstGeom prst="rect">
            <a:avLst/>
          </a:prstGeom>
          <a:noFill/>
          <a:ln w="9525">
            <a:noFill/>
            <a:miter lim="800000"/>
            <a:headEnd/>
            <a:tailEnd/>
          </a:ln>
        </p:spPr>
        <p:txBody>
          <a:bodyPr>
            <a:spAutoFit/>
          </a:bodyPr>
          <a:lstStyle/>
          <a:p>
            <a:pPr>
              <a:spcBef>
                <a:spcPct val="50000"/>
              </a:spcBef>
            </a:pPr>
            <a:r>
              <a:rPr lang="en-US" b="1">
                <a:solidFill>
                  <a:schemeClr val="bg2"/>
                </a:solidFill>
              </a:rPr>
              <a:t>Bottom line:  All clouds and precipitation form due to upward vertical motion in a humid atmosphere.  </a:t>
            </a:r>
          </a:p>
        </p:txBody>
      </p:sp>
      <p:sp>
        <p:nvSpPr>
          <p:cNvPr id="26627" name="Text Box 5"/>
          <p:cNvSpPr txBox="1">
            <a:spLocks noChangeArrowheads="1"/>
          </p:cNvSpPr>
          <p:nvPr/>
        </p:nvSpPr>
        <p:spPr bwMode="auto">
          <a:xfrm>
            <a:off x="685800" y="4495800"/>
            <a:ext cx="8077200" cy="641350"/>
          </a:xfrm>
          <a:prstGeom prst="rect">
            <a:avLst/>
          </a:prstGeom>
          <a:noFill/>
          <a:ln w="9525">
            <a:noFill/>
            <a:miter lim="800000"/>
            <a:headEnd/>
            <a:tailEnd/>
          </a:ln>
        </p:spPr>
        <p:txBody>
          <a:bodyPr>
            <a:spAutoFit/>
          </a:bodyPr>
          <a:lstStyle/>
          <a:p>
            <a:pPr>
              <a:spcBef>
                <a:spcPct val="50000"/>
              </a:spcBef>
            </a:pPr>
            <a:r>
              <a:rPr lang="en-US" b="1">
                <a:solidFill>
                  <a:schemeClr val="bg2"/>
                </a:solidFill>
              </a:rPr>
              <a:t>How do we get upward vertical motion?  We need to look at what makes the air move upward.</a:t>
            </a:r>
          </a:p>
        </p:txBody>
      </p:sp>
      <p:pic>
        <p:nvPicPr>
          <p:cNvPr id="26628" name="Picture 7" descr="AniStorm"/>
          <p:cNvPicPr>
            <a:picLocks noChangeAspect="1" noChangeArrowheads="1" noCrop="1"/>
          </p:cNvPicPr>
          <p:nvPr/>
        </p:nvPicPr>
        <p:blipFill>
          <a:blip r:embed="rId2" cstate="print"/>
          <a:srcRect/>
          <a:stretch>
            <a:fillRect/>
          </a:stretch>
        </p:blipFill>
        <p:spPr bwMode="auto">
          <a:xfrm>
            <a:off x="3505200" y="1600200"/>
            <a:ext cx="216376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533400"/>
            <a:ext cx="75438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So far we’ve seen how air gets saturated with water vapor, causing some to condense into droplets or sublimate into ice</a:t>
            </a:r>
            <a:r>
              <a:rPr lang="en-US" b="1">
                <a:solidFill>
                  <a:schemeClr val="bg2"/>
                </a:solidFill>
              </a:rPr>
              <a:t> </a:t>
            </a:r>
            <a:r>
              <a:rPr lang="en-US" b="1">
                <a:solidFill>
                  <a:srgbClr val="008000"/>
                </a:solidFill>
              </a:rPr>
              <a:t>crystals.</a:t>
            </a:r>
          </a:p>
        </p:txBody>
      </p:sp>
      <p:pic>
        <p:nvPicPr>
          <p:cNvPr id="10243" name="Picture 5" descr="CbDrSoo"/>
          <p:cNvPicPr>
            <a:picLocks noChangeAspect="1" noChangeArrowheads="1"/>
          </p:cNvPicPr>
          <p:nvPr/>
        </p:nvPicPr>
        <p:blipFill>
          <a:blip r:embed="rId2" cstate="print"/>
          <a:srcRect/>
          <a:stretch>
            <a:fillRect/>
          </a:stretch>
        </p:blipFill>
        <p:spPr bwMode="auto">
          <a:xfrm>
            <a:off x="2286000" y="1371600"/>
            <a:ext cx="4097338" cy="4895850"/>
          </a:xfrm>
          <a:prstGeom prst="rect">
            <a:avLst/>
          </a:prstGeom>
          <a:noFill/>
          <a:ln w="9525">
            <a:noFill/>
            <a:miter lim="800000"/>
            <a:headEnd/>
            <a:tailEnd/>
          </a:ln>
        </p:spPr>
      </p:pic>
      <p:sp>
        <p:nvSpPr>
          <p:cNvPr id="10244" name="Text Box 6"/>
          <p:cNvSpPr txBox="1">
            <a:spLocks noChangeArrowheads="1"/>
          </p:cNvSpPr>
          <p:nvPr/>
        </p:nvSpPr>
        <p:spPr bwMode="auto">
          <a:xfrm>
            <a:off x="6477000" y="2438400"/>
            <a:ext cx="1981200" cy="1465263"/>
          </a:xfrm>
          <a:prstGeom prst="rect">
            <a:avLst/>
          </a:prstGeom>
          <a:noFill/>
          <a:ln w="9525">
            <a:noFill/>
            <a:miter lim="800000"/>
            <a:headEnd/>
            <a:tailEnd/>
          </a:ln>
        </p:spPr>
        <p:txBody>
          <a:bodyPr>
            <a:spAutoFit/>
          </a:bodyPr>
          <a:lstStyle/>
          <a:p>
            <a:pPr>
              <a:spcBef>
                <a:spcPct val="50000"/>
              </a:spcBef>
            </a:pPr>
            <a:r>
              <a:rPr lang="en-US" b="1">
                <a:solidFill>
                  <a:srgbClr val="008000"/>
                </a:solidFill>
              </a:rPr>
              <a:t>Is is simply a matter of the water droplets combining to form raindrops?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457200" y="3048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1028" name="Text Box 9"/>
          <p:cNvSpPr txBox="1">
            <a:spLocks noChangeArrowheads="1"/>
          </p:cNvSpPr>
          <p:nvPr/>
        </p:nvSpPr>
        <p:spPr bwMode="auto">
          <a:xfrm>
            <a:off x="152400" y="304800"/>
            <a:ext cx="80772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Answer:  No,  Cloud droplets are TINY!  It would take thousands of them happening to combine to form a single raindrop.</a:t>
            </a:r>
          </a:p>
        </p:txBody>
      </p:sp>
      <p:graphicFrame>
        <p:nvGraphicFramePr>
          <p:cNvPr id="1026" name="Object 10"/>
          <p:cNvGraphicFramePr>
            <a:graphicFrameLocks noChangeAspect="1"/>
          </p:cNvGraphicFramePr>
          <p:nvPr/>
        </p:nvGraphicFramePr>
        <p:xfrm>
          <a:off x="0" y="1143000"/>
          <a:ext cx="9144000" cy="3552825"/>
        </p:xfrm>
        <a:graphic>
          <a:graphicData uri="http://schemas.openxmlformats.org/presentationml/2006/ole">
            <p:oleObj spid="_x0000_s1026" name="Paint Shop Pro Image" r:id="rId3" imgW="9892683" imgH="3843902" progId="">
              <p:embed/>
            </p:oleObj>
          </a:graphicData>
        </a:graphic>
      </p:graphicFrame>
      <p:sp>
        <p:nvSpPr>
          <p:cNvPr id="1029" name="Text Box 11"/>
          <p:cNvSpPr txBox="1">
            <a:spLocks noChangeArrowheads="1"/>
          </p:cNvSpPr>
          <p:nvPr/>
        </p:nvSpPr>
        <p:spPr bwMode="auto">
          <a:xfrm>
            <a:off x="304800" y="5029200"/>
            <a:ext cx="79248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But clouds are filled with millions of droplets.  Couldn’t they combine a few at at time to form large droplets, then raindrops?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228600" y="457200"/>
            <a:ext cx="8534400" cy="366713"/>
          </a:xfrm>
          <a:prstGeom prst="rect">
            <a:avLst/>
          </a:prstGeom>
          <a:noFill/>
          <a:ln w="9525">
            <a:noFill/>
            <a:miter lim="800000"/>
            <a:headEnd/>
            <a:tailEnd/>
          </a:ln>
        </p:spPr>
        <p:txBody>
          <a:bodyPr>
            <a:spAutoFit/>
          </a:bodyPr>
          <a:lstStyle/>
          <a:p>
            <a:pPr>
              <a:spcBef>
                <a:spcPct val="50000"/>
              </a:spcBef>
            </a:pPr>
            <a:r>
              <a:rPr lang="en-US" b="1">
                <a:solidFill>
                  <a:srgbClr val="008000"/>
                </a:solidFill>
              </a:rPr>
              <a:t>That process is called collision and coalescence.  Here’s how it might work:</a:t>
            </a:r>
          </a:p>
        </p:txBody>
      </p:sp>
      <p:graphicFrame>
        <p:nvGraphicFramePr>
          <p:cNvPr id="2050" name="Object 8"/>
          <p:cNvGraphicFramePr>
            <a:graphicFrameLocks noChangeAspect="1"/>
          </p:cNvGraphicFramePr>
          <p:nvPr/>
        </p:nvGraphicFramePr>
        <p:xfrm>
          <a:off x="1143000" y="922338"/>
          <a:ext cx="6370638" cy="4657725"/>
        </p:xfrm>
        <a:graphic>
          <a:graphicData uri="http://schemas.openxmlformats.org/presentationml/2006/ole">
            <p:oleObj spid="_x0000_s2050" name="Paint Shop Pro Image" r:id="rId3" imgW="5882927" imgH="4302439" progId="">
              <p:embed/>
            </p:oleObj>
          </a:graphicData>
        </a:graphic>
      </p:graphicFrame>
      <p:sp>
        <p:nvSpPr>
          <p:cNvPr id="2052" name="Text Box 9"/>
          <p:cNvSpPr txBox="1">
            <a:spLocks noChangeArrowheads="1"/>
          </p:cNvSpPr>
          <p:nvPr/>
        </p:nvSpPr>
        <p:spPr bwMode="auto">
          <a:xfrm>
            <a:off x="304800" y="5943600"/>
            <a:ext cx="8534400" cy="366713"/>
          </a:xfrm>
          <a:prstGeom prst="rect">
            <a:avLst/>
          </a:prstGeom>
          <a:noFill/>
          <a:ln w="9525">
            <a:noFill/>
            <a:miter lim="800000"/>
            <a:headEnd/>
            <a:tailEnd/>
          </a:ln>
        </p:spPr>
        <p:txBody>
          <a:bodyPr>
            <a:spAutoFit/>
          </a:bodyPr>
          <a:lstStyle/>
          <a:p>
            <a:pPr>
              <a:spcBef>
                <a:spcPct val="50000"/>
              </a:spcBef>
            </a:pPr>
            <a:r>
              <a:rPr lang="en-US" b="1">
                <a:solidFill>
                  <a:srgbClr val="008000"/>
                </a:solidFill>
              </a:rPr>
              <a:t>Here’s a typical cloud.  Let’s look inside, just in the section in the black box.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nvGraphicFramePr>
        <p:xfrm>
          <a:off x="1143000" y="922338"/>
          <a:ext cx="6370638" cy="4657725"/>
        </p:xfrm>
        <a:graphic>
          <a:graphicData uri="http://schemas.openxmlformats.org/presentationml/2006/ole">
            <p:oleObj spid="_x0000_s3074" name="Paint Shop Pro Image" r:id="rId3" imgW="5882927" imgH="4302439" progId="">
              <p:embed/>
            </p:oleObj>
          </a:graphicData>
        </a:graphic>
      </p:graphicFrame>
      <p:graphicFrame>
        <p:nvGraphicFramePr>
          <p:cNvPr id="3075" name="Object 4"/>
          <p:cNvGraphicFramePr>
            <a:graphicFrameLocks noChangeAspect="1"/>
          </p:cNvGraphicFramePr>
          <p:nvPr/>
        </p:nvGraphicFramePr>
        <p:xfrm>
          <a:off x="2743200" y="2590800"/>
          <a:ext cx="3581400" cy="955675"/>
        </p:xfrm>
        <a:graphic>
          <a:graphicData uri="http://schemas.openxmlformats.org/presentationml/2006/ole">
            <p:oleObj spid="_x0000_s3075" name="Paint Shop Pro Image" r:id="rId4" imgW="2380488" imgH="634318" progId="">
              <p:embed/>
            </p:oleObj>
          </a:graphicData>
        </a:graphic>
      </p:graphicFrame>
      <p:sp>
        <p:nvSpPr>
          <p:cNvPr id="3076" name="Text Box 6"/>
          <p:cNvSpPr txBox="1">
            <a:spLocks noChangeArrowheads="1"/>
          </p:cNvSpPr>
          <p:nvPr/>
        </p:nvSpPr>
        <p:spPr bwMode="auto">
          <a:xfrm>
            <a:off x="152400" y="228600"/>
            <a:ext cx="8534400" cy="366713"/>
          </a:xfrm>
          <a:prstGeom prst="rect">
            <a:avLst/>
          </a:prstGeom>
          <a:noFill/>
          <a:ln w="9525">
            <a:noFill/>
            <a:miter lim="800000"/>
            <a:headEnd/>
            <a:tailEnd/>
          </a:ln>
        </p:spPr>
        <p:txBody>
          <a:bodyPr>
            <a:spAutoFit/>
          </a:bodyPr>
          <a:lstStyle/>
          <a:p>
            <a:pPr>
              <a:spcBef>
                <a:spcPct val="50000"/>
              </a:spcBef>
            </a:pPr>
            <a:r>
              <a:rPr lang="en-US" b="1">
                <a:solidFill>
                  <a:srgbClr val="008000"/>
                </a:solidFill>
              </a:rPr>
              <a:t>Enlarged many times, there are small cloud droplets and some larger ones.</a:t>
            </a:r>
          </a:p>
        </p:txBody>
      </p:sp>
      <p:sp>
        <p:nvSpPr>
          <p:cNvPr id="3077" name="Text Box 7"/>
          <p:cNvSpPr txBox="1">
            <a:spLocks noChangeArrowheads="1"/>
          </p:cNvSpPr>
          <p:nvPr/>
        </p:nvSpPr>
        <p:spPr bwMode="auto">
          <a:xfrm>
            <a:off x="304800" y="5867400"/>
            <a:ext cx="8534400" cy="641350"/>
          </a:xfrm>
          <a:prstGeom prst="rect">
            <a:avLst/>
          </a:prstGeom>
          <a:noFill/>
          <a:ln w="9525">
            <a:noFill/>
            <a:miter lim="800000"/>
            <a:headEnd/>
            <a:tailEnd/>
          </a:ln>
        </p:spPr>
        <p:txBody>
          <a:bodyPr>
            <a:spAutoFit/>
          </a:bodyPr>
          <a:lstStyle/>
          <a:p>
            <a:pPr>
              <a:spcBef>
                <a:spcPct val="50000"/>
              </a:spcBef>
            </a:pPr>
            <a:r>
              <a:rPr lang="en-US" b="1">
                <a:solidFill>
                  <a:srgbClr val="008000"/>
                </a:solidFill>
              </a:rPr>
              <a:t>The larger droplets fall faster then the lighter, small droplets.  So the large droplet collides and coalesces with the small ones under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ollcoal"/>
          <p:cNvPicPr>
            <a:picLocks noChangeAspect="1" noChangeArrowheads="1"/>
          </p:cNvPicPr>
          <p:nvPr/>
        </p:nvPicPr>
        <p:blipFill>
          <a:blip r:embed="rId2" cstate="print"/>
          <a:srcRect/>
          <a:stretch>
            <a:fillRect/>
          </a:stretch>
        </p:blipFill>
        <p:spPr bwMode="auto">
          <a:xfrm>
            <a:off x="1447800" y="1219200"/>
            <a:ext cx="6172200" cy="5189538"/>
          </a:xfrm>
          <a:prstGeom prst="rect">
            <a:avLst/>
          </a:prstGeom>
          <a:noFill/>
          <a:ln w="9525">
            <a:noFill/>
            <a:miter lim="800000"/>
            <a:headEnd/>
            <a:tailEnd/>
          </a:ln>
        </p:spPr>
      </p:pic>
      <p:sp>
        <p:nvSpPr>
          <p:cNvPr id="11267" name="Text Box 5"/>
          <p:cNvSpPr txBox="1">
            <a:spLocks noChangeArrowheads="1"/>
          </p:cNvSpPr>
          <p:nvPr/>
        </p:nvSpPr>
        <p:spPr bwMode="auto">
          <a:xfrm>
            <a:off x="228600" y="228600"/>
            <a:ext cx="86868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Looking at several slices at successive times, the large cloud droplet grows by colliding and coalescing (acquiring) the smaller droplets.  Eventually, it grows large enough to be a raindrop.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33400" y="304800"/>
            <a:ext cx="77724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The problem with this process is that clouds in the U.S. don’t have enough small droplets.  Each one must form around a “condensation nucleus”, usually a bit of dust.  </a:t>
            </a:r>
          </a:p>
        </p:txBody>
      </p:sp>
      <p:sp>
        <p:nvSpPr>
          <p:cNvPr id="12291" name="Text Box 5"/>
          <p:cNvSpPr txBox="1">
            <a:spLocks noChangeArrowheads="1"/>
          </p:cNvSpPr>
          <p:nvPr/>
        </p:nvSpPr>
        <p:spPr bwMode="auto">
          <a:xfrm>
            <a:off x="762000" y="5791200"/>
            <a:ext cx="7696200" cy="915988"/>
          </a:xfrm>
          <a:prstGeom prst="rect">
            <a:avLst/>
          </a:prstGeom>
          <a:noFill/>
          <a:ln w="9525">
            <a:noFill/>
            <a:miter lim="800000"/>
            <a:headEnd/>
            <a:tailEnd/>
          </a:ln>
        </p:spPr>
        <p:txBody>
          <a:bodyPr>
            <a:spAutoFit/>
          </a:bodyPr>
          <a:lstStyle/>
          <a:p>
            <a:pPr>
              <a:spcBef>
                <a:spcPct val="50000"/>
              </a:spcBef>
            </a:pPr>
            <a:r>
              <a:rPr lang="en-US" b="1">
                <a:solidFill>
                  <a:srgbClr val="008000"/>
                </a:solidFill>
              </a:rPr>
              <a:t>Studies show it takes far too long to form rain this way (about 20 hours), EXCEPT in the tropics.  That’s where collision and coalescence works well.</a:t>
            </a:r>
          </a:p>
        </p:txBody>
      </p:sp>
      <p:pic>
        <p:nvPicPr>
          <p:cNvPr id="12292" name="Picture 6"/>
          <p:cNvPicPr>
            <a:picLocks noChangeAspect="1" noChangeArrowheads="1"/>
          </p:cNvPicPr>
          <p:nvPr/>
        </p:nvPicPr>
        <p:blipFill>
          <a:blip r:embed="rId2" cstate="print"/>
          <a:srcRect/>
          <a:stretch>
            <a:fillRect/>
          </a:stretch>
        </p:blipFill>
        <p:spPr bwMode="auto">
          <a:xfrm>
            <a:off x="1676400" y="1447800"/>
            <a:ext cx="5686425" cy="4086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09600" y="304800"/>
            <a:ext cx="7848600" cy="366713"/>
          </a:xfrm>
          <a:prstGeom prst="rect">
            <a:avLst/>
          </a:prstGeom>
          <a:noFill/>
          <a:ln w="9525">
            <a:noFill/>
            <a:miter lim="800000"/>
            <a:headEnd/>
            <a:tailEnd/>
          </a:ln>
        </p:spPr>
        <p:txBody>
          <a:bodyPr>
            <a:spAutoFit/>
          </a:bodyPr>
          <a:lstStyle/>
          <a:p>
            <a:pPr>
              <a:spcBef>
                <a:spcPct val="50000"/>
              </a:spcBef>
            </a:pPr>
            <a:r>
              <a:rPr lang="en-US" b="1">
                <a:solidFill>
                  <a:srgbClr val="008000"/>
                </a:solidFill>
              </a:rPr>
              <a:t>So, how does precipitation in mid-latitude places like the U.S. form?</a:t>
            </a:r>
          </a:p>
        </p:txBody>
      </p:sp>
      <p:pic>
        <p:nvPicPr>
          <p:cNvPr id="13315" name="Picture 5" descr="animatedcrystal"/>
          <p:cNvPicPr>
            <a:picLocks noChangeAspect="1" noChangeArrowheads="1" noCrop="1"/>
          </p:cNvPicPr>
          <p:nvPr/>
        </p:nvPicPr>
        <p:blipFill>
          <a:blip r:embed="rId2" cstate="print"/>
          <a:srcRect/>
          <a:stretch>
            <a:fillRect/>
          </a:stretch>
        </p:blipFill>
        <p:spPr bwMode="auto">
          <a:xfrm>
            <a:off x="2438400" y="1295400"/>
            <a:ext cx="4291013" cy="3217863"/>
          </a:xfrm>
          <a:prstGeom prst="rect">
            <a:avLst/>
          </a:prstGeom>
          <a:noFill/>
          <a:ln w="9525">
            <a:noFill/>
            <a:miter lim="800000"/>
            <a:headEnd/>
            <a:tailEnd/>
          </a:ln>
        </p:spPr>
      </p:pic>
      <p:sp>
        <p:nvSpPr>
          <p:cNvPr id="13316" name="Text Box 6"/>
          <p:cNvSpPr txBox="1">
            <a:spLocks noChangeArrowheads="1"/>
          </p:cNvSpPr>
          <p:nvPr/>
        </p:nvSpPr>
        <p:spPr bwMode="auto">
          <a:xfrm>
            <a:off x="990600" y="4800600"/>
            <a:ext cx="7010400" cy="457200"/>
          </a:xfrm>
          <a:prstGeom prst="rect">
            <a:avLst/>
          </a:prstGeom>
          <a:noFill/>
          <a:ln w="9525">
            <a:noFill/>
            <a:miter lim="800000"/>
            <a:headEnd/>
            <a:tailEnd/>
          </a:ln>
        </p:spPr>
        <p:txBody>
          <a:bodyPr>
            <a:spAutoFit/>
          </a:bodyPr>
          <a:lstStyle/>
          <a:p>
            <a:pPr algn="ctr">
              <a:spcBef>
                <a:spcPct val="50000"/>
              </a:spcBef>
            </a:pPr>
            <a:r>
              <a:rPr lang="en-US" sz="2400" b="1">
                <a:solidFill>
                  <a:srgbClr val="008000"/>
                </a:solidFill>
              </a:rPr>
              <a:t>As Snowflakes!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110\Precipitation mechanisms\131203_snowflake_lg.jpg"/>
          <p:cNvPicPr>
            <a:picLocks noChangeAspect="1" noChangeArrowheads="1"/>
          </p:cNvPicPr>
          <p:nvPr/>
        </p:nvPicPr>
        <p:blipFill>
          <a:blip r:embed="rId2" cstate="print"/>
          <a:srcRect/>
          <a:stretch>
            <a:fillRect/>
          </a:stretch>
        </p:blipFill>
        <p:spPr bwMode="auto">
          <a:xfrm>
            <a:off x="888521" y="914400"/>
            <a:ext cx="6998179" cy="449580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a6c7c2dcb1c2642468cb519d985175fef6dcf7a"/>
</p:tagLst>
</file>

<file path=ppt/theme/theme1.xml><?xml version="1.0" encoding="utf-8"?>
<a:theme xmlns:a="http://schemas.openxmlformats.org/drawingml/2006/main" name="Ocean">
  <a:themeElements>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434</TotalTime>
  <Words>546</Words>
  <Application>Microsoft Office PowerPoint</Application>
  <PresentationFormat>On-screen Show (4:3)</PresentationFormat>
  <Paragraphs>27</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Ocean</vt:lpstr>
      <vt:lpstr>Paint Shop Pro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SUNY College at Oneonta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blechmjb</dc:creator>
  <cp:lastModifiedBy>blechmjb</cp:lastModifiedBy>
  <cp:revision>38</cp:revision>
  <dcterms:created xsi:type="dcterms:W3CDTF">2009-01-18T18:04:58Z</dcterms:created>
  <dcterms:modified xsi:type="dcterms:W3CDTF">2014-10-06T14:35:46Z</dcterms:modified>
</cp:coreProperties>
</file>