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2" r:id="rId2"/>
    <p:sldId id="314" r:id="rId3"/>
    <p:sldId id="323" r:id="rId4"/>
    <p:sldId id="324" r:id="rId5"/>
    <p:sldId id="339" r:id="rId6"/>
    <p:sldId id="316" r:id="rId7"/>
    <p:sldId id="317" r:id="rId8"/>
    <p:sldId id="321" r:id="rId9"/>
    <p:sldId id="325" r:id="rId10"/>
    <p:sldId id="326" r:id="rId11"/>
    <p:sldId id="322" r:id="rId12"/>
    <p:sldId id="327" r:id="rId13"/>
    <p:sldId id="328" r:id="rId14"/>
    <p:sldId id="329" r:id="rId15"/>
    <p:sldId id="330" r:id="rId16"/>
    <p:sldId id="331" r:id="rId17"/>
    <p:sldId id="332" r:id="rId18"/>
    <p:sldId id="333" r:id="rId19"/>
    <p:sldId id="334" r:id="rId20"/>
    <p:sldId id="335" r:id="rId21"/>
    <p:sldId id="257" r:id="rId22"/>
    <p:sldId id="258" r:id="rId23"/>
    <p:sldId id="260" r:id="rId24"/>
    <p:sldId id="259" r:id="rId25"/>
    <p:sldId id="261" r:id="rId26"/>
    <p:sldId id="264" r:id="rId27"/>
    <p:sldId id="265" r:id="rId28"/>
    <p:sldId id="266" r:id="rId29"/>
    <p:sldId id="267" r:id="rId30"/>
    <p:sldId id="269" r:id="rId31"/>
    <p:sldId id="311" r:id="rId32"/>
    <p:sldId id="271" r:id="rId33"/>
    <p:sldId id="272" r:id="rId34"/>
    <p:sldId id="273" r:id="rId35"/>
    <p:sldId id="274" r:id="rId36"/>
    <p:sldId id="276" r:id="rId37"/>
    <p:sldId id="337" r:id="rId38"/>
    <p:sldId id="278" r:id="rId39"/>
    <p:sldId id="279" r:id="rId40"/>
    <p:sldId id="282" r:id="rId41"/>
    <p:sldId id="284" r:id="rId42"/>
    <p:sldId id="340" r:id="rId43"/>
    <p:sldId id="287" r:id="rId44"/>
    <p:sldId id="292" r:id="rId45"/>
    <p:sldId id="293" r:id="rId46"/>
    <p:sldId id="296" r:id="rId47"/>
    <p:sldId id="297" r:id="rId48"/>
    <p:sldId id="300" r:id="rId49"/>
    <p:sldId id="301" r:id="rId50"/>
    <p:sldId id="302" r:id="rId51"/>
    <p:sldId id="303" r:id="rId52"/>
    <p:sldId id="304" r:id="rId53"/>
    <p:sldId id="305" r:id="rId54"/>
    <p:sldId id="338" r:id="rId55"/>
    <p:sldId id="336" r:id="rId56"/>
    <p:sldId id="306" r:id="rId57"/>
    <p:sldId id="307" r:id="rId58"/>
    <p:sldId id="308" r:id="rId59"/>
    <p:sldId id="309" r:id="rId60"/>
    <p:sldId id="310" r:id="rId61"/>
  </p:sldIdLst>
  <p:sldSz cx="9144000" cy="6858000" type="screen4x3"/>
  <p:notesSz cx="6858000" cy="91440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26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5BED0D-2637-47A5-AB05-07754A16AA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8ABFDD-0126-4F5A-BC49-3B150F92D7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5901B-F7CD-4EC3-92A6-EB3688BCC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84D7A-A606-4AEF-A48B-CFEDCBAF46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29E6BB-002B-4A08-9CFE-342E0EB324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55FF6E-138A-4879-B912-3AD6CC04C1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4E694B-9CC8-401E-8FBB-FA82E37298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31451A-96A7-44B0-BF12-91158E9ACD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39AE6F-1C15-4536-8DF3-04EA6893D1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4E9D10-FB19-4A05-B371-FB5AFBBB51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D35073-90EB-4CD2-9C71-87E04596B7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25AE3A-77C5-4F54-A52F-DDAED1DB5F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M110\Cloud formation\parcelcondense.gif"/>
          <p:cNvPicPr>
            <a:picLocks noChangeAspect="1" noChangeArrowheads="1"/>
          </p:cNvPicPr>
          <p:nvPr/>
        </p:nvPicPr>
        <p:blipFill>
          <a:blip r:embed="rId2" cstate="print"/>
          <a:srcRect/>
          <a:stretch>
            <a:fillRect/>
          </a:stretch>
        </p:blipFill>
        <p:spPr bwMode="auto">
          <a:xfrm>
            <a:off x="381000" y="914400"/>
            <a:ext cx="8189913" cy="6858000"/>
          </a:xfrm>
          <a:prstGeom prst="rect">
            <a:avLst/>
          </a:prstGeom>
          <a:noFill/>
          <a:ln w="9525">
            <a:noFill/>
            <a:miter lim="800000"/>
            <a:headEnd/>
            <a:tailEnd/>
          </a:ln>
        </p:spPr>
      </p:pic>
      <p:sp>
        <p:nvSpPr>
          <p:cNvPr id="3075" name="TextBox 2"/>
          <p:cNvSpPr txBox="1">
            <a:spLocks noChangeArrowheads="1"/>
          </p:cNvSpPr>
          <p:nvPr/>
        </p:nvSpPr>
        <p:spPr bwMode="auto">
          <a:xfrm>
            <a:off x="1524000" y="152400"/>
            <a:ext cx="6096000" cy="461963"/>
          </a:xfrm>
          <a:prstGeom prst="rect">
            <a:avLst/>
          </a:prstGeom>
          <a:noFill/>
          <a:ln w="9525">
            <a:noFill/>
            <a:miter lim="800000"/>
            <a:headEnd/>
            <a:tailEnd/>
          </a:ln>
        </p:spPr>
        <p:txBody>
          <a:bodyPr>
            <a:spAutoFit/>
          </a:bodyPr>
          <a:lstStyle/>
          <a:p>
            <a:pPr algn="ctr"/>
            <a:r>
              <a:rPr lang="en-US" sz="2400" b="1">
                <a:solidFill>
                  <a:srgbClr val="FFFF00"/>
                </a:solidFill>
              </a:rPr>
              <a:t>METR 110 Cloud Slide Lectures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457200" y="228600"/>
            <a:ext cx="8001000" cy="366713"/>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With just a handful of GOES spacecraft, you can see the whole planet.</a:t>
            </a:r>
          </a:p>
        </p:txBody>
      </p:sp>
      <p:pic>
        <p:nvPicPr>
          <p:cNvPr id="12291" name="Picture 4" descr="satellite schematic 3.gif"/>
          <p:cNvPicPr>
            <a:picLocks noChangeAspect="1"/>
          </p:cNvPicPr>
          <p:nvPr/>
        </p:nvPicPr>
        <p:blipFill>
          <a:blip r:embed="rId2" cstate="print"/>
          <a:srcRect/>
          <a:stretch>
            <a:fillRect/>
          </a:stretch>
        </p:blipFill>
        <p:spPr bwMode="auto">
          <a:xfrm>
            <a:off x="1600200" y="762000"/>
            <a:ext cx="5410200" cy="5727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M110\Cloud formation\utah-smoke_loop_reg_scan.gif"/>
          <p:cNvPicPr>
            <a:picLocks noChangeAspect="1" noChangeArrowheads="1" noCrop="1"/>
          </p:cNvPicPr>
          <p:nvPr/>
        </p:nvPicPr>
        <p:blipFill>
          <a:blip r:embed="rId2" cstate="print"/>
          <a:srcRect/>
          <a:stretch>
            <a:fillRect/>
          </a:stretch>
        </p:blipFill>
        <p:spPr bwMode="auto">
          <a:xfrm>
            <a:off x="5410200" y="0"/>
            <a:ext cx="3352800" cy="6875463"/>
          </a:xfrm>
          <a:prstGeom prst="rect">
            <a:avLst/>
          </a:prstGeom>
          <a:noFill/>
          <a:ln w="9525">
            <a:noFill/>
            <a:miter lim="800000"/>
            <a:headEnd/>
            <a:tailEnd/>
          </a:ln>
        </p:spPr>
      </p:pic>
      <p:sp>
        <p:nvSpPr>
          <p:cNvPr id="13315" name="TextBox 2"/>
          <p:cNvSpPr txBox="1">
            <a:spLocks noChangeArrowheads="1"/>
          </p:cNvSpPr>
          <p:nvPr/>
        </p:nvSpPr>
        <p:spPr bwMode="auto">
          <a:xfrm>
            <a:off x="609600" y="304800"/>
            <a:ext cx="4114800" cy="2246313"/>
          </a:xfrm>
          <a:prstGeom prst="rect">
            <a:avLst/>
          </a:prstGeom>
          <a:noFill/>
          <a:ln w="9525">
            <a:noFill/>
            <a:miter lim="800000"/>
            <a:headEnd/>
            <a:tailEnd/>
          </a:ln>
        </p:spPr>
        <p:txBody>
          <a:bodyPr>
            <a:spAutoFit/>
          </a:bodyPr>
          <a:lstStyle/>
          <a:p>
            <a:r>
              <a:rPr lang="en-US" sz="2000" b="1"/>
              <a:t>Polar orbiting satellites are much closer to the Earth.  They can sense much smaller clouds.</a:t>
            </a:r>
          </a:p>
          <a:p>
            <a:endParaRPr lang="en-US" sz="2000" b="1"/>
          </a:p>
          <a:p>
            <a:r>
              <a:rPr lang="en-US" sz="2000" b="1"/>
              <a:t>You can also see other phenomena, like smoke from  wildfires.</a:t>
            </a:r>
          </a:p>
        </p:txBody>
      </p:sp>
      <p:pic>
        <p:nvPicPr>
          <p:cNvPr id="13316" name="Picture 3"/>
          <p:cNvPicPr>
            <a:picLocks noChangeAspect="1" noChangeArrowheads="1"/>
          </p:cNvPicPr>
          <p:nvPr/>
        </p:nvPicPr>
        <p:blipFill>
          <a:blip r:embed="rId3" cstate="print"/>
          <a:srcRect/>
          <a:stretch>
            <a:fillRect/>
          </a:stretch>
        </p:blipFill>
        <p:spPr bwMode="auto">
          <a:xfrm>
            <a:off x="0" y="2971800"/>
            <a:ext cx="5181600" cy="3886200"/>
          </a:xfrm>
          <a:prstGeom prst="rect">
            <a:avLst/>
          </a:prstGeom>
          <a:noFill/>
          <a:ln w="9525">
            <a:noFill/>
            <a:miter lim="800000"/>
            <a:headEnd/>
            <a:tailEnd/>
          </a:ln>
        </p:spPr>
      </p:pic>
      <p:sp>
        <p:nvSpPr>
          <p:cNvPr id="13317" name="TextBox 4"/>
          <p:cNvSpPr txBox="1">
            <a:spLocks noChangeArrowheads="1"/>
          </p:cNvSpPr>
          <p:nvPr/>
        </p:nvSpPr>
        <p:spPr bwMode="auto">
          <a:xfrm>
            <a:off x="152400" y="3352800"/>
            <a:ext cx="1752600" cy="646113"/>
          </a:xfrm>
          <a:prstGeom prst="rect">
            <a:avLst/>
          </a:prstGeom>
          <a:noFill/>
          <a:ln w="9525">
            <a:noFill/>
            <a:miter lim="800000"/>
            <a:headEnd/>
            <a:tailEnd/>
          </a:ln>
        </p:spPr>
        <p:txBody>
          <a:bodyPr>
            <a:spAutoFit/>
          </a:bodyPr>
          <a:lstStyle/>
          <a:p>
            <a:r>
              <a:rPr lang="en-US"/>
              <a:t>Texas wildfires Sept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762000" y="874713"/>
            <a:ext cx="7119938" cy="5983287"/>
          </a:xfrm>
          <a:prstGeom prst="rect">
            <a:avLst/>
          </a:prstGeom>
          <a:noFill/>
          <a:ln w="9525">
            <a:noFill/>
            <a:miter lim="800000"/>
            <a:headEnd/>
            <a:tailEnd/>
          </a:ln>
        </p:spPr>
      </p:pic>
      <p:sp>
        <p:nvSpPr>
          <p:cNvPr id="84997" name="Text Box 5"/>
          <p:cNvSpPr txBox="1">
            <a:spLocks noChangeArrowheads="1"/>
          </p:cNvSpPr>
          <p:nvPr/>
        </p:nvSpPr>
        <p:spPr bwMode="auto">
          <a:xfrm>
            <a:off x="457200" y="152400"/>
            <a:ext cx="7620000" cy="641350"/>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You can depict IR using any colors.  The clouds aren’t really green.  But these aren’t really clouds, either.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1828800" y="1471613"/>
            <a:ext cx="5486400" cy="3914775"/>
          </a:xfrm>
          <a:prstGeom prst="rect">
            <a:avLst/>
          </a:prstGeom>
          <a:noFill/>
          <a:ln w="9525">
            <a:noFill/>
            <a:miter lim="800000"/>
            <a:headEnd/>
            <a:tailEnd/>
          </a:ln>
        </p:spPr>
      </p:pic>
      <p:sp>
        <p:nvSpPr>
          <p:cNvPr id="86021" name="Text Box 5"/>
          <p:cNvSpPr txBox="1">
            <a:spLocks noChangeArrowheads="1"/>
          </p:cNvSpPr>
          <p:nvPr/>
        </p:nvSpPr>
        <p:spPr bwMode="auto">
          <a:xfrm>
            <a:off x="990600" y="381000"/>
            <a:ext cx="6858000" cy="915988"/>
          </a:xfrm>
          <a:prstGeom prst="rect">
            <a:avLst/>
          </a:prstGeom>
          <a:noFill/>
          <a:ln w="9525">
            <a:noFill/>
            <a:miter lim="800000"/>
            <a:headEnd/>
            <a:tailEnd/>
          </a:ln>
          <a:effectLst/>
        </p:spPr>
        <p:txBody>
          <a:bodyPr>
            <a:spAutoFit/>
          </a:bodyPr>
          <a:lstStyle/>
          <a:p>
            <a:pPr algn="ctr">
              <a:spcBef>
                <a:spcPct val="50000"/>
              </a:spcBef>
              <a:defRPr/>
            </a:pPr>
            <a:r>
              <a:rPr lang="en-US" b="1" dirty="0">
                <a:solidFill>
                  <a:schemeClr val="accent1">
                    <a:lumMod val="50000"/>
                  </a:schemeClr>
                </a:solidFill>
              </a:rPr>
              <a:t>How we see “Clouds” in Infrared.  Everything radiates, depending on its temperature.  If you get hot enough, you radiate visible light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cstate="print"/>
          <a:srcRect/>
          <a:stretch>
            <a:fillRect/>
          </a:stretch>
        </p:blipFill>
        <p:spPr bwMode="auto">
          <a:xfrm>
            <a:off x="3200400" y="1524000"/>
            <a:ext cx="2752725" cy="2009775"/>
          </a:xfrm>
          <a:prstGeom prst="rect">
            <a:avLst/>
          </a:prstGeom>
          <a:noFill/>
          <a:ln w="9525">
            <a:noFill/>
            <a:miter lim="800000"/>
            <a:headEnd/>
            <a:tailEnd/>
          </a:ln>
        </p:spPr>
      </p:pic>
      <p:pic>
        <p:nvPicPr>
          <p:cNvPr id="16387" name="Picture 5"/>
          <p:cNvPicPr>
            <a:picLocks noChangeAspect="1" noChangeArrowheads="1"/>
          </p:cNvPicPr>
          <p:nvPr/>
        </p:nvPicPr>
        <p:blipFill>
          <a:blip r:embed="rId3" cstate="print"/>
          <a:srcRect/>
          <a:stretch>
            <a:fillRect/>
          </a:stretch>
        </p:blipFill>
        <p:spPr bwMode="auto">
          <a:xfrm>
            <a:off x="3200400" y="3505200"/>
            <a:ext cx="3381375" cy="2038350"/>
          </a:xfrm>
          <a:prstGeom prst="rect">
            <a:avLst/>
          </a:prstGeom>
          <a:noFill/>
          <a:ln w="9525">
            <a:noFill/>
            <a:miter lim="800000"/>
            <a:headEnd/>
            <a:tailEnd/>
          </a:ln>
        </p:spPr>
      </p:pic>
      <p:sp>
        <p:nvSpPr>
          <p:cNvPr id="16388" name="Text Box 6"/>
          <p:cNvSpPr txBox="1">
            <a:spLocks noChangeArrowheads="1"/>
          </p:cNvSpPr>
          <p:nvPr/>
        </p:nvSpPr>
        <p:spPr bwMode="auto">
          <a:xfrm>
            <a:off x="914400" y="381000"/>
            <a:ext cx="7772400" cy="366713"/>
          </a:xfrm>
          <a:prstGeom prst="rect">
            <a:avLst/>
          </a:prstGeom>
          <a:noFill/>
          <a:ln w="9525">
            <a:noFill/>
            <a:miter lim="800000"/>
            <a:headEnd/>
            <a:tailEnd/>
          </a:ln>
        </p:spPr>
        <p:txBody>
          <a:bodyPr>
            <a:spAutoFit/>
          </a:bodyPr>
          <a:lstStyle/>
          <a:p>
            <a:pPr>
              <a:spcBef>
                <a:spcPct val="50000"/>
              </a:spcBef>
            </a:pPr>
            <a:r>
              <a:rPr lang="en-US" b="1">
                <a:solidFill>
                  <a:schemeClr val="bg2"/>
                </a:solidFill>
              </a:rPr>
              <a:t>Cool people reflect visible light but actually radiate heat or Infrared.</a:t>
            </a:r>
          </a:p>
        </p:txBody>
      </p:sp>
      <p:sp>
        <p:nvSpPr>
          <p:cNvPr id="16389" name="Text Box 7"/>
          <p:cNvSpPr txBox="1">
            <a:spLocks noChangeArrowheads="1"/>
          </p:cNvSpPr>
          <p:nvPr/>
        </p:nvSpPr>
        <p:spPr bwMode="auto">
          <a:xfrm>
            <a:off x="838200" y="2057400"/>
            <a:ext cx="1905000" cy="366713"/>
          </a:xfrm>
          <a:prstGeom prst="rect">
            <a:avLst/>
          </a:prstGeom>
          <a:noFill/>
          <a:ln w="9525">
            <a:noFill/>
            <a:miter lim="800000"/>
            <a:headEnd/>
            <a:tailEnd/>
          </a:ln>
        </p:spPr>
        <p:txBody>
          <a:bodyPr>
            <a:spAutoFit/>
          </a:bodyPr>
          <a:lstStyle/>
          <a:p>
            <a:pPr>
              <a:spcBef>
                <a:spcPct val="50000"/>
              </a:spcBef>
            </a:pPr>
            <a:r>
              <a:rPr lang="en-US" b="1"/>
              <a:t>Visible</a:t>
            </a:r>
          </a:p>
        </p:txBody>
      </p:sp>
      <p:sp>
        <p:nvSpPr>
          <p:cNvPr id="16390" name="Text Box 8"/>
          <p:cNvSpPr txBox="1">
            <a:spLocks noChangeArrowheads="1"/>
          </p:cNvSpPr>
          <p:nvPr/>
        </p:nvSpPr>
        <p:spPr bwMode="auto">
          <a:xfrm>
            <a:off x="762000" y="4191000"/>
            <a:ext cx="2209800" cy="366713"/>
          </a:xfrm>
          <a:prstGeom prst="rect">
            <a:avLst/>
          </a:prstGeom>
          <a:noFill/>
          <a:ln w="9525">
            <a:noFill/>
            <a:miter lim="800000"/>
            <a:headEnd/>
            <a:tailEnd/>
          </a:ln>
        </p:spPr>
        <p:txBody>
          <a:bodyPr>
            <a:spAutoFit/>
          </a:bodyPr>
          <a:lstStyle/>
          <a:p>
            <a:pPr>
              <a:spcBef>
                <a:spcPct val="50000"/>
              </a:spcBef>
            </a:pPr>
            <a:r>
              <a:rPr lang="en-US" b="1"/>
              <a:t>Infrared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Rschematic"/>
          <p:cNvPicPr>
            <a:picLocks noChangeAspect="1" noChangeArrowheads="1"/>
          </p:cNvPicPr>
          <p:nvPr/>
        </p:nvPicPr>
        <p:blipFill>
          <a:blip r:embed="rId2" cstate="print"/>
          <a:srcRect/>
          <a:stretch>
            <a:fillRect/>
          </a:stretch>
        </p:blipFill>
        <p:spPr bwMode="auto">
          <a:xfrm>
            <a:off x="2057400" y="1676400"/>
            <a:ext cx="5162550" cy="3590925"/>
          </a:xfrm>
          <a:prstGeom prst="rect">
            <a:avLst/>
          </a:prstGeom>
          <a:noFill/>
          <a:ln w="9525">
            <a:noFill/>
            <a:miter lim="800000"/>
            <a:headEnd/>
            <a:tailEnd/>
          </a:ln>
        </p:spPr>
      </p:pic>
      <p:sp>
        <p:nvSpPr>
          <p:cNvPr id="88069" name="Text Box 5"/>
          <p:cNvSpPr txBox="1">
            <a:spLocks noChangeArrowheads="1"/>
          </p:cNvSpPr>
          <p:nvPr/>
        </p:nvSpPr>
        <p:spPr bwMode="auto">
          <a:xfrm>
            <a:off x="1143000" y="533400"/>
            <a:ext cx="7010400" cy="915988"/>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The Earth and the clouds above it all radiate IR.  This is what the satellite senses.  We can’t see heat so the computer can be told to give the IR radiation “false colors.”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1828800" y="990600"/>
            <a:ext cx="5562600" cy="5562600"/>
          </a:xfrm>
          <a:prstGeom prst="rect">
            <a:avLst/>
          </a:prstGeom>
          <a:noFill/>
          <a:ln w="9525">
            <a:noFill/>
            <a:miter lim="800000"/>
            <a:headEnd/>
            <a:tailEnd/>
          </a:ln>
        </p:spPr>
      </p:pic>
      <p:sp>
        <p:nvSpPr>
          <p:cNvPr id="89093" name="Text Box 5"/>
          <p:cNvSpPr txBox="1">
            <a:spLocks noChangeArrowheads="1"/>
          </p:cNvSpPr>
          <p:nvPr/>
        </p:nvSpPr>
        <p:spPr bwMode="auto">
          <a:xfrm>
            <a:off x="1066800" y="0"/>
            <a:ext cx="7086600" cy="641350"/>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The false color can be quite distracting.  It’s better to color clouds shades of grey and the Earth black.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srcRect/>
          <a:stretch>
            <a:fillRect/>
          </a:stretch>
        </p:blipFill>
        <p:spPr bwMode="auto">
          <a:xfrm>
            <a:off x="1828800" y="990600"/>
            <a:ext cx="5486400" cy="5486400"/>
          </a:xfrm>
          <a:prstGeom prst="rect">
            <a:avLst/>
          </a:prstGeom>
          <a:noFill/>
          <a:ln w="9525">
            <a:noFill/>
            <a:miter lim="800000"/>
            <a:headEnd/>
            <a:tailEnd/>
          </a:ln>
        </p:spPr>
      </p:pic>
      <p:sp>
        <p:nvSpPr>
          <p:cNvPr id="90117" name="Text Box 5"/>
          <p:cNvSpPr txBox="1">
            <a:spLocks noChangeArrowheads="1"/>
          </p:cNvSpPr>
          <p:nvPr/>
        </p:nvSpPr>
        <p:spPr bwMode="auto">
          <a:xfrm>
            <a:off x="1143000" y="228600"/>
            <a:ext cx="6858000" cy="366713"/>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Same image using shades of grey instead of false colors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762000" y="1143000"/>
            <a:ext cx="7620000" cy="5715000"/>
          </a:xfrm>
          <a:prstGeom prst="rect">
            <a:avLst/>
          </a:prstGeom>
          <a:noFill/>
          <a:ln w="9525">
            <a:noFill/>
            <a:miter lim="800000"/>
            <a:headEnd/>
            <a:tailEnd/>
          </a:ln>
        </p:spPr>
      </p:pic>
      <p:sp>
        <p:nvSpPr>
          <p:cNvPr id="91141" name="Text Box 5"/>
          <p:cNvSpPr txBox="1">
            <a:spLocks noChangeArrowheads="1"/>
          </p:cNvSpPr>
          <p:nvPr/>
        </p:nvSpPr>
        <p:spPr bwMode="auto">
          <a:xfrm>
            <a:off x="457200" y="228600"/>
            <a:ext cx="8229600" cy="915988"/>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It’s even better if you select certain clouds to enhance with color.  The convention in meteorology is to enhance the coldest clouds (remember, IR is heat so we actually sense the temperature of the clouds).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ext Box 4"/>
          <p:cNvSpPr txBox="1">
            <a:spLocks noChangeArrowheads="1"/>
          </p:cNvSpPr>
          <p:nvPr/>
        </p:nvSpPr>
        <p:spPr bwMode="auto">
          <a:xfrm>
            <a:off x="990600" y="381000"/>
            <a:ext cx="6781800" cy="915988"/>
          </a:xfrm>
          <a:prstGeom prst="rect">
            <a:avLst/>
          </a:prstGeom>
          <a:noFill/>
          <a:ln w="9525">
            <a:noFill/>
            <a:miter lim="800000"/>
            <a:headEnd/>
            <a:tailEnd/>
          </a:ln>
          <a:effectLst/>
        </p:spPr>
        <p:txBody>
          <a:bodyPr>
            <a:spAutoFit/>
          </a:bodyPr>
          <a:lstStyle/>
          <a:p>
            <a:pPr>
              <a:spcBef>
                <a:spcPct val="50000"/>
              </a:spcBef>
              <a:defRPr/>
            </a:pPr>
            <a:r>
              <a:rPr lang="en-US" b="1" dirty="0">
                <a:solidFill>
                  <a:schemeClr val="accent1">
                    <a:lumMod val="50000"/>
                  </a:schemeClr>
                </a:solidFill>
              </a:rPr>
              <a:t>The higher the cloud rises into the troposphere, the colder it gets.  This works only because the lapse rate is normal and temperature decreases as you go up.</a:t>
            </a:r>
          </a:p>
        </p:txBody>
      </p:sp>
      <p:graphicFrame>
        <p:nvGraphicFramePr>
          <p:cNvPr id="1026" name="Object 2"/>
          <p:cNvGraphicFramePr>
            <a:graphicFrameLocks noChangeAspect="1"/>
          </p:cNvGraphicFramePr>
          <p:nvPr/>
        </p:nvGraphicFramePr>
        <p:xfrm>
          <a:off x="0" y="1371600"/>
          <a:ext cx="9144000" cy="4189413"/>
        </p:xfrm>
        <a:graphic>
          <a:graphicData uri="http://schemas.openxmlformats.org/presentationml/2006/ole">
            <p:oleObj spid="_x0000_s1026" name="Paint Shop Pro Image" r:id="rId3" imgW="9395122" imgH="4302439"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533400" y="304800"/>
            <a:ext cx="8458200" cy="400050"/>
          </a:xfrm>
          <a:prstGeom prst="rect">
            <a:avLst/>
          </a:prstGeom>
          <a:noFill/>
          <a:ln w="9525">
            <a:noFill/>
            <a:miter lim="800000"/>
            <a:headEnd/>
            <a:tailEnd/>
          </a:ln>
        </p:spPr>
        <p:txBody>
          <a:bodyPr>
            <a:spAutoFit/>
          </a:bodyPr>
          <a:lstStyle/>
          <a:p>
            <a:r>
              <a:rPr lang="en-US" sz="2000" b="1"/>
              <a:t>4 Common Ways to Get Upward Vertical Motion to Form Clouds</a:t>
            </a:r>
          </a:p>
        </p:txBody>
      </p:sp>
      <p:pic>
        <p:nvPicPr>
          <p:cNvPr id="4099" name="Picture 3" descr="C:\M110\Cloud formation\vert motion 4 ways.gif"/>
          <p:cNvPicPr>
            <a:picLocks noChangeAspect="1" noChangeArrowheads="1"/>
          </p:cNvPicPr>
          <p:nvPr/>
        </p:nvPicPr>
        <p:blipFill>
          <a:blip r:embed="rId2" cstate="print"/>
          <a:srcRect/>
          <a:stretch>
            <a:fillRect/>
          </a:stretch>
        </p:blipFill>
        <p:spPr bwMode="auto">
          <a:xfrm>
            <a:off x="914400" y="762000"/>
            <a:ext cx="7086600" cy="646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09600"/>
            <a:ext cx="7162800" cy="369888"/>
          </a:xfrm>
          <a:prstGeom prst="rect">
            <a:avLst/>
          </a:prstGeom>
          <a:noFill/>
        </p:spPr>
        <p:txBody>
          <a:bodyPr>
            <a:spAutoFit/>
          </a:bodyPr>
          <a:lstStyle/>
          <a:p>
            <a:pPr>
              <a:defRPr/>
            </a:pPr>
            <a:r>
              <a:rPr lang="en-US" b="1" dirty="0">
                <a:solidFill>
                  <a:schemeClr val="accent1">
                    <a:lumMod val="50000"/>
                  </a:schemeClr>
                </a:solidFill>
              </a:rPr>
              <a:t>How do clouds look from our ground-based vantage point?</a:t>
            </a:r>
          </a:p>
        </p:txBody>
      </p:sp>
      <p:pic>
        <p:nvPicPr>
          <p:cNvPr id="21507" name="Picture 3" descr="C:\Web design (gifs)\animated gifs\Weather_changes.gif"/>
          <p:cNvPicPr>
            <a:picLocks noChangeAspect="1" noChangeArrowheads="1" noCrop="1"/>
          </p:cNvPicPr>
          <p:nvPr/>
        </p:nvPicPr>
        <p:blipFill>
          <a:blip r:embed="rId2" cstate="print"/>
          <a:srcRect/>
          <a:stretch>
            <a:fillRect/>
          </a:stretch>
        </p:blipFill>
        <p:spPr bwMode="auto">
          <a:xfrm>
            <a:off x="3276600" y="2286000"/>
            <a:ext cx="278765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slide2"/>
          <p:cNvPicPr>
            <a:picLocks noChangeAspect="1" noChangeArrowheads="1"/>
          </p:cNvPicPr>
          <p:nvPr/>
        </p:nvPicPr>
        <p:blipFill>
          <a:blip r:embed="rId2" cstate="print"/>
          <a:srcRect/>
          <a:stretch>
            <a:fillRect/>
          </a:stretch>
        </p:blipFill>
        <p:spPr bwMode="auto">
          <a:xfrm>
            <a:off x="0" y="228600"/>
            <a:ext cx="9144000" cy="6091238"/>
          </a:xfrm>
          <a:prstGeom prst="rect">
            <a:avLst/>
          </a:prstGeom>
          <a:noFill/>
          <a:ln w="9525">
            <a:noFill/>
            <a:miter lim="800000"/>
            <a:headEnd/>
            <a:tailEnd/>
          </a:ln>
        </p:spPr>
      </p:pic>
      <p:sp>
        <p:nvSpPr>
          <p:cNvPr id="22531" name="Text Box 7"/>
          <p:cNvSpPr txBox="1">
            <a:spLocks noChangeArrowheads="1"/>
          </p:cNvSpPr>
          <p:nvPr/>
        </p:nvSpPr>
        <p:spPr bwMode="auto">
          <a:xfrm>
            <a:off x="533400" y="6248400"/>
            <a:ext cx="8153400" cy="457200"/>
          </a:xfrm>
          <a:prstGeom prst="rect">
            <a:avLst/>
          </a:prstGeom>
          <a:noFill/>
          <a:ln w="9525">
            <a:noFill/>
            <a:miter lim="800000"/>
            <a:headEnd/>
            <a:tailEnd/>
          </a:ln>
        </p:spPr>
        <p:txBody>
          <a:bodyPr>
            <a:spAutoFit/>
          </a:bodyPr>
          <a:lstStyle/>
          <a:p>
            <a:pPr>
              <a:spcBef>
                <a:spcPct val="50000"/>
              </a:spcBef>
            </a:pPr>
            <a:r>
              <a:rPr lang="en-US" sz="2400"/>
              <a:t>Cirrus (Ci) is the highest cloud, composed of ice crystals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lide3Cirrus"/>
          <p:cNvPicPr>
            <a:picLocks noChangeAspect="1" noChangeArrowheads="1"/>
          </p:cNvPicPr>
          <p:nvPr/>
        </p:nvPicPr>
        <p:blipFill>
          <a:blip r:embed="rId2" cstate="print"/>
          <a:srcRect/>
          <a:stretch>
            <a:fillRect/>
          </a:stretch>
        </p:blipFill>
        <p:spPr bwMode="auto">
          <a:xfrm>
            <a:off x="0" y="228600"/>
            <a:ext cx="9144000" cy="6053138"/>
          </a:xfrm>
          <a:prstGeom prst="rect">
            <a:avLst/>
          </a:prstGeom>
          <a:noFill/>
          <a:ln w="9525">
            <a:noFill/>
            <a:miter lim="800000"/>
            <a:headEnd/>
            <a:tailEnd/>
          </a:ln>
        </p:spPr>
      </p:pic>
      <p:sp>
        <p:nvSpPr>
          <p:cNvPr id="23555" name="Text Box 6"/>
          <p:cNvSpPr txBox="1">
            <a:spLocks noChangeArrowheads="1"/>
          </p:cNvSpPr>
          <p:nvPr/>
        </p:nvSpPr>
        <p:spPr bwMode="auto">
          <a:xfrm>
            <a:off x="3200400" y="6324600"/>
            <a:ext cx="4343400" cy="396875"/>
          </a:xfrm>
          <a:prstGeom prst="rect">
            <a:avLst/>
          </a:prstGeom>
          <a:noFill/>
          <a:ln w="9525">
            <a:noFill/>
            <a:miter lim="800000"/>
            <a:headEnd/>
            <a:tailEnd/>
          </a:ln>
        </p:spPr>
        <p:txBody>
          <a:bodyPr>
            <a:spAutoFit/>
          </a:bodyPr>
          <a:lstStyle/>
          <a:p>
            <a:pPr>
              <a:spcBef>
                <a:spcPct val="50000"/>
              </a:spcBef>
            </a:pPr>
            <a:r>
              <a:rPr lang="en-US" sz="2000"/>
              <a:t>Cirrus (also called Mare’s Tails)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Slide5Contrail"/>
          <p:cNvPicPr>
            <a:picLocks noChangeAspect="1" noChangeArrowheads="1"/>
          </p:cNvPicPr>
          <p:nvPr/>
        </p:nvPicPr>
        <p:blipFill>
          <a:blip r:embed="rId2" cstate="print"/>
          <a:srcRect/>
          <a:stretch>
            <a:fillRect/>
          </a:stretch>
        </p:blipFill>
        <p:spPr bwMode="auto">
          <a:xfrm>
            <a:off x="0" y="228600"/>
            <a:ext cx="9144000" cy="6246813"/>
          </a:xfrm>
          <a:prstGeom prst="rect">
            <a:avLst/>
          </a:prstGeom>
          <a:noFill/>
          <a:ln w="9525">
            <a:noFill/>
            <a:miter lim="800000"/>
            <a:headEnd/>
            <a:tailEnd/>
          </a:ln>
        </p:spPr>
      </p:pic>
      <p:sp>
        <p:nvSpPr>
          <p:cNvPr id="24579" name="Text Box 5"/>
          <p:cNvSpPr txBox="1">
            <a:spLocks noChangeArrowheads="1"/>
          </p:cNvSpPr>
          <p:nvPr/>
        </p:nvSpPr>
        <p:spPr bwMode="auto">
          <a:xfrm>
            <a:off x="3124200" y="5638800"/>
            <a:ext cx="3581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Contrail </a:t>
            </a:r>
            <a:r>
              <a:rPr lang="en-US" sz="1400" b="1">
                <a:solidFill>
                  <a:schemeClr val="bg1"/>
                </a:solidFill>
              </a:rPr>
              <a:t>(condensation trail)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slide4Cirrus"/>
          <p:cNvPicPr>
            <a:picLocks noChangeAspect="1" noChangeArrowheads="1"/>
          </p:cNvPicPr>
          <p:nvPr/>
        </p:nvPicPr>
        <p:blipFill>
          <a:blip r:embed="rId2" cstate="print"/>
          <a:srcRect/>
          <a:stretch>
            <a:fillRect/>
          </a:stretch>
        </p:blipFill>
        <p:spPr bwMode="auto">
          <a:xfrm>
            <a:off x="0" y="228600"/>
            <a:ext cx="9144000" cy="6059488"/>
          </a:xfrm>
          <a:prstGeom prst="rect">
            <a:avLst/>
          </a:prstGeom>
          <a:noFill/>
          <a:ln w="9525">
            <a:noFill/>
            <a:miter lim="800000"/>
            <a:headEnd/>
            <a:tailEnd/>
          </a:ln>
        </p:spPr>
      </p:pic>
      <p:sp>
        <p:nvSpPr>
          <p:cNvPr id="25603" name="Text Box 8"/>
          <p:cNvSpPr txBox="1">
            <a:spLocks noChangeArrowheads="1"/>
          </p:cNvSpPr>
          <p:nvPr/>
        </p:nvSpPr>
        <p:spPr bwMode="auto">
          <a:xfrm>
            <a:off x="1600200" y="6172200"/>
            <a:ext cx="5791200" cy="457200"/>
          </a:xfrm>
          <a:prstGeom prst="rect">
            <a:avLst/>
          </a:prstGeom>
          <a:noFill/>
          <a:ln w="9525">
            <a:noFill/>
            <a:miter lim="800000"/>
            <a:headEnd/>
            <a:tailEnd/>
          </a:ln>
        </p:spPr>
        <p:txBody>
          <a:bodyPr>
            <a:spAutoFit/>
          </a:bodyPr>
          <a:lstStyle/>
          <a:p>
            <a:pPr>
              <a:spcBef>
                <a:spcPct val="50000"/>
              </a:spcBef>
            </a:pPr>
            <a:r>
              <a:rPr lang="en-US" sz="2400"/>
              <a:t>Cirrus with contrails at sunset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Slide6Contrail2"/>
          <p:cNvPicPr>
            <a:picLocks noChangeAspect="1" noChangeArrowheads="1"/>
          </p:cNvPicPr>
          <p:nvPr/>
        </p:nvPicPr>
        <p:blipFill>
          <a:blip r:embed="rId2" cstate="print"/>
          <a:srcRect/>
          <a:stretch>
            <a:fillRect/>
          </a:stretch>
        </p:blipFill>
        <p:spPr bwMode="auto">
          <a:xfrm>
            <a:off x="0" y="152400"/>
            <a:ext cx="9144000" cy="6310313"/>
          </a:xfrm>
          <a:prstGeom prst="rect">
            <a:avLst/>
          </a:prstGeom>
          <a:noFill/>
          <a:ln w="9525">
            <a:noFill/>
            <a:miter lim="800000"/>
            <a:headEnd/>
            <a:tailEnd/>
          </a:ln>
        </p:spPr>
      </p:pic>
      <p:sp>
        <p:nvSpPr>
          <p:cNvPr id="26627" name="Text Box 6"/>
          <p:cNvSpPr txBox="1">
            <a:spLocks noChangeArrowheads="1"/>
          </p:cNvSpPr>
          <p:nvPr/>
        </p:nvSpPr>
        <p:spPr bwMode="auto">
          <a:xfrm>
            <a:off x="457200" y="6461125"/>
            <a:ext cx="7848600" cy="396875"/>
          </a:xfrm>
          <a:prstGeom prst="rect">
            <a:avLst/>
          </a:prstGeom>
          <a:noFill/>
          <a:ln w="9525">
            <a:noFill/>
            <a:miter lim="800000"/>
            <a:headEnd/>
            <a:tailEnd/>
          </a:ln>
        </p:spPr>
        <p:txBody>
          <a:bodyPr>
            <a:spAutoFit/>
          </a:bodyPr>
          <a:lstStyle/>
          <a:p>
            <a:pPr>
              <a:spcBef>
                <a:spcPct val="50000"/>
              </a:spcBef>
            </a:pPr>
            <a:r>
              <a:rPr lang="en-US" sz="2000" b="1"/>
              <a:t>Contrail with ice crystals falling out like mini-mare’s tails.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slide7CsApproach"/>
          <p:cNvPicPr>
            <a:picLocks noChangeAspect="1" noChangeArrowheads="1"/>
          </p:cNvPicPr>
          <p:nvPr/>
        </p:nvPicPr>
        <p:blipFill>
          <a:blip r:embed="rId2" cstate="print"/>
          <a:srcRect/>
          <a:stretch>
            <a:fillRect/>
          </a:stretch>
        </p:blipFill>
        <p:spPr bwMode="auto">
          <a:xfrm>
            <a:off x="0" y="15875"/>
            <a:ext cx="9144000" cy="6826250"/>
          </a:xfrm>
          <a:prstGeom prst="rect">
            <a:avLst/>
          </a:prstGeom>
          <a:noFill/>
          <a:ln w="9525">
            <a:noFill/>
            <a:miter lim="800000"/>
            <a:headEnd/>
            <a:tailEnd/>
          </a:ln>
        </p:spPr>
      </p:pic>
      <p:sp>
        <p:nvSpPr>
          <p:cNvPr id="27651" name="Text Box 7"/>
          <p:cNvSpPr txBox="1">
            <a:spLocks noChangeArrowheads="1"/>
          </p:cNvSpPr>
          <p:nvPr/>
        </p:nvSpPr>
        <p:spPr bwMode="auto">
          <a:xfrm>
            <a:off x="533400" y="304800"/>
            <a:ext cx="5257800" cy="396875"/>
          </a:xfrm>
          <a:prstGeom prst="rect">
            <a:avLst/>
          </a:prstGeom>
          <a:noFill/>
          <a:ln w="9525">
            <a:noFill/>
            <a:miter lim="800000"/>
            <a:headEnd/>
            <a:tailEnd/>
          </a:ln>
        </p:spPr>
        <p:txBody>
          <a:bodyPr>
            <a:spAutoFit/>
          </a:bodyPr>
          <a:lstStyle/>
          <a:p>
            <a:pPr>
              <a:spcBef>
                <a:spcPct val="50000"/>
              </a:spcBef>
            </a:pPr>
            <a:r>
              <a:rPr lang="en-US" sz="2000" b="1"/>
              <a:t>Approaching Cirrostratus (Cs) overcast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slide8CSMoon"/>
          <p:cNvPicPr>
            <a:picLocks noChangeAspect="1" noChangeArrowheads="1"/>
          </p:cNvPicPr>
          <p:nvPr/>
        </p:nvPicPr>
        <p:blipFill>
          <a:blip r:embed="rId2" cstate="print"/>
          <a:srcRect/>
          <a:stretch>
            <a:fillRect/>
          </a:stretch>
        </p:blipFill>
        <p:spPr bwMode="auto">
          <a:xfrm>
            <a:off x="0" y="-12700"/>
            <a:ext cx="9144000" cy="6881813"/>
          </a:xfrm>
          <a:prstGeom prst="rect">
            <a:avLst/>
          </a:prstGeom>
          <a:noFill/>
          <a:ln w="9525">
            <a:noFill/>
            <a:miter lim="800000"/>
            <a:headEnd/>
            <a:tailEnd/>
          </a:ln>
        </p:spPr>
      </p:pic>
      <p:sp>
        <p:nvSpPr>
          <p:cNvPr id="28675" name="Text Box 6"/>
          <p:cNvSpPr txBox="1">
            <a:spLocks noChangeArrowheads="1"/>
          </p:cNvSpPr>
          <p:nvPr/>
        </p:nvSpPr>
        <p:spPr bwMode="auto">
          <a:xfrm>
            <a:off x="5486400" y="5257800"/>
            <a:ext cx="3505200" cy="366713"/>
          </a:xfrm>
          <a:prstGeom prst="rect">
            <a:avLst/>
          </a:prstGeom>
          <a:noFill/>
          <a:ln w="9525">
            <a:noFill/>
            <a:miter lim="800000"/>
            <a:headEnd/>
            <a:tailEnd/>
          </a:ln>
        </p:spPr>
        <p:txBody>
          <a:bodyPr>
            <a:spAutoFit/>
          </a:bodyPr>
          <a:lstStyle/>
          <a:p>
            <a:pPr>
              <a:spcBef>
                <a:spcPct val="50000"/>
              </a:spcBef>
            </a:pPr>
            <a:r>
              <a:rPr lang="en-US" b="1"/>
              <a:t>Moon shining through thin Cs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133600" y="6324600"/>
            <a:ext cx="2819400" cy="366713"/>
          </a:xfrm>
          <a:prstGeom prst="rect">
            <a:avLst/>
          </a:prstGeom>
          <a:noFill/>
          <a:ln w="9525">
            <a:noFill/>
            <a:miter lim="800000"/>
            <a:headEnd/>
            <a:tailEnd/>
          </a:ln>
        </p:spPr>
        <p:txBody>
          <a:bodyPr>
            <a:spAutoFit/>
          </a:bodyPr>
          <a:lstStyle/>
          <a:p>
            <a:pPr>
              <a:spcBef>
                <a:spcPct val="50000"/>
              </a:spcBef>
            </a:pPr>
            <a:r>
              <a:rPr lang="en-US" b="1"/>
              <a:t>Cirrocumulus (Cc)</a:t>
            </a:r>
          </a:p>
        </p:txBody>
      </p:sp>
      <p:pic>
        <p:nvPicPr>
          <p:cNvPr id="29699" name="Picture 6" descr="slide9CC"/>
          <p:cNvPicPr>
            <a:picLocks noChangeAspect="1" noChangeArrowheads="1"/>
          </p:cNvPicPr>
          <p:nvPr/>
        </p:nvPicPr>
        <p:blipFill>
          <a:blip r:embed="rId2" cstate="print"/>
          <a:srcRect/>
          <a:stretch>
            <a:fillRect/>
          </a:stretch>
        </p:blipFill>
        <p:spPr bwMode="auto">
          <a:xfrm>
            <a:off x="0" y="228600"/>
            <a:ext cx="9144000" cy="603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6"/>
          <p:cNvSpPr txBox="1">
            <a:spLocks noChangeArrowheads="1"/>
          </p:cNvSpPr>
          <p:nvPr/>
        </p:nvSpPr>
        <p:spPr bwMode="auto">
          <a:xfrm>
            <a:off x="685800" y="6248400"/>
            <a:ext cx="7772400" cy="366713"/>
          </a:xfrm>
          <a:prstGeom prst="rect">
            <a:avLst/>
          </a:prstGeom>
          <a:noFill/>
          <a:ln w="9525">
            <a:noFill/>
            <a:miter lim="800000"/>
            <a:headEnd/>
            <a:tailEnd/>
          </a:ln>
        </p:spPr>
        <p:txBody>
          <a:bodyPr>
            <a:spAutoFit/>
          </a:bodyPr>
          <a:lstStyle/>
          <a:p>
            <a:pPr>
              <a:spcBef>
                <a:spcPct val="50000"/>
              </a:spcBef>
            </a:pPr>
            <a:r>
              <a:rPr lang="en-US" b="1"/>
              <a:t>Altocumulus (Ac) means vertical motion in the middle troposphere </a:t>
            </a:r>
          </a:p>
        </p:txBody>
      </p:sp>
      <p:pic>
        <p:nvPicPr>
          <p:cNvPr id="30723" name="Picture 7" descr="C:\M110\Cloud formation\AltoCu.jpg"/>
          <p:cNvPicPr>
            <a:picLocks noChangeAspect="1" noChangeArrowheads="1"/>
          </p:cNvPicPr>
          <p:nvPr/>
        </p:nvPicPr>
        <p:blipFill>
          <a:blip r:embed="rId2" cstate="print"/>
          <a:srcRect/>
          <a:stretch>
            <a:fillRect/>
          </a:stretch>
        </p:blipFill>
        <p:spPr bwMode="auto">
          <a:xfrm>
            <a:off x="381000" y="0"/>
            <a:ext cx="8382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219200" y="304800"/>
            <a:ext cx="6629400" cy="641350"/>
          </a:xfrm>
          <a:prstGeom prst="rect">
            <a:avLst/>
          </a:prstGeom>
          <a:noFill/>
          <a:ln w="9525">
            <a:noFill/>
            <a:miter lim="800000"/>
            <a:headEnd/>
            <a:tailEnd/>
          </a:ln>
        </p:spPr>
        <p:txBody>
          <a:bodyPr>
            <a:spAutoFit/>
          </a:bodyPr>
          <a:lstStyle/>
          <a:p>
            <a:pPr algn="ctr">
              <a:spcBef>
                <a:spcPct val="50000"/>
              </a:spcBef>
            </a:pPr>
            <a:r>
              <a:rPr lang="en-US" sz="3600" b="1"/>
              <a:t>Satellites</a:t>
            </a:r>
          </a:p>
        </p:txBody>
      </p:sp>
      <p:pic>
        <p:nvPicPr>
          <p:cNvPr id="5123" name="Picture 7" descr="tirosin lab"/>
          <p:cNvPicPr>
            <a:picLocks noChangeAspect="1" noChangeArrowheads="1"/>
          </p:cNvPicPr>
          <p:nvPr/>
        </p:nvPicPr>
        <p:blipFill>
          <a:blip r:embed="rId2" cstate="print"/>
          <a:srcRect/>
          <a:stretch>
            <a:fillRect/>
          </a:stretch>
        </p:blipFill>
        <p:spPr bwMode="auto">
          <a:xfrm>
            <a:off x="3124200" y="1066800"/>
            <a:ext cx="4735513" cy="5486400"/>
          </a:xfrm>
          <a:prstGeom prst="rect">
            <a:avLst/>
          </a:prstGeom>
          <a:noFill/>
          <a:ln w="9525">
            <a:noFill/>
            <a:miter lim="800000"/>
            <a:headEnd/>
            <a:tailEnd/>
          </a:ln>
        </p:spPr>
      </p:pic>
      <p:sp>
        <p:nvSpPr>
          <p:cNvPr id="77832" name="Text Box 8"/>
          <p:cNvSpPr txBox="1">
            <a:spLocks noChangeArrowheads="1"/>
          </p:cNvSpPr>
          <p:nvPr/>
        </p:nvSpPr>
        <p:spPr bwMode="auto">
          <a:xfrm>
            <a:off x="304800" y="1905000"/>
            <a:ext cx="2362200" cy="1190625"/>
          </a:xfrm>
          <a:prstGeom prst="rect">
            <a:avLst/>
          </a:prstGeom>
          <a:noFill/>
          <a:ln w="9525">
            <a:noFill/>
            <a:miter lim="800000"/>
            <a:headEnd/>
            <a:tailEnd/>
          </a:ln>
          <a:effectLst/>
        </p:spPr>
        <p:txBody>
          <a:bodyPr>
            <a:spAutoFit/>
          </a:bodyPr>
          <a:lstStyle/>
          <a:p>
            <a:pPr>
              <a:spcBef>
                <a:spcPct val="50000"/>
              </a:spcBef>
              <a:defRPr/>
            </a:pPr>
            <a:r>
              <a:rPr lang="en-US" dirty="0">
                <a:solidFill>
                  <a:schemeClr val="accent1">
                    <a:lumMod val="50000"/>
                  </a:schemeClr>
                </a:solidFill>
              </a:rPr>
              <a:t>TIROS (Television Infrared Observation Satellite), launched in 1960.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slide12ac"/>
          <p:cNvPicPr>
            <a:picLocks noChangeAspect="1" noChangeArrowheads="1"/>
          </p:cNvPicPr>
          <p:nvPr/>
        </p:nvPicPr>
        <p:blipFill>
          <a:blip r:embed="rId2" cstate="print"/>
          <a:srcRect/>
          <a:stretch>
            <a:fillRect/>
          </a:stretch>
        </p:blipFill>
        <p:spPr bwMode="auto">
          <a:xfrm>
            <a:off x="0" y="152400"/>
            <a:ext cx="9144000" cy="6210300"/>
          </a:xfrm>
          <a:prstGeom prst="rect">
            <a:avLst/>
          </a:prstGeom>
          <a:noFill/>
          <a:ln w="9525">
            <a:noFill/>
            <a:miter lim="800000"/>
            <a:headEnd/>
            <a:tailEnd/>
          </a:ln>
        </p:spPr>
      </p:pic>
      <p:sp>
        <p:nvSpPr>
          <p:cNvPr id="31747" name="Text Box 6"/>
          <p:cNvSpPr txBox="1">
            <a:spLocks noChangeArrowheads="1"/>
          </p:cNvSpPr>
          <p:nvPr/>
        </p:nvSpPr>
        <p:spPr bwMode="auto">
          <a:xfrm>
            <a:off x="2438400" y="6324600"/>
            <a:ext cx="4267200" cy="366713"/>
          </a:xfrm>
          <a:prstGeom prst="rect">
            <a:avLst/>
          </a:prstGeom>
          <a:noFill/>
          <a:ln w="9525">
            <a:noFill/>
            <a:miter lim="800000"/>
            <a:headEnd/>
            <a:tailEnd/>
          </a:ln>
        </p:spPr>
        <p:txBody>
          <a:bodyPr>
            <a:spAutoFit/>
          </a:bodyPr>
          <a:lstStyle/>
          <a:p>
            <a:pPr>
              <a:spcBef>
                <a:spcPct val="50000"/>
              </a:spcBef>
            </a:pPr>
            <a:r>
              <a:rPr lang="en-US" b="1"/>
              <a:t>Ac from an approaching warm front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tratocumulus"/>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
        <p:nvSpPr>
          <p:cNvPr id="32771" name="Text Box 5"/>
          <p:cNvSpPr txBox="1">
            <a:spLocks noChangeArrowheads="1"/>
          </p:cNvSpPr>
          <p:nvPr/>
        </p:nvSpPr>
        <p:spPr bwMode="auto">
          <a:xfrm>
            <a:off x="1447800" y="5486400"/>
            <a:ext cx="3886200" cy="1054100"/>
          </a:xfrm>
          <a:prstGeom prst="rect">
            <a:avLst/>
          </a:prstGeom>
          <a:noFill/>
          <a:ln w="9525">
            <a:noFill/>
            <a:miter lim="800000"/>
            <a:headEnd/>
            <a:tailEnd/>
          </a:ln>
        </p:spPr>
        <p:txBody>
          <a:bodyPr>
            <a:spAutoFit/>
          </a:bodyPr>
          <a:lstStyle/>
          <a:p>
            <a:pPr>
              <a:spcBef>
                <a:spcPct val="50000"/>
              </a:spcBef>
            </a:pPr>
            <a:r>
              <a:rPr lang="en-US" b="1"/>
              <a:t>Stratoculumus (Sc) are low, with distinctly rounded shapes</a:t>
            </a:r>
          </a:p>
          <a:p>
            <a:pPr>
              <a:spcBef>
                <a:spcPct val="50000"/>
              </a:spcBef>
            </a:pP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lide13Sc"/>
          <p:cNvPicPr>
            <a:picLocks noChangeAspect="1" noChangeArrowheads="1"/>
          </p:cNvPicPr>
          <p:nvPr/>
        </p:nvPicPr>
        <p:blipFill>
          <a:blip r:embed="rId2" cstate="print"/>
          <a:srcRect/>
          <a:stretch>
            <a:fillRect/>
          </a:stretch>
        </p:blipFill>
        <p:spPr bwMode="auto">
          <a:xfrm>
            <a:off x="0" y="314325"/>
            <a:ext cx="9144000" cy="6230938"/>
          </a:xfrm>
          <a:prstGeom prst="rect">
            <a:avLst/>
          </a:prstGeom>
          <a:noFill/>
          <a:ln w="9525">
            <a:noFill/>
            <a:miter lim="800000"/>
            <a:headEnd/>
            <a:tailEnd/>
          </a:ln>
        </p:spPr>
      </p:pic>
      <p:sp>
        <p:nvSpPr>
          <p:cNvPr id="33795" name="Text Box 5"/>
          <p:cNvSpPr txBox="1">
            <a:spLocks noChangeArrowheads="1"/>
          </p:cNvSpPr>
          <p:nvPr/>
        </p:nvSpPr>
        <p:spPr bwMode="auto">
          <a:xfrm>
            <a:off x="914400" y="5943600"/>
            <a:ext cx="5105400" cy="366713"/>
          </a:xfrm>
          <a:prstGeom prst="rect">
            <a:avLst/>
          </a:prstGeom>
          <a:noFill/>
          <a:ln w="9525">
            <a:noFill/>
            <a:miter lim="800000"/>
            <a:headEnd/>
            <a:tailEnd/>
          </a:ln>
        </p:spPr>
        <p:txBody>
          <a:bodyPr>
            <a:spAutoFit/>
          </a:bodyPr>
          <a:lstStyle/>
          <a:p>
            <a:pPr>
              <a:spcBef>
                <a:spcPct val="50000"/>
              </a:spcBef>
            </a:pPr>
            <a:r>
              <a:rPr lang="en-US" b="1"/>
              <a:t>Sc is a common wintertime cloud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slide14aSt"/>
          <p:cNvPicPr>
            <a:picLocks noChangeAspect="1" noChangeArrowheads="1"/>
          </p:cNvPicPr>
          <p:nvPr/>
        </p:nvPicPr>
        <p:blipFill>
          <a:blip r:embed="rId2" cstate="print"/>
          <a:srcRect/>
          <a:stretch>
            <a:fillRect/>
          </a:stretch>
        </p:blipFill>
        <p:spPr bwMode="auto">
          <a:xfrm>
            <a:off x="0" y="209550"/>
            <a:ext cx="9144000" cy="6438900"/>
          </a:xfrm>
          <a:prstGeom prst="rect">
            <a:avLst/>
          </a:prstGeom>
          <a:noFill/>
          <a:ln w="9525">
            <a:noFill/>
            <a:miter lim="800000"/>
            <a:headEnd/>
            <a:tailEnd/>
          </a:ln>
        </p:spPr>
      </p:pic>
      <p:sp>
        <p:nvSpPr>
          <p:cNvPr id="34819" name="Text Box 5"/>
          <p:cNvSpPr txBox="1">
            <a:spLocks noChangeArrowheads="1"/>
          </p:cNvSpPr>
          <p:nvPr/>
        </p:nvSpPr>
        <p:spPr bwMode="auto">
          <a:xfrm>
            <a:off x="304800" y="457200"/>
            <a:ext cx="59436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Stratus (St) is a low, grey, smooth cloud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lide14cstratu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Text Box 5"/>
          <p:cNvSpPr txBox="1">
            <a:spLocks noChangeArrowheads="1"/>
          </p:cNvSpPr>
          <p:nvPr/>
        </p:nvSpPr>
        <p:spPr bwMode="auto">
          <a:xfrm>
            <a:off x="304800" y="457200"/>
            <a:ext cx="8534400" cy="366713"/>
          </a:xfrm>
          <a:prstGeom prst="rect">
            <a:avLst/>
          </a:prstGeom>
          <a:noFill/>
          <a:ln w="9525">
            <a:noFill/>
            <a:miter lim="800000"/>
            <a:headEnd/>
            <a:tailEnd/>
          </a:ln>
        </p:spPr>
        <p:txBody>
          <a:bodyPr>
            <a:spAutoFit/>
          </a:bodyPr>
          <a:lstStyle/>
          <a:p>
            <a:pPr>
              <a:spcBef>
                <a:spcPct val="50000"/>
              </a:spcBef>
            </a:pPr>
            <a:r>
              <a:rPr lang="en-US" b="1"/>
              <a:t>Thick St is dark grey and often induces depression in humans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457200" y="6216650"/>
            <a:ext cx="8534400" cy="641350"/>
          </a:xfrm>
          <a:prstGeom prst="rect">
            <a:avLst/>
          </a:prstGeom>
          <a:noFill/>
          <a:ln w="9525">
            <a:noFill/>
            <a:miter lim="800000"/>
            <a:headEnd/>
            <a:tailEnd/>
          </a:ln>
        </p:spPr>
        <p:txBody>
          <a:bodyPr>
            <a:spAutoFit/>
          </a:bodyPr>
          <a:lstStyle/>
          <a:p>
            <a:pPr>
              <a:spcBef>
                <a:spcPct val="50000"/>
              </a:spcBef>
            </a:pPr>
            <a:r>
              <a:rPr lang="en-US" b="1"/>
              <a:t>The sun can shine through thin St.  This is also a winter cloud (notice the snow on the ground)</a:t>
            </a:r>
          </a:p>
        </p:txBody>
      </p:sp>
      <p:pic>
        <p:nvPicPr>
          <p:cNvPr id="36867" name="Picture 6" descr="slide14St"/>
          <p:cNvPicPr>
            <a:picLocks noChangeAspect="1" noChangeArrowheads="1"/>
          </p:cNvPicPr>
          <p:nvPr/>
        </p:nvPicPr>
        <p:blipFill>
          <a:blip r:embed="rId2" cstate="print"/>
          <a:srcRect/>
          <a:stretch>
            <a:fillRect/>
          </a:stretch>
        </p:blipFill>
        <p:spPr bwMode="auto">
          <a:xfrm>
            <a:off x="0" y="0"/>
            <a:ext cx="9144000" cy="611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lide16pinkSc"/>
          <p:cNvPicPr>
            <a:picLocks noChangeAspect="1" noChangeArrowheads="1"/>
          </p:cNvPicPr>
          <p:nvPr/>
        </p:nvPicPr>
        <p:blipFill>
          <a:blip r:embed="rId2" cstate="print"/>
          <a:srcRect/>
          <a:stretch>
            <a:fillRect/>
          </a:stretch>
        </p:blipFill>
        <p:spPr bwMode="auto">
          <a:xfrm>
            <a:off x="0" y="152400"/>
            <a:ext cx="9144000" cy="6253163"/>
          </a:xfrm>
          <a:prstGeom prst="rect">
            <a:avLst/>
          </a:prstGeom>
          <a:noFill/>
          <a:ln w="9525">
            <a:noFill/>
            <a:miter lim="800000"/>
            <a:headEnd/>
            <a:tailEnd/>
          </a:ln>
        </p:spPr>
      </p:pic>
      <p:sp>
        <p:nvSpPr>
          <p:cNvPr id="37891" name="Text Box 5"/>
          <p:cNvSpPr txBox="1">
            <a:spLocks noChangeArrowheads="1"/>
          </p:cNvSpPr>
          <p:nvPr/>
        </p:nvSpPr>
        <p:spPr bwMode="auto">
          <a:xfrm>
            <a:off x="457200" y="6477000"/>
            <a:ext cx="8382000" cy="366713"/>
          </a:xfrm>
          <a:prstGeom prst="rect">
            <a:avLst/>
          </a:prstGeom>
          <a:noFill/>
          <a:ln w="9525">
            <a:noFill/>
            <a:miter lim="800000"/>
            <a:headEnd/>
            <a:tailEnd/>
          </a:ln>
        </p:spPr>
        <p:txBody>
          <a:bodyPr>
            <a:spAutoFit/>
          </a:bodyPr>
          <a:lstStyle/>
          <a:p>
            <a:pPr>
              <a:spcBef>
                <a:spcPct val="50000"/>
              </a:spcBef>
            </a:pPr>
            <a:r>
              <a:rPr lang="en-US" b="1"/>
              <a:t>A setting sun shining on the underside of St or Sc is very colorful.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blechmjb\Desktop\IMG_2993.jpg"/>
          <p:cNvPicPr>
            <a:picLocks noChangeAspect="1" noChangeArrowheads="1"/>
          </p:cNvPicPr>
          <p:nvPr/>
        </p:nvPicPr>
        <p:blipFill>
          <a:blip r:embed="rId2" cstate="print"/>
          <a:srcRect/>
          <a:stretch>
            <a:fillRect/>
          </a:stretch>
        </p:blipFill>
        <p:spPr bwMode="auto">
          <a:xfrm>
            <a:off x="0" y="-85725"/>
            <a:ext cx="9258300" cy="6943725"/>
          </a:xfrm>
          <a:prstGeom prst="rect">
            <a:avLst/>
          </a:prstGeom>
          <a:noFill/>
        </p:spPr>
      </p:pic>
      <p:sp>
        <p:nvSpPr>
          <p:cNvPr id="3" name="TextBox 2"/>
          <p:cNvSpPr txBox="1"/>
          <p:nvPr/>
        </p:nvSpPr>
        <p:spPr>
          <a:xfrm>
            <a:off x="5410200" y="685800"/>
            <a:ext cx="3276600" cy="646331"/>
          </a:xfrm>
          <a:prstGeom prst="rect">
            <a:avLst/>
          </a:prstGeom>
          <a:noFill/>
        </p:spPr>
        <p:txBody>
          <a:bodyPr wrap="square" rtlCol="0">
            <a:spAutoFit/>
          </a:bodyPr>
          <a:lstStyle/>
          <a:p>
            <a:pPr algn="ctr"/>
            <a:r>
              <a:rPr lang="en-US" b="1" dirty="0" smtClean="0">
                <a:solidFill>
                  <a:schemeClr val="bg1"/>
                </a:solidFill>
              </a:rPr>
              <a:t>Stratosphere</a:t>
            </a:r>
          </a:p>
          <a:p>
            <a:pPr algn="ctr"/>
            <a:r>
              <a:rPr lang="en-US" b="1" dirty="0" smtClean="0">
                <a:solidFill>
                  <a:schemeClr val="bg1"/>
                </a:solidFill>
              </a:rPr>
              <a:t>(warm, no vertical motion)</a:t>
            </a:r>
            <a:endParaRPr lang="en-US" b="1" dirty="0">
              <a:solidFill>
                <a:schemeClr val="bg1"/>
              </a:solidFill>
            </a:endParaRPr>
          </a:p>
        </p:txBody>
      </p:sp>
      <p:sp>
        <p:nvSpPr>
          <p:cNvPr id="4" name="TextBox 3"/>
          <p:cNvSpPr txBox="1"/>
          <p:nvPr/>
        </p:nvSpPr>
        <p:spPr>
          <a:xfrm>
            <a:off x="5943600" y="2895600"/>
            <a:ext cx="2209800" cy="369332"/>
          </a:xfrm>
          <a:prstGeom prst="rect">
            <a:avLst/>
          </a:prstGeom>
          <a:noFill/>
        </p:spPr>
        <p:txBody>
          <a:bodyPr wrap="square" rtlCol="0">
            <a:spAutoFit/>
          </a:bodyPr>
          <a:lstStyle/>
          <a:p>
            <a:pPr algn="ctr"/>
            <a:r>
              <a:rPr lang="en-US" b="1" dirty="0" err="1" smtClean="0"/>
              <a:t>Tropopause</a:t>
            </a:r>
            <a:endParaRPr lang="en-US" b="1" dirty="0"/>
          </a:p>
        </p:txBody>
      </p:sp>
      <p:sp>
        <p:nvSpPr>
          <p:cNvPr id="5" name="TextBox 4"/>
          <p:cNvSpPr txBox="1"/>
          <p:nvPr/>
        </p:nvSpPr>
        <p:spPr>
          <a:xfrm>
            <a:off x="5943600" y="4267200"/>
            <a:ext cx="1905000" cy="381000"/>
          </a:xfrm>
          <a:prstGeom prst="rect">
            <a:avLst/>
          </a:prstGeom>
          <a:noFill/>
        </p:spPr>
        <p:txBody>
          <a:bodyPr wrap="square" rtlCol="0">
            <a:spAutoFit/>
          </a:bodyPr>
          <a:lstStyle/>
          <a:p>
            <a:r>
              <a:rPr lang="en-US" b="1" dirty="0" smtClean="0"/>
              <a:t>Troposphere</a:t>
            </a:r>
            <a:endParaRPr lang="en-US" b="1" dirty="0"/>
          </a:p>
        </p:txBody>
      </p:sp>
      <p:sp>
        <p:nvSpPr>
          <p:cNvPr id="6" name="TextBox 5"/>
          <p:cNvSpPr txBox="1"/>
          <p:nvPr/>
        </p:nvSpPr>
        <p:spPr>
          <a:xfrm>
            <a:off x="762000" y="1676400"/>
            <a:ext cx="4191000" cy="369332"/>
          </a:xfrm>
          <a:prstGeom prst="rect">
            <a:avLst/>
          </a:prstGeom>
          <a:noFill/>
        </p:spPr>
        <p:txBody>
          <a:bodyPr wrap="square" rtlCol="0">
            <a:spAutoFit/>
          </a:bodyPr>
          <a:lstStyle/>
          <a:p>
            <a:r>
              <a:rPr lang="en-US" b="1" dirty="0" smtClean="0"/>
              <a:t>Flying over a Stratus overcast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slide18fogNYOcloseup"/>
          <p:cNvPicPr>
            <a:picLocks noChangeAspect="1" noChangeArrowheads="1"/>
          </p:cNvPicPr>
          <p:nvPr/>
        </p:nvPicPr>
        <p:blipFill>
          <a:blip r:embed="rId2" cstate="print"/>
          <a:srcRect/>
          <a:stretch>
            <a:fillRect/>
          </a:stretch>
        </p:blipFill>
        <p:spPr bwMode="auto">
          <a:xfrm>
            <a:off x="0" y="228600"/>
            <a:ext cx="9144000" cy="6015038"/>
          </a:xfrm>
          <a:prstGeom prst="rect">
            <a:avLst/>
          </a:prstGeom>
          <a:noFill/>
          <a:ln w="9525">
            <a:noFill/>
            <a:miter lim="800000"/>
            <a:headEnd/>
            <a:tailEnd/>
          </a:ln>
        </p:spPr>
      </p:pic>
      <p:sp>
        <p:nvSpPr>
          <p:cNvPr id="39939" name="Text Box 5"/>
          <p:cNvSpPr txBox="1">
            <a:spLocks noChangeArrowheads="1"/>
          </p:cNvSpPr>
          <p:nvPr/>
        </p:nvSpPr>
        <p:spPr bwMode="auto">
          <a:xfrm>
            <a:off x="0" y="6248400"/>
            <a:ext cx="9144000" cy="366713"/>
          </a:xfrm>
          <a:prstGeom prst="rect">
            <a:avLst/>
          </a:prstGeom>
          <a:noFill/>
          <a:ln w="9525">
            <a:noFill/>
            <a:miter lim="800000"/>
            <a:headEnd/>
            <a:tailEnd/>
          </a:ln>
        </p:spPr>
        <p:txBody>
          <a:bodyPr>
            <a:spAutoFit/>
          </a:bodyPr>
          <a:lstStyle/>
          <a:p>
            <a:pPr>
              <a:spcBef>
                <a:spcPct val="50000"/>
              </a:spcBef>
            </a:pPr>
            <a:r>
              <a:rPr lang="en-US" b="1"/>
              <a:t>Lower than low clouds, fog is not a “cloud on the ground.” This is radiation fog.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slide19FogNYOwideshot"/>
          <p:cNvPicPr>
            <a:picLocks noChangeAspect="1" noChangeArrowheads="1"/>
          </p:cNvPicPr>
          <p:nvPr/>
        </p:nvPicPr>
        <p:blipFill>
          <a:blip r:embed="rId2" cstate="print"/>
          <a:srcRect/>
          <a:stretch>
            <a:fillRect/>
          </a:stretch>
        </p:blipFill>
        <p:spPr bwMode="auto">
          <a:xfrm>
            <a:off x="0" y="228600"/>
            <a:ext cx="9144000" cy="6153150"/>
          </a:xfrm>
          <a:prstGeom prst="rect">
            <a:avLst/>
          </a:prstGeom>
          <a:noFill/>
          <a:ln w="9525">
            <a:noFill/>
            <a:miter lim="800000"/>
            <a:headEnd/>
            <a:tailEnd/>
          </a:ln>
        </p:spPr>
      </p:pic>
      <p:sp>
        <p:nvSpPr>
          <p:cNvPr id="40963" name="Text Box 5"/>
          <p:cNvSpPr txBox="1">
            <a:spLocks noChangeArrowheads="1"/>
          </p:cNvSpPr>
          <p:nvPr/>
        </p:nvSpPr>
        <p:spPr bwMode="auto">
          <a:xfrm>
            <a:off x="381000" y="6324600"/>
            <a:ext cx="8610600" cy="366713"/>
          </a:xfrm>
          <a:prstGeom prst="rect">
            <a:avLst/>
          </a:prstGeom>
          <a:noFill/>
          <a:ln w="9525">
            <a:noFill/>
            <a:miter lim="800000"/>
            <a:headEnd/>
            <a:tailEnd/>
          </a:ln>
        </p:spPr>
        <p:txBody>
          <a:bodyPr>
            <a:spAutoFit/>
          </a:bodyPr>
          <a:lstStyle/>
          <a:p>
            <a:pPr>
              <a:spcBef>
                <a:spcPct val="50000"/>
              </a:spcBef>
            </a:pPr>
            <a:r>
              <a:rPr lang="en-US" b="1"/>
              <a:t>This is the same fog as in the previous slide.  It’s a valley fog over Oneonta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tirosfirstpic"/>
          <p:cNvPicPr>
            <a:picLocks noChangeAspect="1" noChangeArrowheads="1"/>
          </p:cNvPicPr>
          <p:nvPr/>
        </p:nvPicPr>
        <p:blipFill>
          <a:blip r:embed="rId2" cstate="print"/>
          <a:srcRect/>
          <a:stretch>
            <a:fillRect/>
          </a:stretch>
        </p:blipFill>
        <p:spPr bwMode="auto">
          <a:xfrm>
            <a:off x="381000" y="762000"/>
            <a:ext cx="7924800" cy="4148138"/>
          </a:xfrm>
          <a:prstGeom prst="rect">
            <a:avLst/>
          </a:prstGeom>
          <a:noFill/>
          <a:ln w="9525">
            <a:noFill/>
            <a:miter lim="800000"/>
            <a:headEnd/>
            <a:tailEnd/>
          </a:ln>
        </p:spPr>
      </p:pic>
      <p:sp>
        <p:nvSpPr>
          <p:cNvPr id="6147" name="Text Box 5"/>
          <p:cNvSpPr txBox="1">
            <a:spLocks noChangeArrowheads="1"/>
          </p:cNvSpPr>
          <p:nvPr/>
        </p:nvSpPr>
        <p:spPr bwMode="auto">
          <a:xfrm>
            <a:off x="533400" y="5334000"/>
            <a:ext cx="8001000" cy="915988"/>
          </a:xfrm>
          <a:prstGeom prst="rect">
            <a:avLst/>
          </a:prstGeom>
          <a:noFill/>
          <a:ln w="9525">
            <a:noFill/>
            <a:miter lim="800000"/>
            <a:headEnd/>
            <a:tailEnd/>
          </a:ln>
        </p:spPr>
        <p:txBody>
          <a:bodyPr>
            <a:spAutoFit/>
          </a:bodyPr>
          <a:lstStyle/>
          <a:p>
            <a:pPr>
              <a:spcBef>
                <a:spcPct val="50000"/>
              </a:spcBef>
            </a:pPr>
            <a:r>
              <a:rPr lang="en-US" b="1">
                <a:solidFill>
                  <a:schemeClr val="bg2"/>
                </a:solidFill>
              </a:rPr>
              <a:t>Crude by today’s standards, this was the first time people could see entire cloud systems at once.  It changed the weather profession.  Now, satellites and Radar are called ‘remote sensing.”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slide20FogI88"/>
          <p:cNvPicPr>
            <a:picLocks noChangeAspect="1" noChangeArrowheads="1"/>
          </p:cNvPicPr>
          <p:nvPr/>
        </p:nvPicPr>
        <p:blipFill>
          <a:blip r:embed="rId2" cstate="print"/>
          <a:srcRect/>
          <a:stretch>
            <a:fillRect/>
          </a:stretch>
        </p:blipFill>
        <p:spPr bwMode="auto">
          <a:xfrm>
            <a:off x="0" y="228600"/>
            <a:ext cx="9144000" cy="6110288"/>
          </a:xfrm>
          <a:prstGeom prst="rect">
            <a:avLst/>
          </a:prstGeom>
          <a:noFill/>
          <a:ln w="9525">
            <a:noFill/>
            <a:miter lim="800000"/>
            <a:headEnd/>
            <a:tailEnd/>
          </a:ln>
        </p:spPr>
      </p:pic>
      <p:sp>
        <p:nvSpPr>
          <p:cNvPr id="44035" name="Text Box 5"/>
          <p:cNvSpPr txBox="1">
            <a:spLocks noChangeArrowheads="1"/>
          </p:cNvSpPr>
          <p:nvPr/>
        </p:nvSpPr>
        <p:spPr bwMode="auto">
          <a:xfrm>
            <a:off x="1143000" y="6324600"/>
            <a:ext cx="6248400" cy="366713"/>
          </a:xfrm>
          <a:prstGeom prst="rect">
            <a:avLst/>
          </a:prstGeom>
          <a:noFill/>
          <a:ln w="9525">
            <a:noFill/>
            <a:miter lim="800000"/>
            <a:headEnd/>
            <a:tailEnd/>
          </a:ln>
        </p:spPr>
        <p:txBody>
          <a:bodyPr>
            <a:spAutoFit/>
          </a:bodyPr>
          <a:lstStyle/>
          <a:p>
            <a:pPr>
              <a:spcBef>
                <a:spcPct val="50000"/>
              </a:spcBef>
            </a:pPr>
            <a:r>
              <a:rPr lang="en-US" b="1"/>
              <a:t>Radiation fog in the valleys of southern New York State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slide21aFogfromSpace2"/>
          <p:cNvPicPr>
            <a:picLocks noChangeAspect="1" noChangeArrowheads="1"/>
          </p:cNvPicPr>
          <p:nvPr/>
        </p:nvPicPr>
        <p:blipFill>
          <a:blip r:embed="rId2" cstate="print"/>
          <a:srcRect/>
          <a:stretch>
            <a:fillRect/>
          </a:stretch>
        </p:blipFill>
        <p:spPr bwMode="auto">
          <a:xfrm>
            <a:off x="838200" y="0"/>
            <a:ext cx="7162800" cy="6959600"/>
          </a:xfrm>
          <a:prstGeom prst="rect">
            <a:avLst/>
          </a:prstGeom>
          <a:noFill/>
          <a:ln w="9525">
            <a:noFill/>
            <a:miter lim="800000"/>
            <a:headEnd/>
            <a:tailEnd/>
          </a:ln>
        </p:spPr>
      </p:pic>
      <p:sp>
        <p:nvSpPr>
          <p:cNvPr id="45059" name="Text Box 5"/>
          <p:cNvSpPr txBox="1">
            <a:spLocks noChangeArrowheads="1"/>
          </p:cNvSpPr>
          <p:nvPr/>
        </p:nvSpPr>
        <p:spPr bwMode="auto">
          <a:xfrm>
            <a:off x="3962400" y="304800"/>
            <a:ext cx="4724400" cy="641350"/>
          </a:xfrm>
          <a:prstGeom prst="rect">
            <a:avLst/>
          </a:prstGeom>
          <a:noFill/>
          <a:ln w="9525">
            <a:noFill/>
            <a:miter lim="800000"/>
            <a:headEnd/>
            <a:tailEnd/>
          </a:ln>
        </p:spPr>
        <p:txBody>
          <a:bodyPr>
            <a:spAutoFit/>
          </a:bodyPr>
          <a:lstStyle/>
          <a:p>
            <a:pPr>
              <a:spcBef>
                <a:spcPct val="50000"/>
              </a:spcBef>
            </a:pPr>
            <a:r>
              <a:rPr lang="en-US" b="1"/>
              <a:t>Radiation fog in the valleys of southern New York State and Pennsylvania.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457200" y="4191000"/>
            <a:ext cx="2962275" cy="2495550"/>
          </a:xfrm>
          <a:prstGeom prst="rect">
            <a:avLst/>
          </a:prstGeom>
          <a:noFill/>
          <a:ln w="9525">
            <a:noFill/>
            <a:miter lim="800000"/>
            <a:headEnd/>
            <a:tailEnd/>
          </a:ln>
        </p:spPr>
      </p:pic>
      <p:pic>
        <p:nvPicPr>
          <p:cNvPr id="32773" name="Picture 5"/>
          <p:cNvPicPr>
            <a:picLocks noChangeAspect="1" noChangeArrowheads="1"/>
          </p:cNvPicPr>
          <p:nvPr/>
        </p:nvPicPr>
        <p:blipFill>
          <a:blip r:embed="rId3" cstate="print"/>
          <a:srcRect/>
          <a:stretch>
            <a:fillRect/>
          </a:stretch>
        </p:blipFill>
        <p:spPr bwMode="auto">
          <a:xfrm>
            <a:off x="3429000" y="0"/>
            <a:ext cx="5524500" cy="4933950"/>
          </a:xfrm>
          <a:prstGeom prst="rect">
            <a:avLst/>
          </a:prstGeom>
          <a:noFill/>
          <a:ln w="9525">
            <a:noFill/>
            <a:miter lim="800000"/>
            <a:headEnd/>
            <a:tailEnd/>
          </a:ln>
        </p:spPr>
      </p:pic>
      <p:pic>
        <p:nvPicPr>
          <p:cNvPr id="32774" name="Picture 6"/>
          <p:cNvPicPr>
            <a:picLocks noChangeAspect="1" noChangeArrowheads="1"/>
          </p:cNvPicPr>
          <p:nvPr/>
        </p:nvPicPr>
        <p:blipFill>
          <a:blip r:embed="rId4" cstate="print"/>
          <a:srcRect/>
          <a:stretch>
            <a:fillRect/>
          </a:stretch>
        </p:blipFill>
        <p:spPr bwMode="auto">
          <a:xfrm>
            <a:off x="4724400" y="4953000"/>
            <a:ext cx="2905125" cy="2762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slide24CuTetons"/>
          <p:cNvPicPr>
            <a:picLocks noChangeAspect="1" noChangeArrowheads="1"/>
          </p:cNvPicPr>
          <p:nvPr/>
        </p:nvPicPr>
        <p:blipFill>
          <a:blip r:embed="rId2" cstate="print"/>
          <a:srcRect/>
          <a:stretch>
            <a:fillRect/>
          </a:stretch>
        </p:blipFill>
        <p:spPr bwMode="auto">
          <a:xfrm>
            <a:off x="0" y="152400"/>
            <a:ext cx="9144000" cy="6172200"/>
          </a:xfrm>
          <a:prstGeom prst="rect">
            <a:avLst/>
          </a:prstGeom>
          <a:noFill/>
          <a:ln w="9525">
            <a:noFill/>
            <a:miter lim="800000"/>
            <a:headEnd/>
            <a:tailEnd/>
          </a:ln>
        </p:spPr>
      </p:pic>
      <p:sp>
        <p:nvSpPr>
          <p:cNvPr id="46083" name="Text Box 5"/>
          <p:cNvSpPr txBox="1">
            <a:spLocks noChangeArrowheads="1"/>
          </p:cNvSpPr>
          <p:nvPr/>
        </p:nvSpPr>
        <p:spPr bwMode="auto">
          <a:xfrm>
            <a:off x="457200" y="6400800"/>
            <a:ext cx="8229600" cy="366713"/>
          </a:xfrm>
          <a:prstGeom prst="rect">
            <a:avLst/>
          </a:prstGeom>
          <a:noFill/>
          <a:ln w="9525">
            <a:noFill/>
            <a:miter lim="800000"/>
            <a:headEnd/>
            <a:tailEnd/>
          </a:ln>
        </p:spPr>
        <p:txBody>
          <a:bodyPr>
            <a:spAutoFit/>
          </a:bodyPr>
          <a:lstStyle/>
          <a:p>
            <a:pPr>
              <a:spcBef>
                <a:spcPct val="50000"/>
              </a:spcBef>
            </a:pPr>
            <a:r>
              <a:rPr lang="en-US" b="1"/>
              <a:t>Cumulus (Cu) clouds are very common in summer (here over the Tetons)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slide29Cu"/>
          <p:cNvPicPr>
            <a:picLocks noChangeAspect="1" noChangeArrowheads="1"/>
          </p:cNvPicPr>
          <p:nvPr/>
        </p:nvPicPr>
        <p:blipFill>
          <a:blip r:embed="rId2" cstate="print"/>
          <a:srcRect/>
          <a:stretch>
            <a:fillRect/>
          </a:stretch>
        </p:blipFill>
        <p:spPr bwMode="auto">
          <a:xfrm>
            <a:off x="0" y="228600"/>
            <a:ext cx="9144000" cy="6045200"/>
          </a:xfrm>
          <a:prstGeom prst="rect">
            <a:avLst/>
          </a:prstGeom>
          <a:noFill/>
          <a:ln w="9525">
            <a:noFill/>
            <a:miter lim="800000"/>
            <a:headEnd/>
            <a:tailEnd/>
          </a:ln>
        </p:spPr>
      </p:pic>
      <p:sp>
        <p:nvSpPr>
          <p:cNvPr id="47107" name="Text Box 6"/>
          <p:cNvSpPr txBox="1">
            <a:spLocks noChangeArrowheads="1"/>
          </p:cNvSpPr>
          <p:nvPr/>
        </p:nvSpPr>
        <p:spPr bwMode="auto">
          <a:xfrm>
            <a:off x="2209800" y="6248400"/>
            <a:ext cx="3962400" cy="366713"/>
          </a:xfrm>
          <a:prstGeom prst="rect">
            <a:avLst/>
          </a:prstGeom>
          <a:noFill/>
          <a:ln w="9525">
            <a:noFill/>
            <a:miter lim="800000"/>
            <a:headEnd/>
            <a:tailEnd/>
          </a:ln>
        </p:spPr>
        <p:txBody>
          <a:bodyPr>
            <a:spAutoFit/>
          </a:bodyPr>
          <a:lstStyle/>
          <a:p>
            <a:pPr>
              <a:spcBef>
                <a:spcPct val="50000"/>
              </a:spcBef>
            </a:pPr>
            <a:r>
              <a:rPr lang="en-US" b="1"/>
              <a:t>Cu are vertically growing clouds.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slide30CuandAs"/>
          <p:cNvPicPr>
            <a:picLocks noChangeAspect="1" noChangeArrowheads="1"/>
          </p:cNvPicPr>
          <p:nvPr/>
        </p:nvPicPr>
        <p:blipFill>
          <a:blip r:embed="rId2" cstate="print"/>
          <a:srcRect/>
          <a:stretch>
            <a:fillRect/>
          </a:stretch>
        </p:blipFill>
        <p:spPr bwMode="auto">
          <a:xfrm>
            <a:off x="0" y="152400"/>
            <a:ext cx="9144000" cy="6199188"/>
          </a:xfrm>
          <a:prstGeom prst="rect">
            <a:avLst/>
          </a:prstGeom>
          <a:noFill/>
          <a:ln w="9525">
            <a:noFill/>
            <a:miter lim="800000"/>
            <a:headEnd/>
            <a:tailEnd/>
          </a:ln>
        </p:spPr>
      </p:pic>
      <p:sp>
        <p:nvSpPr>
          <p:cNvPr id="48131" name="Text Box 5"/>
          <p:cNvSpPr txBox="1">
            <a:spLocks noChangeArrowheads="1"/>
          </p:cNvSpPr>
          <p:nvPr/>
        </p:nvSpPr>
        <p:spPr bwMode="auto">
          <a:xfrm>
            <a:off x="838200" y="6477000"/>
            <a:ext cx="7467600" cy="366713"/>
          </a:xfrm>
          <a:prstGeom prst="rect">
            <a:avLst/>
          </a:prstGeom>
          <a:noFill/>
          <a:ln w="9525">
            <a:noFill/>
            <a:miter lim="800000"/>
            <a:headEnd/>
            <a:tailEnd/>
          </a:ln>
        </p:spPr>
        <p:txBody>
          <a:bodyPr>
            <a:spAutoFit/>
          </a:bodyPr>
          <a:lstStyle/>
          <a:p>
            <a:pPr>
              <a:spcBef>
                <a:spcPct val="50000"/>
              </a:spcBef>
            </a:pPr>
            <a:r>
              <a:rPr lang="en-US" b="1"/>
              <a:t>Most Cu don’t grow much and are called fair-weather cumulus.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slide33TCU"/>
          <p:cNvPicPr>
            <a:picLocks noChangeAspect="1" noChangeArrowheads="1"/>
          </p:cNvPicPr>
          <p:nvPr/>
        </p:nvPicPr>
        <p:blipFill>
          <a:blip r:embed="rId2" cstate="print"/>
          <a:srcRect/>
          <a:stretch>
            <a:fillRect/>
          </a:stretch>
        </p:blipFill>
        <p:spPr bwMode="auto">
          <a:xfrm>
            <a:off x="0" y="152400"/>
            <a:ext cx="9144000" cy="6081713"/>
          </a:xfrm>
          <a:prstGeom prst="rect">
            <a:avLst/>
          </a:prstGeom>
          <a:noFill/>
          <a:ln w="9525">
            <a:noFill/>
            <a:miter lim="800000"/>
            <a:headEnd/>
            <a:tailEnd/>
          </a:ln>
        </p:spPr>
      </p:pic>
      <p:sp>
        <p:nvSpPr>
          <p:cNvPr id="49155" name="Text Box 5"/>
          <p:cNvSpPr txBox="1">
            <a:spLocks noChangeArrowheads="1"/>
          </p:cNvSpPr>
          <p:nvPr/>
        </p:nvSpPr>
        <p:spPr bwMode="auto">
          <a:xfrm>
            <a:off x="685800" y="6019800"/>
            <a:ext cx="7391400" cy="641350"/>
          </a:xfrm>
          <a:prstGeom prst="rect">
            <a:avLst/>
          </a:prstGeom>
          <a:noFill/>
          <a:ln w="9525">
            <a:noFill/>
            <a:miter lim="800000"/>
            <a:headEnd/>
            <a:tailEnd/>
          </a:ln>
        </p:spPr>
        <p:txBody>
          <a:bodyPr>
            <a:spAutoFit/>
          </a:bodyPr>
          <a:lstStyle/>
          <a:p>
            <a:pPr>
              <a:spcBef>
                <a:spcPct val="50000"/>
              </a:spcBef>
            </a:pPr>
            <a:r>
              <a:rPr lang="en-US" b="1"/>
              <a:t>Some Cu grow very tall – 15, 000 to 30,000 feet and up.  These are called towering cumulus (Tcu) and are summertime clouds.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slide34TCUandStandCb"/>
          <p:cNvPicPr>
            <a:picLocks noChangeAspect="1" noChangeArrowheads="1"/>
          </p:cNvPicPr>
          <p:nvPr/>
        </p:nvPicPr>
        <p:blipFill>
          <a:blip r:embed="rId2" cstate="print"/>
          <a:srcRect/>
          <a:stretch>
            <a:fillRect/>
          </a:stretch>
        </p:blipFill>
        <p:spPr bwMode="auto">
          <a:xfrm>
            <a:off x="0" y="152400"/>
            <a:ext cx="9144000" cy="6034088"/>
          </a:xfrm>
          <a:prstGeom prst="rect">
            <a:avLst/>
          </a:prstGeom>
          <a:noFill/>
          <a:ln w="9525">
            <a:noFill/>
            <a:miter lim="800000"/>
            <a:headEnd/>
            <a:tailEnd/>
          </a:ln>
        </p:spPr>
      </p:pic>
      <p:sp>
        <p:nvSpPr>
          <p:cNvPr id="50179" name="Text Box 5"/>
          <p:cNvSpPr txBox="1">
            <a:spLocks noChangeArrowheads="1"/>
          </p:cNvSpPr>
          <p:nvPr/>
        </p:nvSpPr>
        <p:spPr bwMode="auto">
          <a:xfrm>
            <a:off x="457200" y="6216650"/>
            <a:ext cx="8458200" cy="641350"/>
          </a:xfrm>
          <a:prstGeom prst="rect">
            <a:avLst/>
          </a:prstGeom>
          <a:noFill/>
          <a:ln w="9525">
            <a:noFill/>
            <a:miter lim="800000"/>
            <a:headEnd/>
            <a:tailEnd/>
          </a:ln>
        </p:spPr>
        <p:txBody>
          <a:bodyPr>
            <a:spAutoFit/>
          </a:bodyPr>
          <a:lstStyle/>
          <a:p>
            <a:pPr>
              <a:spcBef>
                <a:spcPct val="50000"/>
              </a:spcBef>
            </a:pPr>
            <a:r>
              <a:rPr lang="en-US" b="1"/>
              <a:t>Tcu versus St.  Cumulus grow vertically.  Stratus grow horizontally.  Notice the very tall cloud on the right.  It’s a thunderstorm.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slide36aTolCb"/>
          <p:cNvPicPr>
            <a:picLocks noChangeAspect="1" noChangeArrowheads="1"/>
          </p:cNvPicPr>
          <p:nvPr/>
        </p:nvPicPr>
        <p:blipFill>
          <a:blip r:embed="rId2" cstate="print"/>
          <a:srcRect/>
          <a:stretch>
            <a:fillRect/>
          </a:stretch>
        </p:blipFill>
        <p:spPr bwMode="auto">
          <a:xfrm>
            <a:off x="0" y="49213"/>
            <a:ext cx="9144000" cy="6757987"/>
          </a:xfrm>
          <a:prstGeom prst="rect">
            <a:avLst/>
          </a:prstGeom>
          <a:noFill/>
          <a:ln w="9525">
            <a:noFill/>
            <a:miter lim="800000"/>
            <a:headEnd/>
            <a:tailEnd/>
          </a:ln>
        </p:spPr>
      </p:pic>
      <p:sp>
        <p:nvSpPr>
          <p:cNvPr id="51203" name="Text Box 5"/>
          <p:cNvSpPr txBox="1">
            <a:spLocks noChangeArrowheads="1"/>
          </p:cNvSpPr>
          <p:nvPr/>
        </p:nvSpPr>
        <p:spPr bwMode="auto">
          <a:xfrm>
            <a:off x="381000" y="5791200"/>
            <a:ext cx="7924800" cy="366713"/>
          </a:xfrm>
          <a:prstGeom prst="rect">
            <a:avLst/>
          </a:prstGeom>
          <a:noFill/>
          <a:ln w="9525">
            <a:noFill/>
            <a:miter lim="800000"/>
            <a:headEnd/>
            <a:tailEnd/>
          </a:ln>
        </p:spPr>
        <p:txBody>
          <a:bodyPr>
            <a:spAutoFit/>
          </a:bodyPr>
          <a:lstStyle/>
          <a:p>
            <a:pPr>
              <a:spcBef>
                <a:spcPct val="50000"/>
              </a:spcBef>
            </a:pPr>
            <a:r>
              <a:rPr lang="en-US" b="1"/>
              <a:t>The meteorological name for a thunderstorm is Cumulonimbus (Cb).</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slide36CbAnvil"/>
          <p:cNvPicPr>
            <a:picLocks noChangeAspect="1" noChangeArrowheads="1"/>
          </p:cNvPicPr>
          <p:nvPr/>
        </p:nvPicPr>
        <p:blipFill>
          <a:blip r:embed="rId2" cstate="print"/>
          <a:srcRect/>
          <a:stretch>
            <a:fillRect/>
          </a:stretch>
        </p:blipFill>
        <p:spPr bwMode="auto">
          <a:xfrm>
            <a:off x="0" y="0"/>
            <a:ext cx="9144000" cy="6091238"/>
          </a:xfrm>
          <a:prstGeom prst="rect">
            <a:avLst/>
          </a:prstGeom>
          <a:noFill/>
          <a:ln w="9525">
            <a:noFill/>
            <a:miter lim="800000"/>
            <a:headEnd/>
            <a:tailEnd/>
          </a:ln>
        </p:spPr>
      </p:pic>
      <p:sp>
        <p:nvSpPr>
          <p:cNvPr id="52227" name="Text Box 5"/>
          <p:cNvSpPr txBox="1">
            <a:spLocks noChangeArrowheads="1"/>
          </p:cNvSpPr>
          <p:nvPr/>
        </p:nvSpPr>
        <p:spPr bwMode="auto">
          <a:xfrm>
            <a:off x="304800" y="5562600"/>
            <a:ext cx="8610600" cy="641350"/>
          </a:xfrm>
          <a:prstGeom prst="rect">
            <a:avLst/>
          </a:prstGeom>
          <a:noFill/>
          <a:ln w="9525">
            <a:noFill/>
            <a:miter lim="800000"/>
            <a:headEnd/>
            <a:tailEnd/>
          </a:ln>
        </p:spPr>
        <p:txBody>
          <a:bodyPr>
            <a:spAutoFit/>
          </a:bodyPr>
          <a:lstStyle/>
          <a:p>
            <a:pPr>
              <a:spcBef>
                <a:spcPct val="50000"/>
              </a:spcBef>
            </a:pPr>
            <a:r>
              <a:rPr lang="en-US" b="1"/>
              <a:t>Cb have a distinctive shape, like a blacksmith’s anvil.  This one is producing a tornado over a small Wisconsin town at the time of the picture.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blechmjb\Desktop\latest.gif"/>
          <p:cNvPicPr>
            <a:picLocks noChangeAspect="1" noChangeArrowheads="1"/>
          </p:cNvPicPr>
          <p:nvPr/>
        </p:nvPicPr>
        <p:blipFill>
          <a:blip r:embed="rId2" cstate="print"/>
          <a:srcRect/>
          <a:stretch>
            <a:fillRect/>
          </a:stretch>
        </p:blipFill>
        <p:spPr bwMode="auto">
          <a:xfrm>
            <a:off x="762000" y="-1"/>
            <a:ext cx="7315200" cy="6848273"/>
          </a:xfrm>
          <a:prstGeom prst="rect">
            <a:avLst/>
          </a:prstGeom>
          <a:noFill/>
        </p:spPr>
      </p:pic>
      <p:sp>
        <p:nvSpPr>
          <p:cNvPr id="3" name="TextBox 2"/>
          <p:cNvSpPr txBox="1"/>
          <p:nvPr/>
        </p:nvSpPr>
        <p:spPr>
          <a:xfrm>
            <a:off x="6096000" y="228600"/>
            <a:ext cx="1828800" cy="369332"/>
          </a:xfrm>
          <a:prstGeom prst="rect">
            <a:avLst/>
          </a:prstGeom>
          <a:noFill/>
        </p:spPr>
        <p:txBody>
          <a:bodyPr wrap="square" rtlCol="0">
            <a:spAutoFit/>
          </a:bodyPr>
          <a:lstStyle/>
          <a:p>
            <a:r>
              <a:rPr lang="en-US" dirty="0" smtClean="0">
                <a:solidFill>
                  <a:schemeClr val="bg1"/>
                </a:solidFill>
              </a:rPr>
              <a:t>Aug 20, 2014</a:t>
            </a:r>
            <a:endParaRPr lang="en-US" dirty="0">
              <a:solidFill>
                <a:schemeClr val="bg1"/>
              </a:solidFill>
            </a:endParaRPr>
          </a:p>
        </p:txBody>
      </p:sp>
      <p:sp>
        <p:nvSpPr>
          <p:cNvPr id="4" name="TextBox 3"/>
          <p:cNvSpPr txBox="1"/>
          <p:nvPr/>
        </p:nvSpPr>
        <p:spPr>
          <a:xfrm>
            <a:off x="1295400" y="6550223"/>
            <a:ext cx="7315200" cy="307777"/>
          </a:xfrm>
          <a:prstGeom prst="rect">
            <a:avLst/>
          </a:prstGeom>
          <a:noFill/>
        </p:spPr>
        <p:txBody>
          <a:bodyPr wrap="square" rtlCol="0">
            <a:spAutoFit/>
          </a:bodyPr>
          <a:lstStyle/>
          <a:p>
            <a:r>
              <a:rPr lang="en-US" sz="1400" dirty="0" smtClean="0">
                <a:solidFill>
                  <a:schemeClr val="bg1"/>
                </a:solidFill>
              </a:rPr>
              <a:t>http://goes.gsfc.nasa.gov/goescolor/goeseast/overview2/color_lrg/latestfull.jpg</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slide37TRWLtg"/>
          <p:cNvPicPr>
            <a:picLocks noChangeAspect="1" noChangeArrowheads="1"/>
          </p:cNvPicPr>
          <p:nvPr/>
        </p:nvPicPr>
        <p:blipFill>
          <a:blip r:embed="rId2" cstate="print"/>
          <a:srcRect/>
          <a:stretch>
            <a:fillRect/>
          </a:stretch>
        </p:blipFill>
        <p:spPr bwMode="auto">
          <a:xfrm>
            <a:off x="0" y="228600"/>
            <a:ext cx="9144000" cy="5694363"/>
          </a:xfrm>
          <a:prstGeom prst="rect">
            <a:avLst/>
          </a:prstGeom>
          <a:noFill/>
          <a:ln w="9525">
            <a:noFill/>
            <a:miter lim="800000"/>
            <a:headEnd/>
            <a:tailEnd/>
          </a:ln>
        </p:spPr>
      </p:pic>
      <p:sp>
        <p:nvSpPr>
          <p:cNvPr id="53251" name="Text Box 5"/>
          <p:cNvSpPr txBox="1">
            <a:spLocks noChangeArrowheads="1"/>
          </p:cNvSpPr>
          <p:nvPr/>
        </p:nvSpPr>
        <p:spPr bwMode="auto">
          <a:xfrm>
            <a:off x="609600" y="6019800"/>
            <a:ext cx="8229600" cy="366713"/>
          </a:xfrm>
          <a:prstGeom prst="rect">
            <a:avLst/>
          </a:prstGeom>
          <a:noFill/>
          <a:ln w="9525">
            <a:noFill/>
            <a:miter lim="800000"/>
            <a:headEnd/>
            <a:tailEnd/>
          </a:ln>
        </p:spPr>
        <p:txBody>
          <a:bodyPr>
            <a:spAutoFit/>
          </a:bodyPr>
          <a:lstStyle/>
          <a:p>
            <a:pPr>
              <a:spcBef>
                <a:spcPct val="50000"/>
              </a:spcBef>
            </a:pPr>
            <a:r>
              <a:rPr lang="en-US" b="1"/>
              <a:t>A significant threat from thunderstorms is cloud-to-ground lightning.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slide39TRWLt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4275" name="Text Box 5"/>
          <p:cNvSpPr txBox="1">
            <a:spLocks noChangeArrowheads="1"/>
          </p:cNvSpPr>
          <p:nvPr/>
        </p:nvSpPr>
        <p:spPr bwMode="auto">
          <a:xfrm>
            <a:off x="5410200" y="381000"/>
            <a:ext cx="3733800" cy="915988"/>
          </a:xfrm>
          <a:prstGeom prst="rect">
            <a:avLst/>
          </a:prstGeom>
          <a:noFill/>
          <a:ln w="9525">
            <a:noFill/>
            <a:miter lim="800000"/>
            <a:headEnd/>
            <a:tailEnd/>
          </a:ln>
        </p:spPr>
        <p:txBody>
          <a:bodyPr>
            <a:spAutoFit/>
          </a:bodyPr>
          <a:lstStyle/>
          <a:p>
            <a:pPr>
              <a:spcBef>
                <a:spcPct val="50000"/>
              </a:spcBef>
            </a:pPr>
            <a:r>
              <a:rPr lang="en-US" b="1"/>
              <a:t>Lightning doesn’t always reach the ground.  It goes sideways and upwards, too.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slide40haloSundogs"/>
          <p:cNvPicPr>
            <a:picLocks noChangeAspect="1" noChangeArrowheads="1"/>
          </p:cNvPicPr>
          <p:nvPr/>
        </p:nvPicPr>
        <p:blipFill>
          <a:blip r:embed="rId2" cstate="print"/>
          <a:srcRect/>
          <a:stretch>
            <a:fillRect/>
          </a:stretch>
        </p:blipFill>
        <p:spPr bwMode="auto">
          <a:xfrm>
            <a:off x="0" y="444500"/>
            <a:ext cx="9144000" cy="5967413"/>
          </a:xfrm>
          <a:prstGeom prst="rect">
            <a:avLst/>
          </a:prstGeom>
          <a:noFill/>
          <a:ln w="9525">
            <a:noFill/>
            <a:miter lim="800000"/>
            <a:headEnd/>
            <a:tailEnd/>
          </a:ln>
        </p:spPr>
      </p:pic>
      <p:sp>
        <p:nvSpPr>
          <p:cNvPr id="55299" name="Text Box 6"/>
          <p:cNvSpPr txBox="1">
            <a:spLocks noChangeArrowheads="1"/>
          </p:cNvSpPr>
          <p:nvPr/>
        </p:nvSpPr>
        <p:spPr bwMode="auto">
          <a:xfrm>
            <a:off x="1371600" y="0"/>
            <a:ext cx="8153400" cy="366713"/>
          </a:xfrm>
          <a:prstGeom prst="rect">
            <a:avLst/>
          </a:prstGeom>
          <a:noFill/>
          <a:ln w="9525">
            <a:noFill/>
            <a:miter lim="800000"/>
            <a:headEnd/>
            <a:tailEnd/>
          </a:ln>
        </p:spPr>
        <p:txBody>
          <a:bodyPr>
            <a:spAutoFit/>
          </a:bodyPr>
          <a:lstStyle/>
          <a:p>
            <a:pPr>
              <a:spcBef>
                <a:spcPct val="50000"/>
              </a:spcBef>
            </a:pPr>
            <a:r>
              <a:rPr lang="en-US" b="1" dirty="0"/>
              <a:t>Some optical effects:  This is a halo with sundogs.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slide41haloSPole"/>
          <p:cNvPicPr>
            <a:picLocks noChangeAspect="1" noChangeArrowheads="1"/>
          </p:cNvPicPr>
          <p:nvPr/>
        </p:nvPicPr>
        <p:blipFill>
          <a:blip r:embed="rId2" cstate="print"/>
          <a:srcRect/>
          <a:stretch>
            <a:fillRect/>
          </a:stretch>
        </p:blipFill>
        <p:spPr bwMode="auto">
          <a:xfrm>
            <a:off x="0" y="152400"/>
            <a:ext cx="9144000" cy="5967413"/>
          </a:xfrm>
          <a:prstGeom prst="rect">
            <a:avLst/>
          </a:prstGeom>
          <a:noFill/>
          <a:ln w="9525">
            <a:noFill/>
            <a:miter lim="800000"/>
            <a:headEnd/>
            <a:tailEnd/>
          </a:ln>
        </p:spPr>
      </p:pic>
      <p:sp>
        <p:nvSpPr>
          <p:cNvPr id="56323" name="Text Box 5"/>
          <p:cNvSpPr txBox="1">
            <a:spLocks noChangeArrowheads="1"/>
          </p:cNvSpPr>
          <p:nvPr/>
        </p:nvSpPr>
        <p:spPr bwMode="auto">
          <a:xfrm>
            <a:off x="381000" y="6248400"/>
            <a:ext cx="8382000" cy="366713"/>
          </a:xfrm>
          <a:prstGeom prst="rect">
            <a:avLst/>
          </a:prstGeom>
          <a:noFill/>
          <a:ln w="9525">
            <a:noFill/>
            <a:miter lim="800000"/>
            <a:headEnd/>
            <a:tailEnd/>
          </a:ln>
        </p:spPr>
        <p:txBody>
          <a:bodyPr>
            <a:spAutoFit/>
          </a:bodyPr>
          <a:lstStyle/>
          <a:p>
            <a:pPr>
              <a:spcBef>
                <a:spcPct val="50000"/>
              </a:spcBef>
            </a:pPr>
            <a:r>
              <a:rPr lang="en-US" b="1"/>
              <a:t>From the NOAA photo library.  This was taken in Antarctica.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blechmjb\Desktop\IMG_3003.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3" name="TextBox 2"/>
          <p:cNvSpPr txBox="1"/>
          <p:nvPr/>
        </p:nvSpPr>
        <p:spPr>
          <a:xfrm>
            <a:off x="5562600" y="5486400"/>
            <a:ext cx="3581400" cy="923330"/>
          </a:xfrm>
          <a:prstGeom prst="rect">
            <a:avLst/>
          </a:prstGeom>
          <a:noFill/>
        </p:spPr>
        <p:txBody>
          <a:bodyPr wrap="square" rtlCol="0">
            <a:spAutoFit/>
          </a:bodyPr>
          <a:lstStyle/>
          <a:p>
            <a:r>
              <a:rPr lang="en-US" b="1" dirty="0" smtClean="0"/>
              <a:t>This is a “Glory”.  Note the shadow of the airplane in the middle of the halo effect.</a:t>
            </a:r>
            <a:endParaRPr lang="en-US" b="1" dirty="0"/>
          </a:p>
        </p:txBody>
      </p:sp>
      <p:cxnSp>
        <p:nvCxnSpPr>
          <p:cNvPr id="5" name="Straight Arrow Connector 4"/>
          <p:cNvCxnSpPr/>
          <p:nvPr/>
        </p:nvCxnSpPr>
        <p:spPr>
          <a:xfrm flipH="1" flipV="1">
            <a:off x="7696200" y="4953000"/>
            <a:ext cx="7620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ChangeAspect="1" noChangeArrowheads="1"/>
          </p:cNvPicPr>
          <p:nvPr/>
        </p:nvPicPr>
        <p:blipFill>
          <a:blip r:embed="rId2" cstate="print"/>
          <a:srcRect/>
          <a:stretch>
            <a:fillRect/>
          </a:stretch>
        </p:blipFill>
        <p:spPr bwMode="auto">
          <a:xfrm>
            <a:off x="533400" y="0"/>
            <a:ext cx="7832725" cy="6858000"/>
          </a:xfrm>
          <a:prstGeom prst="rect">
            <a:avLst/>
          </a:prstGeom>
          <a:noFill/>
          <a:ln w="9525">
            <a:noFill/>
            <a:miter lim="800000"/>
            <a:headEnd/>
            <a:tailEnd/>
          </a:ln>
        </p:spPr>
      </p:pic>
      <p:sp>
        <p:nvSpPr>
          <p:cNvPr id="57347" name="TextBox 5"/>
          <p:cNvSpPr txBox="1">
            <a:spLocks noChangeArrowheads="1"/>
          </p:cNvSpPr>
          <p:nvPr/>
        </p:nvSpPr>
        <p:spPr bwMode="auto">
          <a:xfrm>
            <a:off x="1447800" y="5257800"/>
            <a:ext cx="6019800" cy="830263"/>
          </a:xfrm>
          <a:prstGeom prst="rect">
            <a:avLst/>
          </a:prstGeom>
          <a:noFill/>
          <a:ln w="9525">
            <a:noFill/>
            <a:miter lim="800000"/>
            <a:headEnd/>
            <a:tailEnd/>
          </a:ln>
        </p:spPr>
        <p:txBody>
          <a:bodyPr>
            <a:spAutoFit/>
          </a:bodyPr>
          <a:lstStyle/>
          <a:p>
            <a:pPr algn="ctr"/>
            <a:r>
              <a:rPr lang="en-US" sz="2400" b="1"/>
              <a:t>Mirage:  the “water” on the road isn’t really there</a:t>
            </a:r>
            <a:r>
              <a:rPr lang="en-US"/>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slide43Rainbow3NYOMay10_0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8371" name="Text Box 5"/>
          <p:cNvSpPr txBox="1">
            <a:spLocks noChangeArrowheads="1"/>
          </p:cNvSpPr>
          <p:nvPr/>
        </p:nvSpPr>
        <p:spPr bwMode="auto">
          <a:xfrm>
            <a:off x="304800" y="6248400"/>
            <a:ext cx="8458200" cy="366713"/>
          </a:xfrm>
          <a:prstGeom prst="rect">
            <a:avLst/>
          </a:prstGeom>
          <a:noFill/>
          <a:ln w="9525">
            <a:noFill/>
            <a:miter lim="800000"/>
            <a:headEnd/>
            <a:tailEnd/>
          </a:ln>
        </p:spPr>
        <p:txBody>
          <a:bodyPr>
            <a:spAutoFit/>
          </a:bodyPr>
          <a:lstStyle/>
          <a:p>
            <a:pPr>
              <a:spcBef>
                <a:spcPct val="50000"/>
              </a:spcBef>
            </a:pPr>
            <a:r>
              <a:rPr lang="en-US" b="1">
                <a:solidFill>
                  <a:schemeClr val="bg1"/>
                </a:solidFill>
              </a:rPr>
              <a:t>A more common optical effect.  Notice the second rainbow (very faint).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slide44doubleRainbowNYO"/>
          <p:cNvPicPr>
            <a:picLocks noChangeAspect="1" noChangeArrowheads="1"/>
          </p:cNvPicPr>
          <p:nvPr/>
        </p:nvPicPr>
        <p:blipFill>
          <a:blip r:embed="rId2" cstate="print"/>
          <a:srcRect/>
          <a:stretch>
            <a:fillRect/>
          </a:stretch>
        </p:blipFill>
        <p:spPr bwMode="auto">
          <a:xfrm>
            <a:off x="0" y="152400"/>
            <a:ext cx="9144000" cy="6153150"/>
          </a:xfrm>
          <a:prstGeom prst="rect">
            <a:avLst/>
          </a:prstGeom>
          <a:noFill/>
          <a:ln w="9525">
            <a:noFill/>
            <a:miter lim="800000"/>
            <a:headEnd/>
            <a:tailEnd/>
          </a:ln>
        </p:spPr>
      </p:pic>
      <p:sp>
        <p:nvSpPr>
          <p:cNvPr id="59395" name="Text Box 5"/>
          <p:cNvSpPr txBox="1">
            <a:spLocks noChangeArrowheads="1"/>
          </p:cNvSpPr>
          <p:nvPr/>
        </p:nvSpPr>
        <p:spPr bwMode="auto">
          <a:xfrm>
            <a:off x="381000" y="6248400"/>
            <a:ext cx="8458200" cy="366713"/>
          </a:xfrm>
          <a:prstGeom prst="rect">
            <a:avLst/>
          </a:prstGeom>
          <a:noFill/>
          <a:ln w="9525">
            <a:noFill/>
            <a:miter lim="800000"/>
            <a:headEnd/>
            <a:tailEnd/>
          </a:ln>
        </p:spPr>
        <p:txBody>
          <a:bodyPr>
            <a:spAutoFit/>
          </a:bodyPr>
          <a:lstStyle/>
          <a:p>
            <a:pPr>
              <a:spcBef>
                <a:spcPct val="50000"/>
              </a:spcBef>
            </a:pPr>
            <a:r>
              <a:rPr lang="en-US" b="1"/>
              <a:t>A better view of a double rainbow.  The colors reverse in the second bow.</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slide45CloseRainbow"/>
          <p:cNvPicPr>
            <a:picLocks noChangeAspect="1" noChangeArrowheads="1"/>
          </p:cNvPicPr>
          <p:nvPr/>
        </p:nvPicPr>
        <p:blipFill>
          <a:blip r:embed="rId2" cstate="print"/>
          <a:srcRect/>
          <a:stretch>
            <a:fillRect/>
          </a:stretch>
        </p:blipFill>
        <p:spPr bwMode="auto">
          <a:xfrm>
            <a:off x="2438400" y="-304800"/>
            <a:ext cx="4348163" cy="6858000"/>
          </a:xfrm>
          <a:prstGeom prst="rect">
            <a:avLst/>
          </a:prstGeom>
          <a:noFill/>
          <a:ln w="9525">
            <a:noFill/>
            <a:miter lim="800000"/>
            <a:headEnd/>
            <a:tailEnd/>
          </a:ln>
        </p:spPr>
      </p:pic>
      <p:sp>
        <p:nvSpPr>
          <p:cNvPr id="60419" name="Text Box 5"/>
          <p:cNvSpPr txBox="1">
            <a:spLocks noChangeArrowheads="1"/>
          </p:cNvSpPr>
          <p:nvPr/>
        </p:nvSpPr>
        <p:spPr bwMode="auto">
          <a:xfrm>
            <a:off x="304800" y="838200"/>
            <a:ext cx="2057400" cy="2427288"/>
          </a:xfrm>
          <a:prstGeom prst="rect">
            <a:avLst/>
          </a:prstGeom>
          <a:noFill/>
          <a:ln w="9525">
            <a:noFill/>
            <a:miter lim="800000"/>
            <a:headEnd/>
            <a:tailEnd/>
          </a:ln>
        </p:spPr>
        <p:txBody>
          <a:bodyPr>
            <a:spAutoFit/>
          </a:bodyPr>
          <a:lstStyle/>
          <a:p>
            <a:pPr>
              <a:spcBef>
                <a:spcPct val="50000"/>
              </a:spcBef>
            </a:pPr>
            <a:r>
              <a:rPr lang="en-US" b="1"/>
              <a:t>Very close rainbow in the desert southwest. </a:t>
            </a:r>
          </a:p>
          <a:p>
            <a:pPr>
              <a:spcBef>
                <a:spcPct val="50000"/>
              </a:spcBef>
            </a:pPr>
            <a:r>
              <a:rPr lang="en-US" b="1"/>
              <a:t>Can you ever get to the end of one (and find a pot of gold)?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slide42RainbowNYO"/>
          <p:cNvPicPr>
            <a:picLocks noChangeAspect="1" noChangeArrowheads="1"/>
          </p:cNvPicPr>
          <p:nvPr/>
        </p:nvPicPr>
        <p:blipFill>
          <a:blip r:embed="rId2" cstate="print"/>
          <a:srcRect/>
          <a:stretch>
            <a:fillRect/>
          </a:stretch>
        </p:blipFill>
        <p:spPr bwMode="auto">
          <a:xfrm>
            <a:off x="1905000" y="0"/>
            <a:ext cx="6134100" cy="6858000"/>
          </a:xfrm>
          <a:prstGeom prst="rect">
            <a:avLst/>
          </a:prstGeom>
          <a:noFill/>
          <a:ln w="9525">
            <a:noFill/>
            <a:miter lim="800000"/>
            <a:headEnd/>
            <a:tailEnd/>
          </a:ln>
        </p:spPr>
      </p:pic>
      <p:sp>
        <p:nvSpPr>
          <p:cNvPr id="61443" name="Text Box 5"/>
          <p:cNvSpPr txBox="1">
            <a:spLocks noChangeArrowheads="1"/>
          </p:cNvSpPr>
          <p:nvPr/>
        </p:nvSpPr>
        <p:spPr bwMode="auto">
          <a:xfrm>
            <a:off x="0" y="838200"/>
            <a:ext cx="1905000" cy="4349750"/>
          </a:xfrm>
          <a:prstGeom prst="rect">
            <a:avLst/>
          </a:prstGeom>
          <a:noFill/>
          <a:ln w="9525">
            <a:noFill/>
            <a:miter lim="800000"/>
            <a:headEnd/>
            <a:tailEnd/>
          </a:ln>
        </p:spPr>
        <p:txBody>
          <a:bodyPr>
            <a:spAutoFit/>
          </a:bodyPr>
          <a:lstStyle/>
          <a:p>
            <a:pPr>
              <a:spcBef>
                <a:spcPct val="50000"/>
              </a:spcBef>
            </a:pPr>
            <a:r>
              <a:rPr lang="en-US" b="1"/>
              <a:t>Very close rainbows even happen in Oneonta!  Look for them at low sun, either early morning or late afternoon, while it is raining.</a:t>
            </a:r>
          </a:p>
          <a:p>
            <a:pPr>
              <a:spcBef>
                <a:spcPct val="50000"/>
              </a:spcBef>
            </a:pPr>
            <a:r>
              <a:rPr lang="en-US" b="1"/>
              <a:t>Keep your camera handy for shots like this.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1905000" y="762000"/>
            <a:ext cx="6248400" cy="5681663"/>
          </a:xfrm>
          <a:prstGeom prst="rect">
            <a:avLst/>
          </a:prstGeom>
          <a:noFill/>
          <a:ln w="9525">
            <a:noFill/>
            <a:miter lim="800000"/>
            <a:headEnd/>
            <a:tailEnd/>
          </a:ln>
        </p:spPr>
      </p:pic>
      <p:sp>
        <p:nvSpPr>
          <p:cNvPr id="8195" name="TextBox 4"/>
          <p:cNvSpPr txBox="1">
            <a:spLocks noChangeArrowheads="1"/>
          </p:cNvSpPr>
          <p:nvPr/>
        </p:nvSpPr>
        <p:spPr bwMode="auto">
          <a:xfrm>
            <a:off x="533400" y="152400"/>
            <a:ext cx="8610600" cy="369888"/>
          </a:xfrm>
          <a:prstGeom prst="rect">
            <a:avLst/>
          </a:prstGeom>
          <a:noFill/>
          <a:ln w="9525">
            <a:noFill/>
            <a:miter lim="800000"/>
            <a:headEnd/>
            <a:tailEnd/>
          </a:ln>
        </p:spPr>
        <p:txBody>
          <a:bodyPr>
            <a:spAutoFit/>
          </a:bodyPr>
          <a:lstStyle/>
          <a:p>
            <a:pPr algn="ctr"/>
            <a:r>
              <a:rPr lang="en-US" b="1" dirty="0"/>
              <a:t>You can see clouds on satellite pictures.  This is a full disk visible image.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lstStyle/>
          <a:p>
            <a:pPr algn="ctr" eaLnBrk="1" hangingPunct="1">
              <a:buFontTx/>
              <a:buNone/>
            </a:pPr>
            <a:endParaRPr lang="en-US" sz="6000" smtClean="0"/>
          </a:p>
          <a:p>
            <a:pPr algn="ctr" eaLnBrk="1" hangingPunct="1">
              <a:buFontTx/>
              <a:buNone/>
            </a:pPr>
            <a:r>
              <a:rPr lang="en-US" sz="2800" smtClean="0"/>
              <a:t>Remember to look up!</a:t>
            </a:r>
          </a:p>
          <a:p>
            <a:pPr algn="ctr" eaLnBrk="1" hangingPunct="1">
              <a:buFontTx/>
              <a:buNone/>
            </a:pPr>
            <a:r>
              <a:rPr lang="en-US" sz="6000" smtClean="0"/>
              <a:t>The End</a:t>
            </a:r>
          </a:p>
          <a:p>
            <a:pPr eaLnBrk="1" hangingPunct="1">
              <a:buFontTx/>
              <a:buNone/>
            </a:pPr>
            <a:endParaRPr lang="en-US" sz="6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05000" y="762000"/>
            <a:ext cx="6248400" cy="5681663"/>
          </a:xfrm>
          <a:prstGeom prst="rect">
            <a:avLst/>
          </a:prstGeom>
          <a:noFill/>
          <a:ln w="9525">
            <a:noFill/>
            <a:miter lim="800000"/>
            <a:headEnd/>
            <a:tailEnd/>
          </a:ln>
        </p:spPr>
      </p:pic>
      <p:sp>
        <p:nvSpPr>
          <p:cNvPr id="9219" name="TextBox 2"/>
          <p:cNvSpPr txBox="1">
            <a:spLocks noChangeArrowheads="1"/>
          </p:cNvSpPr>
          <p:nvPr/>
        </p:nvSpPr>
        <p:spPr bwMode="auto">
          <a:xfrm>
            <a:off x="1371600" y="228600"/>
            <a:ext cx="6858000" cy="400050"/>
          </a:xfrm>
          <a:prstGeom prst="rect">
            <a:avLst/>
          </a:prstGeom>
          <a:noFill/>
          <a:ln w="9525">
            <a:noFill/>
            <a:miter lim="800000"/>
            <a:headEnd/>
            <a:tailEnd/>
          </a:ln>
        </p:spPr>
        <p:txBody>
          <a:bodyPr>
            <a:spAutoFit/>
          </a:bodyPr>
          <a:lstStyle/>
          <a:p>
            <a:pPr algn="ctr"/>
            <a:r>
              <a:rPr lang="en-US" sz="2000" b="1" dirty="0"/>
              <a:t>Infrared </a:t>
            </a:r>
            <a:r>
              <a:rPr lang="en-US" sz="2000" b="1" dirty="0" smtClean="0"/>
              <a:t>Image at the same time</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M110\Cloud formation\wavefig.gif"/>
          <p:cNvPicPr>
            <a:picLocks noChangeAspect="1" noChangeArrowheads="1"/>
          </p:cNvPicPr>
          <p:nvPr/>
        </p:nvPicPr>
        <p:blipFill>
          <a:blip r:embed="rId2" cstate="print"/>
          <a:srcRect/>
          <a:stretch>
            <a:fillRect/>
          </a:stretch>
        </p:blipFill>
        <p:spPr bwMode="auto">
          <a:xfrm>
            <a:off x="1371600" y="1676400"/>
            <a:ext cx="6629400" cy="4395788"/>
          </a:xfrm>
          <a:prstGeom prst="rect">
            <a:avLst/>
          </a:prstGeom>
          <a:noFill/>
          <a:ln w="9525">
            <a:noFill/>
            <a:miter lim="800000"/>
            <a:headEnd/>
            <a:tailEnd/>
          </a:ln>
        </p:spPr>
      </p:pic>
      <p:sp>
        <p:nvSpPr>
          <p:cNvPr id="10243" name="TextBox 2"/>
          <p:cNvSpPr txBox="1">
            <a:spLocks noChangeArrowheads="1"/>
          </p:cNvSpPr>
          <p:nvPr/>
        </p:nvSpPr>
        <p:spPr bwMode="auto">
          <a:xfrm>
            <a:off x="457200" y="304800"/>
            <a:ext cx="8686800" cy="1200150"/>
          </a:xfrm>
          <a:prstGeom prst="rect">
            <a:avLst/>
          </a:prstGeom>
          <a:noFill/>
          <a:ln w="9525">
            <a:noFill/>
            <a:miter lim="800000"/>
            <a:headEnd/>
            <a:tailEnd/>
          </a:ln>
        </p:spPr>
        <p:txBody>
          <a:bodyPr>
            <a:spAutoFit/>
          </a:bodyPr>
          <a:lstStyle/>
          <a:p>
            <a:r>
              <a:rPr lang="en-US" sz="2400" b="1"/>
              <a:t>The only difference is the wavelength.  People see by visible light but satellite sensors can “see” any type.  Infrared (heat) waves are longer than visible.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atellite schematic 1"/>
          <p:cNvPicPr>
            <a:picLocks noChangeAspect="1" noChangeArrowheads="1"/>
          </p:cNvPicPr>
          <p:nvPr/>
        </p:nvPicPr>
        <p:blipFill>
          <a:blip r:embed="rId2" cstate="print"/>
          <a:srcRect/>
          <a:stretch>
            <a:fillRect/>
          </a:stretch>
        </p:blipFill>
        <p:spPr bwMode="auto">
          <a:xfrm>
            <a:off x="2209800" y="0"/>
            <a:ext cx="4762500" cy="6334125"/>
          </a:xfrm>
          <a:prstGeom prst="rect">
            <a:avLst/>
          </a:prstGeom>
          <a:noFill/>
          <a:ln w="9525">
            <a:noFill/>
            <a:miter lim="800000"/>
            <a:headEnd/>
            <a:tailEnd/>
          </a:ln>
        </p:spPr>
      </p:pic>
      <p:sp>
        <p:nvSpPr>
          <p:cNvPr id="11267" name="Text Box 5"/>
          <p:cNvSpPr txBox="1">
            <a:spLocks noChangeArrowheads="1"/>
          </p:cNvSpPr>
          <p:nvPr/>
        </p:nvSpPr>
        <p:spPr bwMode="auto">
          <a:xfrm>
            <a:off x="6172200" y="1981200"/>
            <a:ext cx="2438400" cy="915988"/>
          </a:xfrm>
          <a:prstGeom prst="rect">
            <a:avLst/>
          </a:prstGeom>
          <a:noFill/>
          <a:ln w="9525">
            <a:noFill/>
            <a:miter lim="800000"/>
            <a:headEnd/>
            <a:tailEnd/>
          </a:ln>
        </p:spPr>
        <p:txBody>
          <a:bodyPr>
            <a:spAutoFit/>
          </a:bodyPr>
          <a:lstStyle/>
          <a:p>
            <a:pPr>
              <a:spcBef>
                <a:spcPct val="50000"/>
              </a:spcBef>
            </a:pPr>
            <a:r>
              <a:rPr lang="en-US" b="1"/>
              <a:t>There are two types of satellites, GOES and POES.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accf6c5ae69e28383ded927e0118255f370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TotalTime>
  <Words>923</Words>
  <Application>Microsoft Office PowerPoint</Application>
  <PresentationFormat>On-screen Show (4:3)</PresentationFormat>
  <Paragraphs>74</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Paint Shop Pro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Company>SUNY-Oneonta Earth Sciences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Jerome Blechman</dc:creator>
  <cp:lastModifiedBy>blechmjb</cp:lastModifiedBy>
  <cp:revision>55</cp:revision>
  <dcterms:created xsi:type="dcterms:W3CDTF">2004-08-06T19:01:35Z</dcterms:created>
  <dcterms:modified xsi:type="dcterms:W3CDTF">2014-09-26T14:53:36Z</dcterms:modified>
</cp:coreProperties>
</file>