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6" r:id="rId13"/>
    <p:sldId id="267" r:id="rId14"/>
    <p:sldId id="284" r:id="rId15"/>
    <p:sldId id="285" r:id="rId16"/>
    <p:sldId id="286" r:id="rId17"/>
    <p:sldId id="287" r:id="rId18"/>
    <p:sldId id="288" r:id="rId19"/>
    <p:sldId id="279" r:id="rId20"/>
    <p:sldId id="268" r:id="rId21"/>
    <p:sldId id="270" r:id="rId22"/>
    <p:sldId id="271" r:id="rId23"/>
    <p:sldId id="272" r:id="rId24"/>
    <p:sldId id="275" r:id="rId25"/>
    <p:sldId id="273" r:id="rId26"/>
    <p:sldId id="280" r:id="rId27"/>
    <p:sldId id="283" r:id="rId28"/>
    <p:sldId id="281" r:id="rId29"/>
    <p:sldId id="282" r:id="rId30"/>
    <p:sldId id="274" r:id="rId31"/>
    <p:sldId id="276" r:id="rId32"/>
    <p:sldId id="289" r:id="rId33"/>
    <p:sldId id="278" r:id="rId34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3300"/>
    <a:srgbClr val="FFCC00"/>
    <a:srgbClr val="FFFF99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6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3A117D-A96E-49BB-917B-A993CCC18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E52203-61FB-4212-B230-0FA985D1C7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512684-44F9-4E48-88E7-D98C13B712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97345-1DDA-4C5A-BBA8-CA4F8F85F7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841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E8F28C-A4ED-41B0-A289-D80084C554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B1172E-A394-4E91-8D33-7035E7675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3781D0-DDC3-4212-9DE5-F89260153D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7C851-3620-4815-9E65-A464FC51F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63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6F6B4-F30C-46B5-96DE-ED2EEDA872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2EEE9F-9AE0-4569-82A2-CEE8352F7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CD8E93-A2A8-48E7-B7C6-77F3094CD4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D2DA7-8CF1-4C29-BC7A-6DBC08286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99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E02C30-52AD-4CB9-98E7-F86ABF830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AB8B80-6BC6-4CFF-83CD-C1B0EBABD8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317374-4712-4F04-B23C-B1546F7B8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1FAF1-5401-49F6-8770-C5D7D4AA5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12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5D7925-BA99-4BD6-B765-768281F96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5F0638-AA30-4A21-819A-4A19A71CD9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CC80D-0169-4864-975A-AC62D109E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0703E-6F12-4416-A042-6927FC384A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661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D0F73-9DEE-4C4B-B0F3-E688772B5F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1A4162-7255-469A-A8CE-A49C3C1E57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65587-000B-4B92-B956-5A1724C3E6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5C218-458D-4B58-B006-8F1186FA3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04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FDD24CA-4852-4CA6-B8E5-85CC7D640B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063560-8825-4C45-963E-FA9069C84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0276103-4CFE-4B9C-9251-9B933E687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0CA14-C7F2-4AC9-AC6F-FA43E3FE2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2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66EDB4-FFC9-4D97-AEA0-95153A4CBF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927CEA-4D2C-4D25-836D-4DDDC3CC9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9A27F2-57C2-4FE3-8496-205200FF5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0433B-B8EA-4659-BFBF-497A1A5BB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74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32B001-D20E-4EE0-9086-EBCB4BECA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60DF35-B1E1-48A6-A5F5-FA2B77CCE1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F33FE0-A4FE-4D69-913F-56D6769C3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6315B-B40A-44AB-82BF-5BC5CFBD0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09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1B30CE-D1CD-454A-8B4A-625D66538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857140-21C9-4DFE-A05D-AB384FC2C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F0F60F-D629-43F8-A2F9-40ADD5F94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3DA38-3849-4DD1-8E48-D080A6489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4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F5DB1-1854-43EE-B932-D28D4AFD22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A631B-CBA7-4B6C-9418-3962624A51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9E5C1-C707-4F06-A85B-639F5A9B03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FBA74-0777-43F2-99E8-845B22540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63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5E76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8B361E0-A895-433E-A783-E4DD96BC4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55F3EC8-C2E8-4570-99A2-0902A47C3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77D738E-31A0-4FC2-8A94-E690735782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ADEF935-D1FC-4A84-94A9-1798A07FAE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05882BE-05C4-4E50-A432-DFA7385943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463024-B613-463C-80AF-3DBCB20995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15438EFA-CD09-4BDD-9138-8C4AB12F6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33400"/>
            <a:ext cx="662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99"/>
                </a:solidFill>
              </a:rPr>
              <a:t>ASOS – Automated Surface Observing System</a:t>
            </a:r>
          </a:p>
        </p:txBody>
      </p:sp>
      <p:pic>
        <p:nvPicPr>
          <p:cNvPr id="9219" name="Picture 5" descr="asosalaska">
            <a:extLst>
              <a:ext uri="{FF2B5EF4-FFF2-40B4-BE49-F238E27FC236}">
                <a16:creationId xmlns:a16="http://schemas.microsoft.com/office/drawing/2014/main" id="{2FE46AFA-500F-4D59-8BE4-436A2A77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78486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sos-3">
            <a:extLst>
              <a:ext uri="{FF2B5EF4-FFF2-40B4-BE49-F238E27FC236}">
                <a16:creationId xmlns:a16="http://schemas.microsoft.com/office/drawing/2014/main" id="{B7DDD491-9532-4C0E-9C07-665496EB3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8862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asos-4">
            <a:extLst>
              <a:ext uri="{FF2B5EF4-FFF2-40B4-BE49-F238E27FC236}">
                <a16:creationId xmlns:a16="http://schemas.microsoft.com/office/drawing/2014/main" id="{973BBF2E-D831-4407-8A2D-DD4250748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26193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>
            <a:extLst>
              <a:ext uri="{FF2B5EF4-FFF2-40B4-BE49-F238E27FC236}">
                <a16:creationId xmlns:a16="http://schemas.microsoft.com/office/drawing/2014/main" id="{A16C0D83-583B-4DAE-B900-AE9018D1F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9624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Shielded rain guage</a:t>
            </a:r>
          </a:p>
        </p:txBody>
      </p:sp>
      <p:sp>
        <p:nvSpPr>
          <p:cNvPr id="18437" name="Text Box 7">
            <a:extLst>
              <a:ext uri="{FF2B5EF4-FFF2-40B4-BE49-F238E27FC236}">
                <a16:creationId xmlns:a16="http://schemas.microsoft.com/office/drawing/2014/main" id="{7D28E98D-D50C-4761-9834-AEC4E4EC0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85800"/>
            <a:ext cx="32766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Cloud Height Sensor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ASOS sometimes does not sense weather the same way people do.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p_ASOS4">
            <a:extLst>
              <a:ext uri="{FF2B5EF4-FFF2-40B4-BE49-F238E27FC236}">
                <a16:creationId xmlns:a16="http://schemas.microsoft.com/office/drawing/2014/main" id="{AF3B136A-3AB4-4F50-A79C-FA4BDFD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609600"/>
            <a:ext cx="419576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>
            <a:extLst>
              <a:ext uri="{FF2B5EF4-FFF2-40B4-BE49-F238E27FC236}">
                <a16:creationId xmlns:a16="http://schemas.microsoft.com/office/drawing/2014/main" id="{5ECFB984-DD7C-4EA8-AF05-FED34B09F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85800"/>
            <a:ext cx="3124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The sensors feed into one central collection platform.</a:t>
            </a:r>
          </a:p>
        </p:txBody>
      </p:sp>
      <p:sp>
        <p:nvSpPr>
          <p:cNvPr id="19460" name="Text Box 6">
            <a:extLst>
              <a:ext uri="{FF2B5EF4-FFF2-40B4-BE49-F238E27FC236}">
                <a16:creationId xmlns:a16="http://schemas.microsoft.com/office/drawing/2014/main" id="{F2F2D92A-9669-46E3-831F-28645D94E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905000"/>
            <a:ext cx="32004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What happens when the power is off?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FFFF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How about when an ASOS array is hit by lightning?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UPobsImage">
            <a:extLst>
              <a:ext uri="{FF2B5EF4-FFF2-40B4-BE49-F238E27FC236}">
                <a16:creationId xmlns:a16="http://schemas.microsoft.com/office/drawing/2014/main" id="{AA004D84-5B2B-4B5C-9460-E83E59683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>
            <a:extLst>
              <a:ext uri="{FF2B5EF4-FFF2-40B4-BE49-F238E27FC236}">
                <a16:creationId xmlns:a16="http://schemas.microsoft.com/office/drawing/2014/main" id="{5554E211-1A8E-4D3F-9F7D-9C01DF85A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0"/>
            <a:ext cx="640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99"/>
                </a:solidFill>
              </a:rPr>
              <a:t>ASOS limitations</a:t>
            </a: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108CF430-6B66-47AD-B231-8EE34113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822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Unknown Precipitation (UP) is reported when the sensor is confused.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WeirdSfcWind">
            <a:extLst>
              <a:ext uri="{FF2B5EF4-FFF2-40B4-BE49-F238E27FC236}">
                <a16:creationId xmlns:a16="http://schemas.microsoft.com/office/drawing/2014/main" id="{CADF9C8E-4FA8-4998-BBEC-687ABBB8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>
            <a:extLst>
              <a:ext uri="{FF2B5EF4-FFF2-40B4-BE49-F238E27FC236}">
                <a16:creationId xmlns:a16="http://schemas.microsoft.com/office/drawing/2014/main" id="{1F5BF5E9-64D9-43A5-8D43-995D41BCD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762000"/>
            <a:ext cx="228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Quality control by people is a must.</a:t>
            </a: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3D590DBC-632A-4C12-8CA9-BAFC51B22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133600"/>
            <a:ext cx="2209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CC00"/>
                </a:solidFill>
              </a:rPr>
              <a:t>Machines may report anything, even absurd observations.  People can use judgement.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5915D235-7B91-4E1B-9251-B92187598A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28600"/>
          <a:ext cx="8686800" cy="551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aint Shop Pro Image" r:id="rId3" imgW="4146341" imgH="2634146" progId="PaintShopPro">
                  <p:embed/>
                </p:oleObj>
              </mc:Choice>
              <mc:Fallback>
                <p:oleObj name="Paint Shop Pro Image" r:id="rId3" imgW="4146341" imgH="2634146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8600"/>
                        <a:ext cx="8686800" cy="551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5">
            <a:extLst>
              <a:ext uri="{FF2B5EF4-FFF2-40B4-BE49-F238E27FC236}">
                <a16:creationId xmlns:a16="http://schemas.microsoft.com/office/drawing/2014/main" id="{F9BF23FB-1328-4D85-99ED-3DD5D1976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860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KMYP is Monarch, CO</a:t>
            </a:r>
          </a:p>
        </p:txBody>
      </p:sp>
      <p:sp>
        <p:nvSpPr>
          <p:cNvPr id="1028" name="Line 6">
            <a:extLst>
              <a:ext uri="{FF2B5EF4-FFF2-40B4-BE49-F238E27FC236}">
                <a16:creationId xmlns:a16="http://schemas.microsoft.com/office/drawing/2014/main" id="{39DA094F-4553-4BFC-9487-418B766FFB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25146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C706F5BC-6F9B-4DFF-8861-2945C19094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52400"/>
          <a:ext cx="8229600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aint Shop Pro Image" r:id="rId3" imgW="7229268" imgH="5756098" progId="PaintShopPro">
                  <p:embed/>
                </p:oleObj>
              </mc:Choice>
              <mc:Fallback>
                <p:oleObj name="Paint Shop Pro Image" r:id="rId3" imgW="7229268" imgH="5756098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2400"/>
                        <a:ext cx="8229600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5">
            <a:extLst>
              <a:ext uri="{FF2B5EF4-FFF2-40B4-BE49-F238E27FC236}">
                <a16:creationId xmlns:a16="http://schemas.microsoft.com/office/drawing/2014/main" id="{C97D9EE7-22DA-4DF5-8EC1-FD530F82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334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It’s a blizzard!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TG_loop">
            <a:extLst>
              <a:ext uri="{FF2B5EF4-FFF2-40B4-BE49-F238E27FC236}">
                <a16:creationId xmlns:a16="http://schemas.microsoft.com/office/drawing/2014/main" id="{CC5C1C3C-E69E-4DFE-B219-271AC170C2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3246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>
            <a:extLst>
              <a:ext uri="{FF2B5EF4-FFF2-40B4-BE49-F238E27FC236}">
                <a16:creationId xmlns:a16="http://schemas.microsoft.com/office/drawing/2014/main" id="{B2679B09-9527-479D-AA39-0C44FCA13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1722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Not much on Radar but Monarch is in the mountains.  Maybe it’s blocked.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OVissatloopApr22">
            <a:extLst>
              <a:ext uri="{FF2B5EF4-FFF2-40B4-BE49-F238E27FC236}">
                <a16:creationId xmlns:a16="http://schemas.microsoft.com/office/drawing/2014/main" id="{9723C3C0-E63E-4215-B41C-9CF90C410D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2390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>
            <a:extLst>
              <a:ext uri="{FF2B5EF4-FFF2-40B4-BE49-F238E27FC236}">
                <a16:creationId xmlns:a16="http://schemas.microsoft.com/office/drawing/2014/main" id="{88E4DF30-1EAB-4354-8238-34423DBE1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19400"/>
            <a:ext cx="2743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Just small clouds, even in the mountains.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Lesson:  ASOS is an array of machines.  When in doubt, always check other sources.  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Let’s check one more.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E9AA1037-EA53-4C56-973D-EBC48F4AAA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4600" y="609600"/>
          <a:ext cx="6283325" cy="596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Paint Shop Pro Image" r:id="rId3" imgW="6282927" imgH="5960976" progId="PaintShopPro">
                  <p:embed/>
                </p:oleObj>
              </mc:Choice>
              <mc:Fallback>
                <p:oleObj name="Paint Shop Pro Image" r:id="rId3" imgW="6282927" imgH="5960976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609600"/>
                        <a:ext cx="6283325" cy="596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5">
            <a:extLst>
              <a:ext uri="{FF2B5EF4-FFF2-40B4-BE49-F238E27FC236}">
                <a16:creationId xmlns:a16="http://schemas.microsoft.com/office/drawing/2014/main" id="{65B60BCD-999D-4929-84BE-0B95380D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92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It’s a ski area, up at 12,000 feet and it sure looks like it’s been snowing.</a:t>
            </a:r>
          </a:p>
        </p:txBody>
      </p:sp>
      <p:sp>
        <p:nvSpPr>
          <p:cNvPr id="3076" name="Text Box 6">
            <a:extLst>
              <a:ext uri="{FF2B5EF4-FFF2-40B4-BE49-F238E27FC236}">
                <a16:creationId xmlns:a16="http://schemas.microsoft.com/office/drawing/2014/main" id="{0F0FFB81-F824-47E9-9625-26C0AEFDD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23622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But this is not 0.0 miles visibility in moderate snow with 26 knot sustained winds and gusts to 42.  Someone forgot to service the ASOS.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7">
            <a:extLst>
              <a:ext uri="{FF2B5EF4-FFF2-40B4-BE49-F238E27FC236}">
                <a16:creationId xmlns:a16="http://schemas.microsoft.com/office/drawing/2014/main" id="{4BDFE6A7-078B-4244-9189-61C74B252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943600"/>
            <a:ext cx="762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/>
              <a:t>(click)</a:t>
            </a:r>
          </a:p>
        </p:txBody>
      </p:sp>
      <p:sp>
        <p:nvSpPr>
          <p:cNvPr id="4101" name="TextBox 5">
            <a:extLst>
              <a:ext uri="{FF2B5EF4-FFF2-40B4-BE49-F238E27FC236}">
                <a16:creationId xmlns:a16="http://schemas.microsoft.com/office/drawing/2014/main" id="{5C15A0E1-D7C3-47C7-A7DA-B6BCA6EFF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038600"/>
            <a:ext cx="6324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A thunderstorm at 31</a:t>
            </a:r>
            <a:r>
              <a:rPr lang="en-US" altLang="en-US" sz="2000" b="1">
                <a:sym typeface="Symbol" panose="05050102010706020507" pitchFamily="18" charset="2"/>
              </a:rPr>
              <a:t>F?  Neighboring obs are freezing rain.  Maybe somebody sent in the wrong code. </a:t>
            </a:r>
            <a:r>
              <a:rPr lang="en-US" altLang="en-US" sz="2000" b="1"/>
              <a:t>What other data source could we check to verify a thunderstorm?</a:t>
            </a:r>
          </a:p>
        </p:txBody>
      </p:sp>
      <p:graphicFrame>
        <p:nvGraphicFramePr>
          <p:cNvPr id="4098" name="Object 5">
            <a:extLst>
              <a:ext uri="{FF2B5EF4-FFF2-40B4-BE49-F238E27FC236}">
                <a16:creationId xmlns:a16="http://schemas.microsoft.com/office/drawing/2014/main" id="{0BF13826-D203-461A-8B38-1FF3FD2A98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228600"/>
          <a:ext cx="6594475" cy="334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Paint Shop Pro Image" r:id="rId3" imgW="6595122" imgH="3346341" progId="PaintShopPro">
                  <p:embed/>
                </p:oleObj>
              </mc:Choice>
              <mc:Fallback>
                <p:oleObj name="Paint Shop Pro Image" r:id="rId3" imgW="6595122" imgH="3346341" progId="PaintShopPro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28600"/>
                        <a:ext cx="6594475" cy="334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6">
            <a:extLst>
              <a:ext uri="{FF2B5EF4-FFF2-40B4-BE49-F238E27FC236}">
                <a16:creationId xmlns:a16="http://schemas.microsoft.com/office/drawing/2014/main" id="{F00B577B-1B2B-448A-9C2A-B53EB0CEFC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3733800"/>
          <a:ext cx="6477000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aint Shop Pro Image" r:id="rId5" imgW="4312195" imgH="1804878" progId="PaintShopPro">
                  <p:embed/>
                </p:oleObj>
              </mc:Choice>
              <mc:Fallback>
                <p:oleObj name="Paint Shop Pro Image" r:id="rId5" imgW="4312195" imgH="1804878" progId="PaintShopPro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733800"/>
                        <a:ext cx="6477000" cy="271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Box 6">
            <a:extLst>
              <a:ext uri="{FF2B5EF4-FFF2-40B4-BE49-F238E27FC236}">
                <a16:creationId xmlns:a16="http://schemas.microsoft.com/office/drawing/2014/main" id="{282BBD8C-61E0-459D-8212-49B213BC2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8674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0D0821-8C2C-4260-92A2-2320844F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953000"/>
            <a:ext cx="2438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ym typeface="Wingdings" panose="05000000000000000000" pitchFamily="2" charset="2"/>
              </a:rPr>
              <a:t></a:t>
            </a:r>
            <a:r>
              <a:rPr lang="en-US" altLang="en-US" b="1"/>
              <a:t>CG strokes</a:t>
            </a:r>
            <a:r>
              <a:rPr lang="en-US" altLang="en-US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>
            <a:extLst>
              <a:ext uri="{FF2B5EF4-FFF2-40B4-BE49-F238E27FC236}">
                <a16:creationId xmlns:a16="http://schemas.microsoft.com/office/drawing/2014/main" id="{F36EB6CE-00AE-47CD-B996-6C8A2ACA7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0"/>
            <a:ext cx="807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99"/>
                </a:solidFill>
              </a:rPr>
              <a:t>Why automate the surface observation? </a:t>
            </a:r>
          </a:p>
        </p:txBody>
      </p:sp>
      <p:sp>
        <p:nvSpPr>
          <p:cNvPr id="10243" name="Text Box 6">
            <a:extLst>
              <a:ext uri="{FF2B5EF4-FFF2-40B4-BE49-F238E27FC236}">
                <a16:creationId xmlns:a16="http://schemas.microsoft.com/office/drawing/2014/main" id="{6205AABD-2A8C-4CCD-9346-2B5C829E5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69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All models start with initial conditions.  The most important initial conditions are from the ground.</a:t>
            </a:r>
          </a:p>
        </p:txBody>
      </p:sp>
      <p:pic>
        <p:nvPicPr>
          <p:cNvPr id="10244" name="Picture 9" descr="sampleNEplotmap">
            <a:extLst>
              <a:ext uri="{FF2B5EF4-FFF2-40B4-BE49-F238E27FC236}">
                <a16:creationId xmlns:a16="http://schemas.microsoft.com/office/drawing/2014/main" id="{9632D3DF-7F32-4F42-8C1D-2C08B77E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8105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0">
            <a:extLst>
              <a:ext uri="{FF2B5EF4-FFF2-40B4-BE49-F238E27FC236}">
                <a16:creationId xmlns:a16="http://schemas.microsoft.com/office/drawing/2014/main" id="{AD958655-794B-4FC4-90C0-41D1F601F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295400"/>
            <a:ext cx="2698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You have a lot of them!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>
            <a:extLst>
              <a:ext uri="{FF2B5EF4-FFF2-40B4-BE49-F238E27FC236}">
                <a16:creationId xmlns:a16="http://schemas.microsoft.com/office/drawing/2014/main" id="{F0110344-1C29-4E39-956F-F4AE8CDB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534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>
            <a:extLst>
              <a:ext uri="{FF2B5EF4-FFF2-40B4-BE49-F238E27FC236}">
                <a16:creationId xmlns:a16="http://schemas.microsoft.com/office/drawing/2014/main" id="{24AC4A1E-54E8-4813-89EA-0C2A84E8C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33400"/>
            <a:ext cx="701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Testing the Cloud Sensor during ASOS deployment.</a:t>
            </a:r>
          </a:p>
        </p:txBody>
      </p:sp>
      <p:sp>
        <p:nvSpPr>
          <p:cNvPr id="24580" name="Text Box 7">
            <a:extLst>
              <a:ext uri="{FF2B5EF4-FFF2-40B4-BE49-F238E27FC236}">
                <a16:creationId xmlns:a16="http://schemas.microsoft.com/office/drawing/2014/main" id="{F7D300A4-8F70-4286-914E-AC843FD20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876800"/>
            <a:ext cx="7162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This is a contingency table.  If the ASOS observations exactly match the manual obs (done by a human), all numbers would appear on the main diagonal.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761A54A4-EF1C-478A-859C-5526CEE5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07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5603" name="Picture 7" descr="CLRBLO12000ft4">
            <a:extLst>
              <a:ext uri="{FF2B5EF4-FFF2-40B4-BE49-F238E27FC236}">
                <a16:creationId xmlns:a16="http://schemas.microsoft.com/office/drawing/2014/main" id="{4016FA13-5B8A-4A45-BF82-EF23AA6D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8">
            <a:extLst>
              <a:ext uri="{FF2B5EF4-FFF2-40B4-BE49-F238E27FC236}">
                <a16:creationId xmlns:a16="http://schemas.microsoft.com/office/drawing/2014/main" id="{A4C6A5DE-F479-4904-9680-9D0C866B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The cloud height sensor cannot sense clouds above 12,000 feet.  So ASOS doesn’t see Cirrus clouds.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CLRBLO12sfcobs">
            <a:extLst>
              <a:ext uri="{FF2B5EF4-FFF2-40B4-BE49-F238E27FC236}">
                <a16:creationId xmlns:a16="http://schemas.microsoft.com/office/drawing/2014/main" id="{3EECECA0-77F3-489F-9984-911150AC5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7">
            <a:extLst>
              <a:ext uri="{FF2B5EF4-FFF2-40B4-BE49-F238E27FC236}">
                <a16:creationId xmlns:a16="http://schemas.microsoft.com/office/drawing/2014/main" id="{61A8BCCA-98C2-4F20-9CE0-EE3D2DC8B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85800"/>
            <a:ext cx="1905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Clear skies being reported in central NY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LRBLO12Vissat">
            <a:extLst>
              <a:ext uri="{FF2B5EF4-FFF2-40B4-BE49-F238E27FC236}">
                <a16:creationId xmlns:a16="http://schemas.microsoft.com/office/drawing/2014/main" id="{5FCBB4B5-EA18-4F64-83BA-4084E394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967E0F28-00B6-4E31-A852-C0C0A3128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914400"/>
            <a:ext cx="1905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ASOS will report the thicker, lower clouds but not those over Oneonta.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>
            <a:extLst>
              <a:ext uri="{FF2B5EF4-FFF2-40B4-BE49-F238E27FC236}">
                <a16:creationId xmlns:a16="http://schemas.microsoft.com/office/drawing/2014/main" id="{8BFBA315-3B5C-45F7-9DCA-408AE5E7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99"/>
                </a:solidFill>
              </a:rPr>
              <a:t>Other problem observations</a:t>
            </a:r>
          </a:p>
        </p:txBody>
      </p:sp>
      <p:sp>
        <p:nvSpPr>
          <p:cNvPr id="28675" name="Text Box 5">
            <a:extLst>
              <a:ext uri="{FF2B5EF4-FFF2-40B4-BE49-F238E27FC236}">
                <a16:creationId xmlns:a16="http://schemas.microsoft.com/office/drawing/2014/main" id="{DB0D5888-E12F-4906-B09B-81FD8F55E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0"/>
            <a:ext cx="632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Thunderstorms - the sensor is based on lightning detection. </a:t>
            </a:r>
          </a:p>
        </p:txBody>
      </p:sp>
      <p:sp>
        <p:nvSpPr>
          <p:cNvPr id="28676" name="Text Box 6">
            <a:extLst>
              <a:ext uri="{FF2B5EF4-FFF2-40B4-BE49-F238E27FC236}">
                <a16:creationId xmlns:a16="http://schemas.microsoft.com/office/drawing/2014/main" id="{AA62C6AA-0BEB-4EBC-99BB-CEDC86F59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84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Tornadoes – will probably never be detectable by machines.</a:t>
            </a:r>
          </a:p>
        </p:txBody>
      </p:sp>
      <p:sp>
        <p:nvSpPr>
          <p:cNvPr id="28677" name="Text Box 7">
            <a:extLst>
              <a:ext uri="{FF2B5EF4-FFF2-40B4-BE49-F238E27FC236}">
                <a16:creationId xmlns:a16="http://schemas.microsoft.com/office/drawing/2014/main" id="{69EAFA1E-E67E-4186-BC4F-F2D560F03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86200"/>
            <a:ext cx="739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Mixed Precipitation – usually reported as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CC3300"/>
                </a:solidFill>
              </a:rPr>
              <a:t>UP</a:t>
            </a:r>
          </a:p>
        </p:txBody>
      </p:sp>
      <p:sp>
        <p:nvSpPr>
          <p:cNvPr id="28678" name="Text Box 8">
            <a:extLst>
              <a:ext uri="{FF2B5EF4-FFF2-40B4-BE49-F238E27FC236}">
                <a16:creationId xmlns:a16="http://schemas.microsoft.com/office/drawing/2014/main" id="{F42F6961-A109-4417-9E86-1501BBDEB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200400"/>
            <a:ext cx="647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Hail – hailpads could be a solution here.</a:t>
            </a:r>
          </a:p>
        </p:txBody>
      </p:sp>
      <p:sp>
        <p:nvSpPr>
          <p:cNvPr id="28679" name="Text Box 9">
            <a:extLst>
              <a:ext uri="{FF2B5EF4-FFF2-40B4-BE49-F238E27FC236}">
                <a16:creationId xmlns:a16="http://schemas.microsoft.com/office/drawing/2014/main" id="{C20B3C3E-DA95-4B44-B249-283926AB1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419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Blowing snow, blowing dust</a:t>
            </a:r>
          </a:p>
        </p:txBody>
      </p:sp>
      <p:sp>
        <p:nvSpPr>
          <p:cNvPr id="28680" name="Text Box 11">
            <a:extLst>
              <a:ext uri="{FF2B5EF4-FFF2-40B4-BE49-F238E27FC236}">
                <a16:creationId xmlns:a16="http://schemas.microsoft.com/office/drawing/2014/main" id="{F6AF4CEF-08C4-42E1-B687-2901F3B12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Water equivalent of snow on the ground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LAXAsos location">
            <a:extLst>
              <a:ext uri="{FF2B5EF4-FFF2-40B4-BE49-F238E27FC236}">
                <a16:creationId xmlns:a16="http://schemas.microsoft.com/office/drawing/2014/main" id="{C99777A5-6E10-422E-8FA5-4B290A91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362700" cy="74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>
            <a:extLst>
              <a:ext uri="{FF2B5EF4-FFF2-40B4-BE49-F238E27FC236}">
                <a16:creationId xmlns:a16="http://schemas.microsoft.com/office/drawing/2014/main" id="{B3846367-A82D-4F03-AEB5-0E0259B17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762000"/>
            <a:ext cx="228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99"/>
                </a:solidFill>
              </a:rPr>
              <a:t>The KLAX ASOS array is located between the runways. </a:t>
            </a:r>
          </a:p>
        </p:txBody>
      </p:sp>
      <p:sp>
        <p:nvSpPr>
          <p:cNvPr id="29700" name="Text Box 6">
            <a:extLst>
              <a:ext uri="{FF2B5EF4-FFF2-40B4-BE49-F238E27FC236}">
                <a16:creationId xmlns:a16="http://schemas.microsoft.com/office/drawing/2014/main" id="{304892E8-F729-47B4-939B-BABCAA48A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124200"/>
            <a:ext cx="2057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Could this arrangement cause any bogus observations?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C27E91-420D-437B-AA78-0EB856BC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4861058"/>
          </a:xfrm>
          <a:prstGeom prst="rect">
            <a:avLst/>
          </a:prstGeom>
        </p:spPr>
      </p:pic>
      <p:sp>
        <p:nvSpPr>
          <p:cNvPr id="30723" name="Text Box 7">
            <a:extLst>
              <a:ext uri="{FF2B5EF4-FFF2-40B4-BE49-F238E27FC236}">
                <a16:creationId xmlns:a16="http://schemas.microsoft.com/office/drawing/2014/main" id="{BEC29DDC-87DC-4272-9D41-CE71698AF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FF99"/>
                </a:solidFill>
              </a:rPr>
              <a:t>Google Earth image of KJFK </a:t>
            </a:r>
          </a:p>
        </p:txBody>
      </p:sp>
      <p:sp>
        <p:nvSpPr>
          <p:cNvPr id="30724" name="Text Box 8">
            <a:extLst>
              <a:ext uri="{FF2B5EF4-FFF2-40B4-BE49-F238E27FC236}">
                <a16:creationId xmlns:a16="http://schemas.microsoft.com/office/drawing/2014/main" id="{DBBEE120-CA7A-4131-96BC-741504271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3383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rgbClr val="CC3300"/>
                </a:solidFill>
              </a:rPr>
              <a:t>Where would you put the ASOS array to balance ease of access with quality of the data?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D2AB3-ECD9-4752-B60A-1ED00067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090362"/>
            <a:ext cx="8458200" cy="2390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F4797B-9A38-4B69-A099-02B5ED1C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35"/>
            <a:ext cx="9144000" cy="3784698"/>
          </a:xfrm>
          <a:prstGeom prst="rect">
            <a:avLst/>
          </a:prstGeom>
        </p:spPr>
      </p:pic>
      <p:sp>
        <p:nvSpPr>
          <p:cNvPr id="5125" name="Text Box 7">
            <a:extLst>
              <a:ext uri="{FF2B5EF4-FFF2-40B4-BE49-F238E27FC236}">
                <a16:creationId xmlns:a16="http://schemas.microsoft.com/office/drawing/2014/main" id="{7864E7EA-5BB5-4A06-861B-531A9BC77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103632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ASOS</a:t>
            </a:r>
          </a:p>
        </p:txBody>
      </p:sp>
      <p:sp>
        <p:nvSpPr>
          <p:cNvPr id="5126" name="Text Box 9">
            <a:extLst>
              <a:ext uri="{FF2B5EF4-FFF2-40B4-BE49-F238E27FC236}">
                <a16:creationId xmlns:a16="http://schemas.microsoft.com/office/drawing/2014/main" id="{B2A8D0EC-4742-47B9-8000-2DD6AA457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413" y="181424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Service Road</a:t>
            </a:r>
          </a:p>
        </p:txBody>
      </p:sp>
      <p:sp>
        <p:nvSpPr>
          <p:cNvPr id="5127" name="Text Box 10">
            <a:extLst>
              <a:ext uri="{FF2B5EF4-FFF2-40B4-BE49-F238E27FC236}">
                <a16:creationId xmlns:a16="http://schemas.microsoft.com/office/drawing/2014/main" id="{AC615646-2313-44A8-BE4B-BC4F7159F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273" y="536884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Maintenance </a:t>
            </a:r>
            <a:r>
              <a:rPr lang="en-US" altLang="en-US" dirty="0" err="1">
                <a:solidFill>
                  <a:schemeClr val="bg1"/>
                </a:solidFill>
              </a:rPr>
              <a:t>bldg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128" name="Line 12">
            <a:extLst>
              <a:ext uri="{FF2B5EF4-FFF2-40B4-BE49-F238E27FC236}">
                <a16:creationId xmlns:a16="http://schemas.microsoft.com/office/drawing/2014/main" id="{BE3A815F-BCF3-4D30-B88A-7EAD6B16F7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8400" y="5270251"/>
            <a:ext cx="914400" cy="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13">
            <a:extLst>
              <a:ext uri="{FF2B5EF4-FFF2-40B4-BE49-F238E27FC236}">
                <a16:creationId xmlns:a16="http://schemas.microsoft.com/office/drawing/2014/main" id="{99660DA8-28A1-4660-AFA2-7B319C65A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273" y="5102394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ASOS</a:t>
            </a:r>
          </a:p>
        </p:txBody>
      </p:sp>
      <p:sp>
        <p:nvSpPr>
          <p:cNvPr id="5130" name="Text Box 14">
            <a:extLst>
              <a:ext uri="{FF2B5EF4-FFF2-40B4-BE49-F238E27FC236}">
                <a16:creationId xmlns:a16="http://schemas.microsoft.com/office/drawing/2014/main" id="{F5C8B7F8-4C60-4A4F-977D-54CA9A11D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716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Terminal</a:t>
            </a:r>
          </a:p>
        </p:txBody>
      </p:sp>
      <p:sp>
        <p:nvSpPr>
          <p:cNvPr id="5131" name="Line 15">
            <a:extLst>
              <a:ext uri="{FF2B5EF4-FFF2-40B4-BE49-F238E27FC236}">
                <a16:creationId xmlns:a16="http://schemas.microsoft.com/office/drawing/2014/main" id="{BDA07646-2DBC-4172-A103-B2BB804D19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" y="16002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Text Box 17">
            <a:extLst>
              <a:ext uri="{FF2B5EF4-FFF2-40B4-BE49-F238E27FC236}">
                <a16:creationId xmlns:a16="http://schemas.microsoft.com/office/drawing/2014/main" id="{B333F7E5-3E84-4512-B07F-C3594F580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6002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Taxiway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C7AED-6F6B-4832-B6A1-23F8C6B94CD2}"/>
              </a:ext>
            </a:extLst>
          </p:cNvPr>
          <p:cNvSpPr txBox="1"/>
          <p:nvPr/>
        </p:nvSpPr>
        <p:spPr>
          <a:xfrm>
            <a:off x="5706271" y="1403034"/>
            <a:ext cx="150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Old taxiway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7FD49-3C72-47EE-8983-E7472D3A7784}"/>
              </a:ext>
            </a:extLst>
          </p:cNvPr>
          <p:cNvSpPr txBox="1"/>
          <p:nvPr/>
        </p:nvSpPr>
        <p:spPr>
          <a:xfrm>
            <a:off x="1066800" y="3200400"/>
            <a:ext cx="32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Look closer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E322F-19EF-495A-9F35-C4962242BF17}"/>
              </a:ext>
            </a:extLst>
          </p:cNvPr>
          <p:cNvSpPr txBox="1"/>
          <p:nvPr/>
        </p:nvSpPr>
        <p:spPr>
          <a:xfrm>
            <a:off x="533400" y="423199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Even closer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BE06A-5C9F-41C2-A167-0457AC485417}"/>
              </a:ext>
            </a:extLst>
          </p:cNvPr>
          <p:cNvSpPr txBox="1"/>
          <p:nvPr/>
        </p:nvSpPr>
        <p:spPr>
          <a:xfrm>
            <a:off x="6096000" y="432158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Old taxiway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6">
            <a:extLst>
              <a:ext uri="{FF2B5EF4-FFF2-40B4-BE49-F238E27FC236}">
                <a16:creationId xmlns:a16="http://schemas.microsoft.com/office/drawing/2014/main" id="{516C221F-C1B3-4247-969A-FB13F2DCE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302468"/>
              </p:ext>
            </p:extLst>
          </p:nvPr>
        </p:nvGraphicFramePr>
        <p:xfrm>
          <a:off x="685800" y="457200"/>
          <a:ext cx="7391400" cy="6138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Paint Shop Pro Image" r:id="rId3" imgW="5873171" imgH="4878049" progId="PaintShopPro">
                  <p:embed/>
                </p:oleObj>
              </mc:Choice>
              <mc:Fallback>
                <p:oleObj name="Paint Shop Pro Image" r:id="rId3" imgW="5873171" imgH="4878049" progId="PaintShopPro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"/>
                        <a:ext cx="7391400" cy="613885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7">
            <a:extLst>
              <a:ext uri="{FF2B5EF4-FFF2-40B4-BE49-F238E27FC236}">
                <a16:creationId xmlns:a16="http://schemas.microsoft.com/office/drawing/2014/main" id="{F7E69E13-1135-4B6B-ABA8-AADD7145D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647" y="1533310"/>
            <a:ext cx="470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FF99"/>
                </a:solidFill>
              </a:rPr>
              <a:t>If KBTV is really right next to the runway, </a:t>
            </a:r>
          </a:p>
          <a:p>
            <a:pPr eaLnBrk="1" hangingPunct="1"/>
            <a:r>
              <a:rPr lang="en-US" altLang="en-US" b="1" dirty="0">
                <a:solidFill>
                  <a:srgbClr val="FFFF99"/>
                </a:solidFill>
              </a:rPr>
              <a:t>it could be a problem</a:t>
            </a:r>
          </a:p>
        </p:txBody>
      </p:sp>
      <p:sp>
        <p:nvSpPr>
          <p:cNvPr id="6148" name="Text Box 8">
            <a:extLst>
              <a:ext uri="{FF2B5EF4-FFF2-40B4-BE49-F238E27FC236}">
                <a16:creationId xmlns:a16="http://schemas.microsoft.com/office/drawing/2014/main" id="{C0DD6E68-1CD6-4F5A-A789-3898DC949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129" y="38862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99"/>
                </a:solidFill>
              </a:rPr>
              <a:t>What’s this?</a:t>
            </a:r>
          </a:p>
        </p:txBody>
      </p:sp>
      <p:sp>
        <p:nvSpPr>
          <p:cNvPr id="6149" name="Line 11">
            <a:extLst>
              <a:ext uri="{FF2B5EF4-FFF2-40B4-BE49-F238E27FC236}">
                <a16:creationId xmlns:a16="http://schemas.microsoft.com/office/drawing/2014/main" id="{08CC4DBE-F7FA-4F9B-A5E7-EB24B11A8B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4322" y="4096678"/>
            <a:ext cx="762000" cy="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12">
            <a:extLst>
              <a:ext uri="{FF2B5EF4-FFF2-40B4-BE49-F238E27FC236}">
                <a16:creationId xmlns:a16="http://schemas.microsoft.com/office/drawing/2014/main" id="{14D9E8EB-D550-4DE1-960D-B774B7A5C2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19400" y="1295400"/>
            <a:ext cx="381000" cy="228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>
            <a:extLst>
              <a:ext uri="{FF2B5EF4-FFF2-40B4-BE49-F238E27FC236}">
                <a16:creationId xmlns:a16="http://schemas.microsoft.com/office/drawing/2014/main" id="{78F7D8CD-3525-46A9-A731-6A35412045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1143000"/>
          <a:ext cx="5102225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Paint Shop Pro Image" r:id="rId3" imgW="5102439" imgH="4282927" progId="PaintShopPro">
                  <p:embed/>
                </p:oleObj>
              </mc:Choice>
              <mc:Fallback>
                <p:oleObj name="Paint Shop Pro Image" r:id="rId3" imgW="5102439" imgH="4282927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143000"/>
                        <a:ext cx="5102225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5">
            <a:extLst>
              <a:ext uri="{FF2B5EF4-FFF2-40B4-BE49-F238E27FC236}">
                <a16:creationId xmlns:a16="http://schemas.microsoft.com/office/drawing/2014/main" id="{58B4AEBC-A132-4AEA-9F7C-04B20EF8B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FF99"/>
                </a:solidFill>
              </a:rPr>
              <a:t>Looks like an ASOS array in a good spot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60D77-3888-4FAC-92A3-1BA8C926B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4" y="228600"/>
            <a:ext cx="9162567" cy="6400800"/>
          </a:xfrm>
          <a:prstGeom prst="rect">
            <a:avLst/>
          </a:prstGeom>
        </p:spPr>
      </p:pic>
      <p:sp>
        <p:nvSpPr>
          <p:cNvPr id="11267" name="Text Box 5">
            <a:extLst>
              <a:ext uri="{FF2B5EF4-FFF2-40B4-BE49-F238E27FC236}">
                <a16:creationId xmlns:a16="http://schemas.microsoft.com/office/drawing/2014/main" id="{CC536A09-7690-4E92-BEB4-A264992BB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876800"/>
            <a:ext cx="3048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Also, some of the stations are in places where NOBODY wants to live.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>
            <a:extLst>
              <a:ext uri="{FF2B5EF4-FFF2-40B4-BE49-F238E27FC236}">
                <a16:creationId xmlns:a16="http://schemas.microsoft.com/office/drawing/2014/main" id="{5FD869C8-F25F-459E-8E11-1732AB06B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229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99"/>
                </a:solidFill>
              </a:rPr>
              <a:t>Almost every single observation is now done by the automated system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99"/>
                </a:solidFill>
              </a:rPr>
              <a:t>Find them at  https://www.faa.gov/air_traffic/weather/asos/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594C2-B16A-4262-82C0-946E5A12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3487"/>
            <a:ext cx="9144000" cy="566388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6">
            <a:extLst>
              <a:ext uri="{FF2B5EF4-FFF2-40B4-BE49-F238E27FC236}">
                <a16:creationId xmlns:a16="http://schemas.microsoft.com/office/drawing/2014/main" id="{AB640737-2463-4FAE-B29D-65A754AA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19088"/>
            <a:ext cx="739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99"/>
                </a:solidFill>
              </a:rPr>
              <a:t>Oneonta is on the map!  But it’s AWOS, not ASOS.  That’s an aviation site, maintained by the FAA.  ASOS balloons are grey.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10ABD-45AA-4EEF-B10A-3B74F011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29" y="1190624"/>
            <a:ext cx="8737871" cy="539658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891072-17CE-41AC-BAD7-64D08843F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0" y="0"/>
            <a:ext cx="5231837" cy="6792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E5ABD-9B16-4550-A21A-7825A77215E4}"/>
              </a:ext>
            </a:extLst>
          </p:cNvPr>
          <p:cNvSpPr txBox="1"/>
          <p:nvPr/>
        </p:nvSpPr>
        <p:spPr>
          <a:xfrm>
            <a:off x="152400" y="533400"/>
            <a:ext cx="378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Oneonta does have an airport and an automated weather observing system (AWOS). </a:t>
            </a:r>
          </a:p>
        </p:txBody>
      </p:sp>
    </p:spTree>
    <p:extLst>
      <p:ext uri="{BB962C8B-B14F-4D97-AF65-F5344CB8AC3E}">
        <p14:creationId xmlns:p14="http://schemas.microsoft.com/office/powerpoint/2010/main" val="1211115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>
            <a:extLst>
              <a:ext uri="{FF2B5EF4-FFF2-40B4-BE49-F238E27FC236}">
                <a16:creationId xmlns:a16="http://schemas.microsoft.com/office/drawing/2014/main" id="{49522798-E157-4AB5-BA8B-09A7A8A1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225" y="304800"/>
            <a:ext cx="67818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FF99"/>
                </a:solidFill>
              </a:rPr>
              <a:t>Summary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FFFF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99"/>
                </a:solidFill>
              </a:rPr>
              <a:t>ASOS is not perfect.  It requires a person to double-check the observations.  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 dirty="0">
              <a:solidFill>
                <a:srgbClr val="FFFF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99"/>
                </a:solidFill>
              </a:rPr>
              <a:t>Also, the machines need to be located in accessible locations for maintenance.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 dirty="0">
              <a:solidFill>
                <a:srgbClr val="FFFF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99"/>
                </a:solidFill>
              </a:rPr>
              <a:t>Will meteorologists ever be obsolete?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CE87857A-48B6-471E-8CBA-B155DF50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225" y="4191000"/>
            <a:ext cx="6324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CC3300"/>
                </a:solidFill>
              </a:rPr>
              <a:t>NEVER!  Meteorologists will be needed to adapt to new situations.  Machines can’t do that.  Meteorologists invent new sensors and ways to do observations.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Picture ofHourlyObs">
            <a:extLst>
              <a:ext uri="{FF2B5EF4-FFF2-40B4-BE49-F238E27FC236}">
                <a16:creationId xmlns:a16="http://schemas.microsoft.com/office/drawing/2014/main" id="{B3777015-9994-47CB-B466-6E5551C4C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0" y="1470780"/>
            <a:ext cx="7436860" cy="508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6">
            <a:extLst>
              <a:ext uri="{FF2B5EF4-FFF2-40B4-BE49-F238E27FC236}">
                <a16:creationId xmlns:a16="http://schemas.microsoft.com/office/drawing/2014/main" id="{F5A411E2-3D60-414A-8EF6-21DFB1119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"/>
            <a:ext cx="7162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Normally surface observations are taken every hour.  When the weather is complex, this is not enough.  Can one person take multiple special observations 24/7? Machines can do that.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970DB882-B1A9-48C0-8485-9D4FC88B1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40386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Automation also means fewer paychecks for the Federal Government.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CC00"/>
                </a:solidFill>
              </a:rPr>
              <a:t>Also, no health insurance payments.  No sick days.  No unions.  No strikes.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6600"/>
                </a:solidFill>
              </a:rPr>
              <a:t>Machines work every day of the year.  No holidays.  No vacations.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Does this mean fewer meteorologists are employed by the NWS?</a:t>
            </a:r>
          </a:p>
        </p:txBody>
      </p:sp>
      <p:pic>
        <p:nvPicPr>
          <p:cNvPr id="13315" name="Picture 5" descr="ep_ASOS6">
            <a:extLst>
              <a:ext uri="{FF2B5EF4-FFF2-40B4-BE49-F238E27FC236}">
                <a16:creationId xmlns:a16="http://schemas.microsoft.com/office/drawing/2014/main" id="{7671A68F-6398-4AB8-BE18-5676C2F6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3911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>
            <a:extLst>
              <a:ext uri="{FF2B5EF4-FFF2-40B4-BE49-F238E27FC236}">
                <a16:creationId xmlns:a16="http://schemas.microsoft.com/office/drawing/2014/main" id="{7FF624C3-0EB4-4C81-A4F3-BF6681D4C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81600"/>
            <a:ext cx="3733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Not necessarily.  It means your NWS job will be forecasting, not doing grunt 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asos-1">
            <a:extLst>
              <a:ext uri="{FF2B5EF4-FFF2-40B4-BE49-F238E27FC236}">
                <a16:creationId xmlns:a16="http://schemas.microsoft.com/office/drawing/2014/main" id="{21F086ED-3672-4BA1-8386-AAA4B203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>
            <a:extLst>
              <a:ext uri="{FF2B5EF4-FFF2-40B4-BE49-F238E27FC236}">
                <a16:creationId xmlns:a16="http://schemas.microsoft.com/office/drawing/2014/main" id="{1470A5AF-28FD-4B9A-933F-67F83B79A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5720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A typical “small airport” ASOS setup.</a:t>
            </a:r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126F6A4C-1A34-46DA-BB9B-77CCB1048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981200"/>
            <a:ext cx="3810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CC00"/>
                </a:solidFill>
              </a:rPr>
              <a:t>ASOS is not a single observing machine.  It is a suite of sensors attached to a computer system.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ep_ASOS8">
            <a:extLst>
              <a:ext uri="{FF2B5EF4-FFF2-40B4-BE49-F238E27FC236}">
                <a16:creationId xmlns:a16="http://schemas.microsoft.com/office/drawing/2014/main" id="{33F0E8EB-909F-42BD-A5A6-E9E18602A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3505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7">
            <a:extLst>
              <a:ext uri="{FF2B5EF4-FFF2-40B4-BE49-F238E27FC236}">
                <a16:creationId xmlns:a16="http://schemas.microsoft.com/office/drawing/2014/main" id="{C3A09C7B-8D49-44CB-AC68-D748220B3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858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FF99"/>
                </a:solidFill>
              </a:rPr>
              <a:t>The sensors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ep_ASOS3">
            <a:extLst>
              <a:ext uri="{FF2B5EF4-FFF2-40B4-BE49-F238E27FC236}">
                <a16:creationId xmlns:a16="http://schemas.microsoft.com/office/drawing/2014/main" id="{D578A56D-15AA-4B29-B881-FDDF9121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165725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C81401FB-93D6-44EA-8A50-6333E11C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4800"/>
            <a:ext cx="670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Some are very familiar.  Some are ingenious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p_ASOS5">
            <a:extLst>
              <a:ext uri="{FF2B5EF4-FFF2-40B4-BE49-F238E27FC236}">
                <a16:creationId xmlns:a16="http://schemas.microsoft.com/office/drawing/2014/main" id="{045D2AFF-A19F-4E6F-94AC-1E2043BE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24733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ep_ASOS9">
            <a:extLst>
              <a:ext uri="{FF2B5EF4-FFF2-40B4-BE49-F238E27FC236}">
                <a16:creationId xmlns:a16="http://schemas.microsoft.com/office/drawing/2014/main" id="{E68F4513-4C36-4A3C-9FA5-038A07A0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221038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>
            <a:extLst>
              <a:ext uri="{FF2B5EF4-FFF2-40B4-BE49-F238E27FC236}">
                <a16:creationId xmlns:a16="http://schemas.microsoft.com/office/drawing/2014/main" id="{16AD9A6E-762E-45E9-93DB-DBCA7E3EB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458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</a:rPr>
              <a:t>Both the Visibiity and Precipitation Indication Sensor operate on the same type of principle:  Atmospheric meteors obscure a beam between emitter and receiver.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0bcbafd18d61554d38df12c84dc9d39449f63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787</Words>
  <Application>Microsoft Office PowerPoint</Application>
  <PresentationFormat>On-screen Show (4:3)</PresentationFormat>
  <Paragraphs>82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Default Design</vt:lpstr>
      <vt:lpstr>Paint Shop Pro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SUNY-Oneonta Earth Sciences Dept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Jerome Blechman</dc:creator>
  <cp:lastModifiedBy>Blechman, Jerome</cp:lastModifiedBy>
  <cp:revision>24</cp:revision>
  <dcterms:created xsi:type="dcterms:W3CDTF">2006-04-25T00:19:17Z</dcterms:created>
  <dcterms:modified xsi:type="dcterms:W3CDTF">2019-04-15T14:12:21Z</dcterms:modified>
</cp:coreProperties>
</file>