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323" r:id="rId3"/>
    <p:sldId id="327" r:id="rId4"/>
    <p:sldId id="328" r:id="rId5"/>
    <p:sldId id="329" r:id="rId6"/>
    <p:sldId id="298" r:id="rId7"/>
    <p:sldId id="262" r:id="rId8"/>
    <p:sldId id="259" r:id="rId9"/>
    <p:sldId id="260" r:id="rId10"/>
    <p:sldId id="261" r:id="rId11"/>
    <p:sldId id="314" r:id="rId12"/>
    <p:sldId id="263" r:id="rId13"/>
    <p:sldId id="276" r:id="rId14"/>
    <p:sldId id="264" r:id="rId15"/>
    <p:sldId id="277" r:id="rId16"/>
    <p:sldId id="258" r:id="rId17"/>
    <p:sldId id="267" r:id="rId18"/>
    <p:sldId id="312" r:id="rId19"/>
    <p:sldId id="313" r:id="rId20"/>
    <p:sldId id="325" r:id="rId21"/>
    <p:sldId id="322" r:id="rId22"/>
    <p:sldId id="266" r:id="rId23"/>
    <p:sldId id="315" r:id="rId24"/>
    <p:sldId id="316" r:id="rId25"/>
    <p:sldId id="294" r:id="rId26"/>
    <p:sldId id="268" r:id="rId27"/>
    <p:sldId id="269" r:id="rId28"/>
    <p:sldId id="270" r:id="rId29"/>
    <p:sldId id="271" r:id="rId30"/>
    <p:sldId id="272" r:id="rId31"/>
    <p:sldId id="297" r:id="rId32"/>
    <p:sldId id="306" r:id="rId33"/>
    <p:sldId id="307" r:id="rId34"/>
    <p:sldId id="321" r:id="rId35"/>
    <p:sldId id="273" r:id="rId36"/>
    <p:sldId id="281" r:id="rId37"/>
    <p:sldId id="283" r:id="rId38"/>
    <p:sldId id="333" r:id="rId39"/>
    <p:sldId id="300" r:id="rId40"/>
    <p:sldId id="299" r:id="rId41"/>
    <p:sldId id="318" r:id="rId42"/>
    <p:sldId id="332" r:id="rId43"/>
    <p:sldId id="319" r:id="rId44"/>
    <p:sldId id="320" r:id="rId45"/>
    <p:sldId id="311" r:id="rId46"/>
    <p:sldId id="335" r:id="rId47"/>
    <p:sldId id="334" r:id="rId48"/>
    <p:sldId id="331" r:id="rId49"/>
    <p:sldId id="303" r:id="rId50"/>
    <p:sldId id="326" r:id="rId51"/>
    <p:sldId id="336" r:id="rId52"/>
    <p:sldId id="337" r:id="rId53"/>
    <p:sldId id="338" r:id="rId54"/>
    <p:sldId id="339" r:id="rId55"/>
    <p:sldId id="304" r:id="rId56"/>
    <p:sldId id="305" r:id="rId57"/>
    <p:sldId id="340" r:id="rId58"/>
  </p:sldIdLst>
  <p:sldSz cx="9144000" cy="6858000" type="screen4x3"/>
  <p:notesSz cx="6858000" cy="9144000"/>
  <p:custDataLst>
    <p:tags r:id="rId60"/>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36" autoAdjust="0"/>
    <p:restoredTop sz="94660"/>
  </p:normalViewPr>
  <p:slideViewPr>
    <p:cSldViewPr>
      <p:cViewPr varScale="1">
        <p:scale>
          <a:sx n="70" d="100"/>
          <a:sy n="70" d="100"/>
        </p:scale>
        <p:origin x="618"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65045096-86F4-402B-9634-F0D9A20D572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en-US"/>
          </a:p>
        </p:txBody>
      </p:sp>
      <p:sp>
        <p:nvSpPr>
          <p:cNvPr id="79875" name="Rectangle 3">
            <a:extLst>
              <a:ext uri="{FF2B5EF4-FFF2-40B4-BE49-F238E27FC236}">
                <a16:creationId xmlns:a16="http://schemas.microsoft.com/office/drawing/2014/main" id="{1F2335E1-E8A0-4DEB-8435-B0CF627AE6D5}"/>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fld id="{55B6039D-46E8-40F6-9FB8-FA6E55991189}" type="datetimeFigureOut">
              <a:rPr lang="en-US"/>
              <a:pPr>
                <a:defRPr/>
              </a:pPr>
              <a:t>4/26/2019</a:t>
            </a:fld>
            <a:endParaRPr lang="en-US"/>
          </a:p>
        </p:txBody>
      </p:sp>
      <p:sp>
        <p:nvSpPr>
          <p:cNvPr id="61444" name="Rectangle 4">
            <a:extLst>
              <a:ext uri="{FF2B5EF4-FFF2-40B4-BE49-F238E27FC236}">
                <a16:creationId xmlns:a16="http://schemas.microsoft.com/office/drawing/2014/main" id="{3D09ACE0-5485-423B-A28F-65E1D07084A9}"/>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7" name="Rectangle 5">
            <a:extLst>
              <a:ext uri="{FF2B5EF4-FFF2-40B4-BE49-F238E27FC236}">
                <a16:creationId xmlns:a16="http://schemas.microsoft.com/office/drawing/2014/main" id="{D466C52F-E452-45BC-9EF3-BF38D454C7FC}"/>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9878" name="Rectangle 6">
            <a:extLst>
              <a:ext uri="{FF2B5EF4-FFF2-40B4-BE49-F238E27FC236}">
                <a16:creationId xmlns:a16="http://schemas.microsoft.com/office/drawing/2014/main" id="{873D556C-3770-4A84-BAD2-9951E77E5A88}"/>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en-US"/>
          </a:p>
        </p:txBody>
      </p:sp>
      <p:sp>
        <p:nvSpPr>
          <p:cNvPr id="79879" name="Rectangle 7">
            <a:extLst>
              <a:ext uri="{FF2B5EF4-FFF2-40B4-BE49-F238E27FC236}">
                <a16:creationId xmlns:a16="http://schemas.microsoft.com/office/drawing/2014/main" id="{72F10662-E516-4F53-A159-97F72AA5300B}"/>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924450D4-BA72-4FD4-8C30-49083F3BB46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05D8EF11-0B9A-4613-BC46-F2C3B913BDED}"/>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F9807E10-49D6-47D7-811A-FD0EA6877441}" type="slidenum">
              <a:rPr lang="en-US" altLang="en-US" sz="1200">
                <a:latin typeface="Times" panose="02020603050405020304" pitchFamily="18" charset="0"/>
                <a:ea typeface="ＭＳ Ｐゴシック" panose="020B0600070205080204" pitchFamily="34" charset="-128"/>
              </a:rPr>
              <a:pPr algn="r"/>
              <a:t>21</a:t>
            </a:fld>
            <a:endParaRPr lang="en-US" altLang="en-US" sz="1200">
              <a:latin typeface="Times" panose="02020603050405020304" pitchFamily="18" charset="0"/>
              <a:ea typeface="ＭＳ Ｐゴシック" panose="020B0600070205080204" pitchFamily="34" charset="-128"/>
            </a:endParaRPr>
          </a:p>
        </p:txBody>
      </p:sp>
      <p:sp>
        <p:nvSpPr>
          <p:cNvPr id="62467" name="Rectangle 2">
            <a:extLst>
              <a:ext uri="{FF2B5EF4-FFF2-40B4-BE49-F238E27FC236}">
                <a16:creationId xmlns:a16="http://schemas.microsoft.com/office/drawing/2014/main" id="{C254C8A6-B3D3-4D1F-B17C-44D4263EB305}"/>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62468" name="Rectangle 3">
            <a:extLst>
              <a:ext uri="{FF2B5EF4-FFF2-40B4-BE49-F238E27FC236}">
                <a16:creationId xmlns:a16="http://schemas.microsoft.com/office/drawing/2014/main" id="{E9CBEEC2-11D8-4C77-9191-24BDC8250A8E}"/>
              </a:ext>
            </a:extLst>
          </p:cNvPr>
          <p:cNvSpPr>
            <a:spLocks noGrp="1" noChangeArrowheads="1"/>
          </p:cNvSpPr>
          <p:nvPr>
            <p:ph type="body" idx="1"/>
          </p:nvPr>
        </p:nvSpPr>
        <p:spPr>
          <a:xfrm>
            <a:off x="914400" y="4344988"/>
            <a:ext cx="5029200" cy="4113212"/>
          </a:xfrm>
          <a:solidFill>
            <a:srgbClr val="FFFFFF"/>
          </a:solidFill>
          <a:ln>
            <a:solidFill>
              <a:srgbClr val="000000"/>
            </a:solidFill>
          </a:ln>
        </p:spPr>
        <p:txBody>
          <a:bodyPr lIns="89922" tIns="44961" rIns="89922" bIns="44961"/>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884FDD5-05D1-4285-A905-F6A4194EBD8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B923ED8-5635-47CB-99FE-B00B5BD03E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3131248-4518-4731-B256-23FDF6EB3924}"/>
              </a:ext>
            </a:extLst>
          </p:cNvPr>
          <p:cNvSpPr>
            <a:spLocks noGrp="1" noChangeArrowheads="1"/>
          </p:cNvSpPr>
          <p:nvPr>
            <p:ph type="sldNum" sz="quarter" idx="12"/>
          </p:nvPr>
        </p:nvSpPr>
        <p:spPr>
          <a:ln/>
        </p:spPr>
        <p:txBody>
          <a:bodyPr/>
          <a:lstStyle>
            <a:lvl1pPr>
              <a:defRPr/>
            </a:lvl1pPr>
          </a:lstStyle>
          <a:p>
            <a:fld id="{7A3E058F-D221-406F-8A25-AA365C7F657D}" type="slidenum">
              <a:rPr lang="en-US" altLang="en-US"/>
              <a:pPr/>
              <a:t>‹#›</a:t>
            </a:fld>
            <a:endParaRPr lang="en-US" altLang="en-US"/>
          </a:p>
        </p:txBody>
      </p:sp>
    </p:spTree>
    <p:extLst>
      <p:ext uri="{BB962C8B-B14F-4D97-AF65-F5344CB8AC3E}">
        <p14:creationId xmlns:p14="http://schemas.microsoft.com/office/powerpoint/2010/main" val="3205866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8445BDC-EB06-422E-9559-92A54A186B8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1B3566B-5002-4D30-9ADE-D48BA79E5E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A301F99-F1C6-4919-8422-6E0C60C299BD}"/>
              </a:ext>
            </a:extLst>
          </p:cNvPr>
          <p:cNvSpPr>
            <a:spLocks noGrp="1" noChangeArrowheads="1"/>
          </p:cNvSpPr>
          <p:nvPr>
            <p:ph type="sldNum" sz="quarter" idx="12"/>
          </p:nvPr>
        </p:nvSpPr>
        <p:spPr>
          <a:ln/>
        </p:spPr>
        <p:txBody>
          <a:bodyPr/>
          <a:lstStyle>
            <a:lvl1pPr>
              <a:defRPr/>
            </a:lvl1pPr>
          </a:lstStyle>
          <a:p>
            <a:fld id="{C900FE66-0B62-4256-AADE-A7A568622273}" type="slidenum">
              <a:rPr lang="en-US" altLang="en-US"/>
              <a:pPr/>
              <a:t>‹#›</a:t>
            </a:fld>
            <a:endParaRPr lang="en-US" altLang="en-US"/>
          </a:p>
        </p:txBody>
      </p:sp>
    </p:spTree>
    <p:extLst>
      <p:ext uri="{BB962C8B-B14F-4D97-AF65-F5344CB8AC3E}">
        <p14:creationId xmlns:p14="http://schemas.microsoft.com/office/powerpoint/2010/main" val="4047097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50CB248-BFF1-41B5-8CDF-7B447B96923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D518135-F5FD-4EAA-B707-86B484BA73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5FDC211-1B76-4D44-8EDC-95414C1A2C03}"/>
              </a:ext>
            </a:extLst>
          </p:cNvPr>
          <p:cNvSpPr>
            <a:spLocks noGrp="1" noChangeArrowheads="1"/>
          </p:cNvSpPr>
          <p:nvPr>
            <p:ph type="sldNum" sz="quarter" idx="12"/>
          </p:nvPr>
        </p:nvSpPr>
        <p:spPr>
          <a:ln/>
        </p:spPr>
        <p:txBody>
          <a:bodyPr/>
          <a:lstStyle>
            <a:lvl1pPr>
              <a:defRPr/>
            </a:lvl1pPr>
          </a:lstStyle>
          <a:p>
            <a:fld id="{88FFFCB7-A385-45A4-98F6-F67F2E3485CC}" type="slidenum">
              <a:rPr lang="en-US" altLang="en-US"/>
              <a:pPr/>
              <a:t>‹#›</a:t>
            </a:fld>
            <a:endParaRPr lang="en-US" altLang="en-US"/>
          </a:p>
        </p:txBody>
      </p:sp>
    </p:spTree>
    <p:extLst>
      <p:ext uri="{BB962C8B-B14F-4D97-AF65-F5344CB8AC3E}">
        <p14:creationId xmlns:p14="http://schemas.microsoft.com/office/powerpoint/2010/main" val="3277176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4D65665-8C9D-4F40-AF52-30C903F4F4C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F7F0056-8D22-4650-91E0-09FCBDBDF6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3512E4A-2CF3-4298-8051-4B8FA6D1B2A9}"/>
              </a:ext>
            </a:extLst>
          </p:cNvPr>
          <p:cNvSpPr>
            <a:spLocks noGrp="1" noChangeArrowheads="1"/>
          </p:cNvSpPr>
          <p:nvPr>
            <p:ph type="sldNum" sz="quarter" idx="12"/>
          </p:nvPr>
        </p:nvSpPr>
        <p:spPr>
          <a:ln/>
        </p:spPr>
        <p:txBody>
          <a:bodyPr/>
          <a:lstStyle>
            <a:lvl1pPr>
              <a:defRPr/>
            </a:lvl1pPr>
          </a:lstStyle>
          <a:p>
            <a:fld id="{EABC542A-3671-4DE1-954E-18511C5C547F}" type="slidenum">
              <a:rPr lang="en-US" altLang="en-US"/>
              <a:pPr/>
              <a:t>‹#›</a:t>
            </a:fld>
            <a:endParaRPr lang="en-US" altLang="en-US"/>
          </a:p>
        </p:txBody>
      </p:sp>
    </p:spTree>
    <p:extLst>
      <p:ext uri="{BB962C8B-B14F-4D97-AF65-F5344CB8AC3E}">
        <p14:creationId xmlns:p14="http://schemas.microsoft.com/office/powerpoint/2010/main" val="316746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9824FAB-ABC7-454C-BC5C-8372E79CB1F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EB4D14A-19F5-436C-9777-E68F5D77EE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99D0A79-81DB-44D7-9E64-B8E85970BDF7}"/>
              </a:ext>
            </a:extLst>
          </p:cNvPr>
          <p:cNvSpPr>
            <a:spLocks noGrp="1" noChangeArrowheads="1"/>
          </p:cNvSpPr>
          <p:nvPr>
            <p:ph type="sldNum" sz="quarter" idx="12"/>
          </p:nvPr>
        </p:nvSpPr>
        <p:spPr>
          <a:ln/>
        </p:spPr>
        <p:txBody>
          <a:bodyPr/>
          <a:lstStyle>
            <a:lvl1pPr>
              <a:defRPr/>
            </a:lvl1pPr>
          </a:lstStyle>
          <a:p>
            <a:fld id="{327F3403-D972-47A8-8503-3A4D52244FAE}" type="slidenum">
              <a:rPr lang="en-US" altLang="en-US"/>
              <a:pPr/>
              <a:t>‹#›</a:t>
            </a:fld>
            <a:endParaRPr lang="en-US" altLang="en-US"/>
          </a:p>
        </p:txBody>
      </p:sp>
    </p:spTree>
    <p:extLst>
      <p:ext uri="{BB962C8B-B14F-4D97-AF65-F5344CB8AC3E}">
        <p14:creationId xmlns:p14="http://schemas.microsoft.com/office/powerpoint/2010/main" val="2421865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6E19378-0003-4958-A578-41A79E4B2E7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EE50E07-8545-4BBE-A460-507793BC25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96995E8-5117-4C66-95A7-43FD055E8422}"/>
              </a:ext>
            </a:extLst>
          </p:cNvPr>
          <p:cNvSpPr>
            <a:spLocks noGrp="1" noChangeArrowheads="1"/>
          </p:cNvSpPr>
          <p:nvPr>
            <p:ph type="sldNum" sz="quarter" idx="12"/>
          </p:nvPr>
        </p:nvSpPr>
        <p:spPr>
          <a:ln/>
        </p:spPr>
        <p:txBody>
          <a:bodyPr/>
          <a:lstStyle>
            <a:lvl1pPr>
              <a:defRPr/>
            </a:lvl1pPr>
          </a:lstStyle>
          <a:p>
            <a:fld id="{7F471C9E-29DC-48AF-B3DC-0F743A2EDE7B}" type="slidenum">
              <a:rPr lang="en-US" altLang="en-US"/>
              <a:pPr/>
              <a:t>‹#›</a:t>
            </a:fld>
            <a:endParaRPr lang="en-US" altLang="en-US"/>
          </a:p>
        </p:txBody>
      </p:sp>
    </p:spTree>
    <p:extLst>
      <p:ext uri="{BB962C8B-B14F-4D97-AF65-F5344CB8AC3E}">
        <p14:creationId xmlns:p14="http://schemas.microsoft.com/office/powerpoint/2010/main" val="137878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93EE8A6-AC7F-4E7B-AE3A-54D626EA53A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DC4EC41-9913-4CA8-A271-23E0E10BE3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70F1DA4-E69E-4CE3-80BC-FA39B54DD7D2}"/>
              </a:ext>
            </a:extLst>
          </p:cNvPr>
          <p:cNvSpPr>
            <a:spLocks noGrp="1" noChangeArrowheads="1"/>
          </p:cNvSpPr>
          <p:nvPr>
            <p:ph type="sldNum" sz="quarter" idx="12"/>
          </p:nvPr>
        </p:nvSpPr>
        <p:spPr>
          <a:ln/>
        </p:spPr>
        <p:txBody>
          <a:bodyPr/>
          <a:lstStyle>
            <a:lvl1pPr>
              <a:defRPr/>
            </a:lvl1pPr>
          </a:lstStyle>
          <a:p>
            <a:fld id="{4D5F03A4-AF0E-4EC9-BCD5-EFF5EB591CB3}" type="slidenum">
              <a:rPr lang="en-US" altLang="en-US"/>
              <a:pPr/>
              <a:t>‹#›</a:t>
            </a:fld>
            <a:endParaRPr lang="en-US" altLang="en-US"/>
          </a:p>
        </p:txBody>
      </p:sp>
    </p:spTree>
    <p:extLst>
      <p:ext uri="{BB962C8B-B14F-4D97-AF65-F5344CB8AC3E}">
        <p14:creationId xmlns:p14="http://schemas.microsoft.com/office/powerpoint/2010/main" val="3636371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96CC28B-3D70-4988-986C-3749462991C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AE2E57D-947C-40C1-8127-16E70F2807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81BE067-E6BA-47DD-BF2A-598AFDD49305}"/>
              </a:ext>
            </a:extLst>
          </p:cNvPr>
          <p:cNvSpPr>
            <a:spLocks noGrp="1" noChangeArrowheads="1"/>
          </p:cNvSpPr>
          <p:nvPr>
            <p:ph type="sldNum" sz="quarter" idx="12"/>
          </p:nvPr>
        </p:nvSpPr>
        <p:spPr>
          <a:ln/>
        </p:spPr>
        <p:txBody>
          <a:bodyPr/>
          <a:lstStyle>
            <a:lvl1pPr>
              <a:defRPr/>
            </a:lvl1pPr>
          </a:lstStyle>
          <a:p>
            <a:fld id="{DC8AF2B6-D813-466D-BE6A-372E173EB518}" type="slidenum">
              <a:rPr lang="en-US" altLang="en-US"/>
              <a:pPr/>
              <a:t>‹#›</a:t>
            </a:fld>
            <a:endParaRPr lang="en-US" altLang="en-US"/>
          </a:p>
        </p:txBody>
      </p:sp>
    </p:spTree>
    <p:extLst>
      <p:ext uri="{BB962C8B-B14F-4D97-AF65-F5344CB8AC3E}">
        <p14:creationId xmlns:p14="http://schemas.microsoft.com/office/powerpoint/2010/main" val="1668722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B64E8F6-C644-4380-A887-FCEFE4319E9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DCCA627-6F1C-4C6E-9FDE-62D5DF263B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31875D3-8E25-4B13-A598-0673FAF0C6F2}"/>
              </a:ext>
            </a:extLst>
          </p:cNvPr>
          <p:cNvSpPr>
            <a:spLocks noGrp="1" noChangeArrowheads="1"/>
          </p:cNvSpPr>
          <p:nvPr>
            <p:ph type="sldNum" sz="quarter" idx="12"/>
          </p:nvPr>
        </p:nvSpPr>
        <p:spPr>
          <a:ln/>
        </p:spPr>
        <p:txBody>
          <a:bodyPr/>
          <a:lstStyle>
            <a:lvl1pPr>
              <a:defRPr/>
            </a:lvl1pPr>
          </a:lstStyle>
          <a:p>
            <a:fld id="{ECD29D57-2B52-419E-AA25-E8F36CFCA789}" type="slidenum">
              <a:rPr lang="en-US" altLang="en-US"/>
              <a:pPr/>
              <a:t>‹#›</a:t>
            </a:fld>
            <a:endParaRPr lang="en-US" altLang="en-US"/>
          </a:p>
        </p:txBody>
      </p:sp>
    </p:spTree>
    <p:extLst>
      <p:ext uri="{BB962C8B-B14F-4D97-AF65-F5344CB8AC3E}">
        <p14:creationId xmlns:p14="http://schemas.microsoft.com/office/powerpoint/2010/main" val="1218383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51B5117-8592-4A52-85B9-082F1927AA3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5A81444-2E89-4904-BA7E-3B027BB729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FE2EFFF-F884-49F3-8FE5-057E2B7BC3CC}"/>
              </a:ext>
            </a:extLst>
          </p:cNvPr>
          <p:cNvSpPr>
            <a:spLocks noGrp="1" noChangeArrowheads="1"/>
          </p:cNvSpPr>
          <p:nvPr>
            <p:ph type="sldNum" sz="quarter" idx="12"/>
          </p:nvPr>
        </p:nvSpPr>
        <p:spPr>
          <a:ln/>
        </p:spPr>
        <p:txBody>
          <a:bodyPr/>
          <a:lstStyle>
            <a:lvl1pPr>
              <a:defRPr/>
            </a:lvl1pPr>
          </a:lstStyle>
          <a:p>
            <a:fld id="{3B7AFFBF-58B3-4045-A2C6-9D9F734C3BE1}" type="slidenum">
              <a:rPr lang="en-US" altLang="en-US"/>
              <a:pPr/>
              <a:t>‹#›</a:t>
            </a:fld>
            <a:endParaRPr lang="en-US" altLang="en-US"/>
          </a:p>
        </p:txBody>
      </p:sp>
    </p:spTree>
    <p:extLst>
      <p:ext uri="{BB962C8B-B14F-4D97-AF65-F5344CB8AC3E}">
        <p14:creationId xmlns:p14="http://schemas.microsoft.com/office/powerpoint/2010/main" val="2910019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F4D20BC-82A3-46C8-8D78-D071BBEA5F8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399B31B-958B-4BE1-AE53-1450606F56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BC504CE-9705-46ED-9B33-59DF802ED9C5}"/>
              </a:ext>
            </a:extLst>
          </p:cNvPr>
          <p:cNvSpPr>
            <a:spLocks noGrp="1" noChangeArrowheads="1"/>
          </p:cNvSpPr>
          <p:nvPr>
            <p:ph type="sldNum" sz="quarter" idx="12"/>
          </p:nvPr>
        </p:nvSpPr>
        <p:spPr>
          <a:ln/>
        </p:spPr>
        <p:txBody>
          <a:bodyPr/>
          <a:lstStyle>
            <a:lvl1pPr>
              <a:defRPr/>
            </a:lvl1pPr>
          </a:lstStyle>
          <a:p>
            <a:fld id="{8EEC9863-B3B2-4D99-8170-140FF29C4A32}" type="slidenum">
              <a:rPr lang="en-US" altLang="en-US"/>
              <a:pPr/>
              <a:t>‹#›</a:t>
            </a:fld>
            <a:endParaRPr lang="en-US" altLang="en-US"/>
          </a:p>
        </p:txBody>
      </p:sp>
    </p:spTree>
    <p:extLst>
      <p:ext uri="{BB962C8B-B14F-4D97-AF65-F5344CB8AC3E}">
        <p14:creationId xmlns:p14="http://schemas.microsoft.com/office/powerpoint/2010/main" val="3432674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01EAF92-DF91-41D8-94A0-9238C025BE8F}"/>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Rectangle 3">
            <a:extLst>
              <a:ext uri="{FF2B5EF4-FFF2-40B4-BE49-F238E27FC236}">
                <a16:creationId xmlns:a16="http://schemas.microsoft.com/office/drawing/2014/main" id="{EB3D84B2-D89F-4BF3-B06F-4846F3EE5797}"/>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8F673F0-4598-4F8B-8B8D-013B02B0AC2F}"/>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D791ACCB-0653-4660-916E-A1184BD7A2A2}"/>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B72DB7D0-782F-408C-86C3-F699EDCA08B8}"/>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CC3F7E5-DE5B-442D-9B64-94857AEAA12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41.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51.wmf"/></Relationships>
</file>

<file path=ppt/slides/_rels/slide55.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gi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hyperlink" Target="https://mag.ncep.noaa.gov/model-guidance-model-area.php"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a:extLst>
              <a:ext uri="{FF2B5EF4-FFF2-40B4-BE49-F238E27FC236}">
                <a16:creationId xmlns:a16="http://schemas.microsoft.com/office/drawing/2014/main" id="{11292F58-9B21-42B8-867B-8C1E52A1A3E0}"/>
              </a:ext>
            </a:extLst>
          </p:cNvPr>
          <p:cNvSpPr txBox="1">
            <a:spLocks noChangeArrowheads="1"/>
          </p:cNvSpPr>
          <p:nvPr/>
        </p:nvSpPr>
        <p:spPr bwMode="auto">
          <a:xfrm>
            <a:off x="1600200" y="1066800"/>
            <a:ext cx="6400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t>Numerical Forecast Models</a:t>
            </a:r>
          </a:p>
        </p:txBody>
      </p:sp>
      <p:pic>
        <p:nvPicPr>
          <p:cNvPr id="10243" name="Picture 7" descr="XX05avn00f072hgt5">
            <a:extLst>
              <a:ext uri="{FF2B5EF4-FFF2-40B4-BE49-F238E27FC236}">
                <a16:creationId xmlns:a16="http://schemas.microsoft.com/office/drawing/2014/main" id="{F6205077-CE22-4032-BECB-1FA4C2536F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981200"/>
            <a:ext cx="6629400"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8">
            <a:extLst>
              <a:ext uri="{FF2B5EF4-FFF2-40B4-BE49-F238E27FC236}">
                <a16:creationId xmlns:a16="http://schemas.microsoft.com/office/drawing/2014/main" id="{03A6C1B4-2913-4BF8-8157-7A8D4A10FC19}"/>
              </a:ext>
            </a:extLst>
          </p:cNvPr>
          <p:cNvSpPr txBox="1">
            <a:spLocks noChangeArrowheads="1"/>
          </p:cNvSpPr>
          <p:nvPr/>
        </p:nvSpPr>
        <p:spPr bwMode="auto">
          <a:xfrm>
            <a:off x="1295400" y="6248400"/>
            <a:ext cx="723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For more info: http://www.meted.ucar.edu/nwp/model_structure/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finediff">
            <a:extLst>
              <a:ext uri="{FF2B5EF4-FFF2-40B4-BE49-F238E27FC236}">
                <a16:creationId xmlns:a16="http://schemas.microsoft.com/office/drawing/2014/main" id="{4DF43AB5-6D20-402F-A692-C1F9504359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09600"/>
            <a:ext cx="7058025"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6">
            <a:extLst>
              <a:ext uri="{FF2B5EF4-FFF2-40B4-BE49-F238E27FC236}">
                <a16:creationId xmlns:a16="http://schemas.microsoft.com/office/drawing/2014/main" id="{240293DD-11F4-486A-A30A-3C419C439813}"/>
              </a:ext>
            </a:extLst>
          </p:cNvPr>
          <p:cNvSpPr txBox="1">
            <a:spLocks noChangeArrowheads="1"/>
          </p:cNvSpPr>
          <p:nvPr/>
        </p:nvSpPr>
        <p:spPr bwMode="auto">
          <a:xfrm>
            <a:off x="1371600" y="4800600"/>
            <a:ext cx="746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dirty="0">
                <a:latin typeface="+mn-lt"/>
              </a:rPr>
              <a:t>Models work by approximating the equations using finite differences on a model “grid.”  (exception: spectral models)</a:t>
            </a:r>
          </a:p>
        </p:txBody>
      </p:sp>
      <p:sp>
        <p:nvSpPr>
          <p:cNvPr id="19460" name="Text Box 7">
            <a:extLst>
              <a:ext uri="{FF2B5EF4-FFF2-40B4-BE49-F238E27FC236}">
                <a16:creationId xmlns:a16="http://schemas.microsoft.com/office/drawing/2014/main" id="{944DB7F9-77BF-4866-81DF-AFFD33831BD8}"/>
              </a:ext>
            </a:extLst>
          </p:cNvPr>
          <p:cNvSpPr txBox="1">
            <a:spLocks noChangeArrowheads="1"/>
          </p:cNvSpPr>
          <p:nvPr/>
        </p:nvSpPr>
        <p:spPr bwMode="auto">
          <a:xfrm>
            <a:off x="914400" y="5562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b="1" dirty="0">
                <a:latin typeface="+mn-lt"/>
                <a:cs typeface="Arial" panose="020B0604020202020204" pitchFamily="34" charset="0"/>
              </a:rPr>
              <a:t>∆x is the grid interval in the west-east direction. </a:t>
            </a:r>
            <a:r>
              <a:rPr lang="en-US" altLang="en-US" sz="2000" b="1" dirty="0">
                <a:latin typeface="+mn-lt"/>
              </a:rPr>
              <a:t>∆y is south-north. ∆t is time.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arakawe">
            <a:extLst>
              <a:ext uri="{FF2B5EF4-FFF2-40B4-BE49-F238E27FC236}">
                <a16:creationId xmlns:a16="http://schemas.microsoft.com/office/drawing/2014/main" id="{D0485E53-27A0-4802-85CE-7B62A4BDC51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9718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6" descr="arakawe2">
            <a:extLst>
              <a:ext uri="{FF2B5EF4-FFF2-40B4-BE49-F238E27FC236}">
                <a16:creationId xmlns:a16="http://schemas.microsoft.com/office/drawing/2014/main" id="{D160F9F9-663B-45F5-8977-CFD7F5A8C0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667000"/>
            <a:ext cx="3810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7">
            <a:extLst>
              <a:ext uri="{FF2B5EF4-FFF2-40B4-BE49-F238E27FC236}">
                <a16:creationId xmlns:a16="http://schemas.microsoft.com/office/drawing/2014/main" id="{D0E8BCD6-C21E-428C-8915-5D14EB53A849}"/>
              </a:ext>
            </a:extLst>
          </p:cNvPr>
          <p:cNvSpPr txBox="1">
            <a:spLocks noChangeArrowheads="1"/>
          </p:cNvSpPr>
          <p:nvPr/>
        </p:nvSpPr>
        <p:spPr bwMode="auto">
          <a:xfrm>
            <a:off x="914400" y="762000"/>
            <a:ext cx="7315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dirty="0"/>
              <a:t>The NAM-WRF, sometimes called the NMM (Non-hydrostatic Mesoscale Model) has a staggered grid and 12-km resolution</a:t>
            </a:r>
            <a:r>
              <a:rPr lang="en-US" altLang="en-US" dirty="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ModelGridwithMap">
            <a:extLst>
              <a:ext uri="{FF2B5EF4-FFF2-40B4-BE49-F238E27FC236}">
                <a16:creationId xmlns:a16="http://schemas.microsoft.com/office/drawing/2014/main" id="{BAB330B7-AC4A-4F6B-A736-E8ACCFC910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447800"/>
            <a:ext cx="56388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5">
            <a:extLst>
              <a:ext uri="{FF2B5EF4-FFF2-40B4-BE49-F238E27FC236}">
                <a16:creationId xmlns:a16="http://schemas.microsoft.com/office/drawing/2014/main" id="{42A39311-5777-4E18-B723-5A9713C25596}"/>
              </a:ext>
            </a:extLst>
          </p:cNvPr>
          <p:cNvSpPr txBox="1">
            <a:spLocks noChangeArrowheads="1"/>
          </p:cNvSpPr>
          <p:nvPr/>
        </p:nvSpPr>
        <p:spPr bwMode="auto">
          <a:xfrm>
            <a:off x="685800" y="228600"/>
            <a:ext cx="7467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dirty="0">
                <a:latin typeface="+mn-lt"/>
              </a:rPr>
              <a:t>You solve the finite difference equations for the points on a map.  Depending on your computer size, you may only get a limited number of grid points.</a:t>
            </a:r>
          </a:p>
        </p:txBody>
      </p:sp>
      <p:sp>
        <p:nvSpPr>
          <p:cNvPr id="21508" name="Text Box 6">
            <a:extLst>
              <a:ext uri="{FF2B5EF4-FFF2-40B4-BE49-F238E27FC236}">
                <a16:creationId xmlns:a16="http://schemas.microsoft.com/office/drawing/2014/main" id="{0B9D63EB-F7D9-4248-869B-BD6AA2C58C26}"/>
              </a:ext>
            </a:extLst>
          </p:cNvPr>
          <p:cNvSpPr txBox="1">
            <a:spLocks noChangeArrowheads="1"/>
          </p:cNvSpPr>
          <p:nvPr/>
        </p:nvSpPr>
        <p:spPr bwMode="auto">
          <a:xfrm>
            <a:off x="762000" y="5943600"/>
            <a:ext cx="807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dirty="0">
                <a:cs typeface="Arial" panose="020B0604020202020204" pitchFamily="34" charset="0"/>
              </a:rPr>
              <a:t>The limited area where your model is defined is called the “Domain”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5">
            <a:extLst>
              <a:ext uri="{FF2B5EF4-FFF2-40B4-BE49-F238E27FC236}">
                <a16:creationId xmlns:a16="http://schemas.microsoft.com/office/drawing/2014/main" id="{57BBB7A0-C498-4193-859A-0A3A63703572}"/>
              </a:ext>
            </a:extLst>
          </p:cNvPr>
          <p:cNvGraphicFramePr>
            <a:graphicFrameLocks noChangeAspect="1"/>
          </p:cNvGraphicFramePr>
          <p:nvPr/>
        </p:nvGraphicFramePr>
        <p:xfrm>
          <a:off x="1524000" y="1066800"/>
          <a:ext cx="5791200" cy="4594225"/>
        </p:xfrm>
        <a:graphic>
          <a:graphicData uri="http://schemas.openxmlformats.org/presentationml/2006/ole">
            <mc:AlternateContent xmlns:mc="http://schemas.openxmlformats.org/markup-compatibility/2006">
              <mc:Choice xmlns:v="urn:schemas-microsoft-com:vml" Requires="v">
                <p:oleObj spid="_x0000_s1044" name="Paint Shop Pro Image" r:id="rId3" imgW="3258537" imgH="2585366" progId="PaintShopPro">
                  <p:embed/>
                </p:oleObj>
              </mc:Choice>
              <mc:Fallback>
                <p:oleObj name="Paint Shop Pro Image" r:id="rId3" imgW="3258537" imgH="2585366" progId="PaintShopPro">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066800"/>
                        <a:ext cx="5791200" cy="459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Text Box 6">
            <a:extLst>
              <a:ext uri="{FF2B5EF4-FFF2-40B4-BE49-F238E27FC236}">
                <a16:creationId xmlns:a16="http://schemas.microsoft.com/office/drawing/2014/main" id="{B2439D5F-CCF3-470A-9645-2C9F21024391}"/>
              </a:ext>
            </a:extLst>
          </p:cNvPr>
          <p:cNvSpPr txBox="1">
            <a:spLocks noChangeArrowheads="1"/>
          </p:cNvSpPr>
          <p:nvPr/>
        </p:nvSpPr>
        <p:spPr bwMode="auto">
          <a:xfrm>
            <a:off x="1752600" y="457200"/>
            <a:ext cx="571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For a global model, the entire Earth is the Domain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a:extLst>
              <a:ext uri="{FF2B5EF4-FFF2-40B4-BE49-F238E27FC236}">
                <a16:creationId xmlns:a16="http://schemas.microsoft.com/office/drawing/2014/main" id="{585AB8E8-13F9-4360-8046-DA8CAE4E407C}"/>
              </a:ext>
            </a:extLst>
          </p:cNvPr>
          <p:cNvSpPr txBox="1">
            <a:spLocks noChangeArrowheads="1"/>
          </p:cNvSpPr>
          <p:nvPr/>
        </p:nvSpPr>
        <p:spPr bwMode="auto">
          <a:xfrm>
            <a:off x="914400" y="228600"/>
            <a:ext cx="6781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b="1"/>
              <a:t>The WRF model which is the basis for the North American Mesoscale model has a domain centered on - guess which continent.</a:t>
            </a:r>
          </a:p>
        </p:txBody>
      </p:sp>
      <p:pic>
        <p:nvPicPr>
          <p:cNvPr id="22531" name="Picture 5" descr="img1">
            <a:extLst>
              <a:ext uri="{FF2B5EF4-FFF2-40B4-BE49-F238E27FC236}">
                <a16:creationId xmlns:a16="http://schemas.microsoft.com/office/drawing/2014/main" id="{B8A229C3-DCA6-4A52-A540-F323D0E271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430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6">
            <a:extLst>
              <a:ext uri="{FF2B5EF4-FFF2-40B4-BE49-F238E27FC236}">
                <a16:creationId xmlns:a16="http://schemas.microsoft.com/office/drawing/2014/main" id="{0CA43C1D-FA60-46AB-BB1F-E5E72805A4C5}"/>
              </a:ext>
            </a:extLst>
          </p:cNvPr>
          <p:cNvSpPr txBox="1">
            <a:spLocks noChangeArrowheads="1"/>
          </p:cNvSpPr>
          <p:nvPr/>
        </p:nvSpPr>
        <p:spPr bwMode="auto">
          <a:xfrm>
            <a:off x="5943600" y="15240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(March 2008)</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prcltrvl">
            <a:extLst>
              <a:ext uri="{FF2B5EF4-FFF2-40B4-BE49-F238E27FC236}">
                <a16:creationId xmlns:a16="http://schemas.microsoft.com/office/drawing/2014/main" id="{CE99E5E8-90A1-4A0B-8165-7A8AEBAD8F5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905000"/>
            <a:ext cx="476250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5">
            <a:extLst>
              <a:ext uri="{FF2B5EF4-FFF2-40B4-BE49-F238E27FC236}">
                <a16:creationId xmlns:a16="http://schemas.microsoft.com/office/drawing/2014/main" id="{C1B6B3A6-019E-4DDF-9C6C-F779522EFA3F}"/>
              </a:ext>
            </a:extLst>
          </p:cNvPr>
          <p:cNvSpPr txBox="1">
            <a:spLocks noChangeArrowheads="1"/>
          </p:cNvSpPr>
          <p:nvPr/>
        </p:nvSpPr>
        <p:spPr bwMode="auto">
          <a:xfrm>
            <a:off x="533400" y="457200"/>
            <a:ext cx="7924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If your domain is not global, you have artificial “boundaries”.  Since these don’t exist in the real atmosphere, any effects from these boundaries are computational.  The effects propagate into the interior as fast as air parcels move.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a:extLst>
              <a:ext uri="{FF2B5EF4-FFF2-40B4-BE49-F238E27FC236}">
                <a16:creationId xmlns:a16="http://schemas.microsoft.com/office/drawing/2014/main" id="{22AF8967-31B9-4038-A88E-C20BF4BC4808}"/>
              </a:ext>
            </a:extLst>
          </p:cNvPr>
          <p:cNvPicPr>
            <a:picLocks noChangeArrowheads="1"/>
          </p:cNvPicPr>
          <p:nvPr/>
        </p:nvPicPr>
        <p:blipFill>
          <a:blip r:embed="rId2">
            <a:extLst>
              <a:ext uri="{28A0092B-C50C-407E-A947-70E740481C1C}">
                <a14:useLocalDpi xmlns:a14="http://schemas.microsoft.com/office/drawing/2010/main" val="0"/>
              </a:ext>
            </a:extLst>
          </a:blip>
          <a:srcRect l="1950" t="8859" r="1360" b="5051"/>
          <a:stretch>
            <a:fillRect/>
          </a:stretch>
        </p:blipFill>
        <p:spPr bwMode="auto">
          <a:xfrm>
            <a:off x="1143000" y="990600"/>
            <a:ext cx="723900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6">
            <a:extLst>
              <a:ext uri="{FF2B5EF4-FFF2-40B4-BE49-F238E27FC236}">
                <a16:creationId xmlns:a16="http://schemas.microsoft.com/office/drawing/2014/main" id="{AE0F44CA-AD33-4D21-BEAA-20F9FA8701A7}"/>
              </a:ext>
            </a:extLst>
          </p:cNvPr>
          <p:cNvSpPr txBox="1">
            <a:spLocks noChangeArrowheads="1"/>
          </p:cNvSpPr>
          <p:nvPr/>
        </p:nvSpPr>
        <p:spPr bwMode="auto">
          <a:xfrm>
            <a:off x="1295400" y="6096000"/>
            <a:ext cx="609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chemeClr val="tx2"/>
                </a:solidFill>
                <a:latin typeface="Times New Roman" panose="02020603050405020304" pitchFamily="18" charset="0"/>
              </a:rPr>
              <a:t>32-km Eta model terrain</a:t>
            </a:r>
          </a:p>
        </p:txBody>
      </p:sp>
      <p:sp>
        <p:nvSpPr>
          <p:cNvPr id="24580" name="Text Box 7">
            <a:extLst>
              <a:ext uri="{FF2B5EF4-FFF2-40B4-BE49-F238E27FC236}">
                <a16:creationId xmlns:a16="http://schemas.microsoft.com/office/drawing/2014/main" id="{1FC3FA26-B153-4B6C-A250-2E96285A2142}"/>
              </a:ext>
            </a:extLst>
          </p:cNvPr>
          <p:cNvSpPr txBox="1">
            <a:spLocks noChangeArrowheads="1"/>
          </p:cNvSpPr>
          <p:nvPr/>
        </p:nvSpPr>
        <p:spPr bwMode="auto">
          <a:xfrm>
            <a:off x="609600" y="228600"/>
            <a:ext cx="792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Once you define a domain, you need boundary conditions.  The real Earth has topography.  Your lower boundary must have mountains!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eta22netopography">
            <a:extLst>
              <a:ext uri="{FF2B5EF4-FFF2-40B4-BE49-F238E27FC236}">
                <a16:creationId xmlns:a16="http://schemas.microsoft.com/office/drawing/2014/main" id="{E30EC704-18B8-47F8-B27B-DE3F0E831A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600200"/>
            <a:ext cx="429577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5" descr="eta22swtopography">
            <a:extLst>
              <a:ext uri="{FF2B5EF4-FFF2-40B4-BE49-F238E27FC236}">
                <a16:creationId xmlns:a16="http://schemas.microsoft.com/office/drawing/2014/main" id="{7EDA4B9A-3E8C-4A9D-AF4B-CB52585100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429577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6">
            <a:extLst>
              <a:ext uri="{FF2B5EF4-FFF2-40B4-BE49-F238E27FC236}">
                <a16:creationId xmlns:a16="http://schemas.microsoft.com/office/drawing/2014/main" id="{6FC35664-6A0B-4371-810F-06999AE378C0}"/>
              </a:ext>
            </a:extLst>
          </p:cNvPr>
          <p:cNvSpPr txBox="1">
            <a:spLocks noChangeArrowheads="1"/>
          </p:cNvSpPr>
          <p:nvPr/>
        </p:nvSpPr>
        <p:spPr bwMode="auto">
          <a:xfrm>
            <a:off x="609600" y="304800"/>
            <a:ext cx="815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Here’s a closer look at the Southwest and Northeast U.S. terrain in the 22 km Eta (22 km horizontal grid spacing).  What do you think?</a:t>
            </a:r>
          </a:p>
        </p:txBody>
      </p:sp>
      <p:sp>
        <p:nvSpPr>
          <p:cNvPr id="25605" name="Text Box 7">
            <a:extLst>
              <a:ext uri="{FF2B5EF4-FFF2-40B4-BE49-F238E27FC236}">
                <a16:creationId xmlns:a16="http://schemas.microsoft.com/office/drawing/2014/main" id="{B23C9D24-4166-486B-ABB1-60133564A5FE}"/>
              </a:ext>
            </a:extLst>
          </p:cNvPr>
          <p:cNvSpPr txBox="1">
            <a:spLocks noChangeArrowheads="1"/>
          </p:cNvSpPr>
          <p:nvPr/>
        </p:nvSpPr>
        <p:spPr bwMode="auto">
          <a:xfrm>
            <a:off x="1295400" y="5638800"/>
            <a:ext cx="601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b="1"/>
              <a:t>(Remember the butterfly!)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wholedomain">
            <a:extLst>
              <a:ext uri="{FF2B5EF4-FFF2-40B4-BE49-F238E27FC236}">
                <a16:creationId xmlns:a16="http://schemas.microsoft.com/office/drawing/2014/main" id="{CA8438A3-E75F-4AE2-BB27-C0DEFA65B6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
            <a:ext cx="8077200"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5">
            <a:extLst>
              <a:ext uri="{FF2B5EF4-FFF2-40B4-BE49-F238E27FC236}">
                <a16:creationId xmlns:a16="http://schemas.microsoft.com/office/drawing/2014/main" id="{069A1D94-E9FD-48E6-9B19-509863A481F5}"/>
              </a:ext>
            </a:extLst>
          </p:cNvPr>
          <p:cNvSpPr txBox="1">
            <a:spLocks noChangeArrowheads="1"/>
          </p:cNvSpPr>
          <p:nvPr/>
        </p:nvSpPr>
        <p:spPr bwMode="auto">
          <a:xfrm>
            <a:off x="1371600" y="6324600"/>
            <a:ext cx="632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dirty="0"/>
              <a:t>The NAM-WRF model terrain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box47">
            <a:extLst>
              <a:ext uri="{FF2B5EF4-FFF2-40B4-BE49-F238E27FC236}">
                <a16:creationId xmlns:a16="http://schemas.microsoft.com/office/drawing/2014/main" id="{C08F4A22-2DDD-47A4-A977-C9279CEA10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240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5">
            <a:extLst>
              <a:ext uri="{FF2B5EF4-FFF2-40B4-BE49-F238E27FC236}">
                <a16:creationId xmlns:a16="http://schemas.microsoft.com/office/drawing/2014/main" id="{A249BF75-B85A-4265-A362-952C5221705B}"/>
              </a:ext>
            </a:extLst>
          </p:cNvPr>
          <p:cNvSpPr txBox="1">
            <a:spLocks noChangeArrowheads="1"/>
          </p:cNvSpPr>
          <p:nvPr/>
        </p:nvSpPr>
        <p:spPr bwMode="auto">
          <a:xfrm>
            <a:off x="1981200" y="457200"/>
            <a:ext cx="556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“Box 47” view of eastern NY in the NAM-WRF</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4">
            <a:extLst>
              <a:ext uri="{FF2B5EF4-FFF2-40B4-BE49-F238E27FC236}">
                <a16:creationId xmlns:a16="http://schemas.microsoft.com/office/drawing/2014/main" id="{8FDE1298-B849-4A42-8343-8908EF381AE4}"/>
              </a:ext>
            </a:extLst>
          </p:cNvPr>
          <p:cNvSpPr txBox="1">
            <a:spLocks noChangeArrowheads="1"/>
          </p:cNvSpPr>
          <p:nvPr/>
        </p:nvSpPr>
        <p:spPr bwMode="auto">
          <a:xfrm>
            <a:off x="609600" y="5867400"/>
            <a:ext cx="8153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dirty="0"/>
              <a:t>Source: https://www.wpc.ncep.noaa.gov/html/hpcverif.shtml</a:t>
            </a:r>
          </a:p>
        </p:txBody>
      </p:sp>
      <p:sp>
        <p:nvSpPr>
          <p:cNvPr id="11268" name="TextBox 5">
            <a:extLst>
              <a:ext uri="{FF2B5EF4-FFF2-40B4-BE49-F238E27FC236}">
                <a16:creationId xmlns:a16="http://schemas.microsoft.com/office/drawing/2014/main" id="{87E43F4A-C94C-4137-AB79-768A6A59D9FC}"/>
              </a:ext>
            </a:extLst>
          </p:cNvPr>
          <p:cNvSpPr txBox="1">
            <a:spLocks noChangeArrowheads="1"/>
          </p:cNvSpPr>
          <p:nvPr/>
        </p:nvSpPr>
        <p:spPr bwMode="auto">
          <a:xfrm>
            <a:off x="304800" y="0"/>
            <a:ext cx="861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Clearly forecast skill is improving.  This must be due to computer forecast models.</a:t>
            </a:r>
          </a:p>
        </p:txBody>
      </p:sp>
      <p:pic>
        <p:nvPicPr>
          <p:cNvPr id="3" name="Picture 2" descr="A screenshot of a cell phone&#10;&#10;Description automatically generated">
            <a:extLst>
              <a:ext uri="{FF2B5EF4-FFF2-40B4-BE49-F238E27FC236}">
                <a16:creationId xmlns:a16="http://schemas.microsoft.com/office/drawing/2014/main" id="{F3BAF8D6-86FE-46F2-9A69-FEF3D084FD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 y="446088"/>
            <a:ext cx="7915275" cy="541022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ruc.noaa.gov/gif/topo-ruc13.gif">
            <a:extLst>
              <a:ext uri="{FF2B5EF4-FFF2-40B4-BE49-F238E27FC236}">
                <a16:creationId xmlns:a16="http://schemas.microsoft.com/office/drawing/2014/main" id="{A775E0C5-892F-41FB-ABD9-27B8572DF1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734175" cy="673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2">
            <a:extLst>
              <a:ext uri="{FF2B5EF4-FFF2-40B4-BE49-F238E27FC236}">
                <a16:creationId xmlns:a16="http://schemas.microsoft.com/office/drawing/2014/main" id="{F4E926E5-2251-4F72-ADE5-5832C92B95A2}"/>
              </a:ext>
            </a:extLst>
          </p:cNvPr>
          <p:cNvSpPr txBox="1">
            <a:spLocks noChangeArrowheads="1"/>
          </p:cNvSpPr>
          <p:nvPr/>
        </p:nvSpPr>
        <p:spPr bwMode="auto">
          <a:xfrm>
            <a:off x="1981200" y="228600"/>
            <a:ext cx="5486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Topography in the Rapid Refresh Model (RAP)</a:t>
            </a:r>
          </a:p>
        </p:txBody>
      </p:sp>
      <p:sp>
        <p:nvSpPr>
          <p:cNvPr id="28676" name="TextBox 3">
            <a:extLst>
              <a:ext uri="{FF2B5EF4-FFF2-40B4-BE49-F238E27FC236}">
                <a16:creationId xmlns:a16="http://schemas.microsoft.com/office/drawing/2014/main" id="{90EF6739-95B0-428A-B605-47FB8C4A8367}"/>
              </a:ext>
            </a:extLst>
          </p:cNvPr>
          <p:cNvSpPr txBox="1">
            <a:spLocks noChangeArrowheads="1"/>
          </p:cNvSpPr>
          <p:nvPr/>
        </p:nvSpPr>
        <p:spPr bwMode="auto">
          <a:xfrm>
            <a:off x="152400" y="6096000"/>
            <a:ext cx="8991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Carried over from the 13 km Rapid Update Cycle (RUC) model (http://ruc.noaa.gov)  The RAP replaced the RUC on May 1, 2012 (http://rapidrefresh.noaa.gov/)</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8" descr="http://rapidrefresh.noaa.gov/RRdomains.png">
            <a:extLst>
              <a:ext uri="{FF2B5EF4-FFF2-40B4-BE49-F238E27FC236}">
                <a16:creationId xmlns:a16="http://schemas.microsoft.com/office/drawing/2014/main" id="{BE329603-0EB1-46A5-8DD6-C099DA2B5A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7953375" cy="673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Box 7">
            <a:extLst>
              <a:ext uri="{FF2B5EF4-FFF2-40B4-BE49-F238E27FC236}">
                <a16:creationId xmlns:a16="http://schemas.microsoft.com/office/drawing/2014/main" id="{5F34CCC5-6FEC-46AF-9AFB-FC639D114FA5}"/>
              </a:ext>
            </a:extLst>
          </p:cNvPr>
          <p:cNvSpPr txBox="1">
            <a:spLocks noChangeArrowheads="1"/>
          </p:cNvSpPr>
          <p:nvPr/>
        </p:nvSpPr>
        <p:spPr bwMode="auto">
          <a:xfrm>
            <a:off x="6705600" y="152400"/>
            <a:ext cx="228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RAP domains</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7">
            <a:extLst>
              <a:ext uri="{FF2B5EF4-FFF2-40B4-BE49-F238E27FC236}">
                <a16:creationId xmlns:a16="http://schemas.microsoft.com/office/drawing/2014/main" id="{A514FC86-A384-484C-B8EC-53EEBB7B4CF1}"/>
              </a:ext>
            </a:extLst>
          </p:cNvPr>
          <p:cNvSpPr txBox="1">
            <a:spLocks noChangeArrowheads="1"/>
          </p:cNvSpPr>
          <p:nvPr/>
        </p:nvSpPr>
        <p:spPr bwMode="auto">
          <a:xfrm>
            <a:off x="6248400" y="838200"/>
            <a:ext cx="2667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Atmospheric models are three dimensional.  You also need a vertical grid. </a:t>
            </a:r>
          </a:p>
        </p:txBody>
      </p:sp>
      <p:sp>
        <p:nvSpPr>
          <p:cNvPr id="30723" name="Text Box 8">
            <a:extLst>
              <a:ext uri="{FF2B5EF4-FFF2-40B4-BE49-F238E27FC236}">
                <a16:creationId xmlns:a16="http://schemas.microsoft.com/office/drawing/2014/main" id="{2E27D91F-68D1-48B6-9968-F0C52A839E2C}"/>
              </a:ext>
            </a:extLst>
          </p:cNvPr>
          <p:cNvSpPr txBox="1">
            <a:spLocks noChangeArrowheads="1"/>
          </p:cNvSpPr>
          <p:nvPr/>
        </p:nvSpPr>
        <p:spPr bwMode="auto">
          <a:xfrm>
            <a:off x="6324600" y="2971800"/>
            <a:ext cx="2057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Resolution in the vertical is much better than in the horizontal.  But is it good enough?</a:t>
            </a:r>
          </a:p>
        </p:txBody>
      </p:sp>
      <p:pic>
        <p:nvPicPr>
          <p:cNvPr id="30724" name="Picture 9" descr="eta-48_vert_levels">
            <a:extLst>
              <a:ext uri="{FF2B5EF4-FFF2-40B4-BE49-F238E27FC236}">
                <a16:creationId xmlns:a16="http://schemas.microsoft.com/office/drawing/2014/main" id="{6C1D99EC-9B83-4750-BBD7-5B1FA6F8D2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nam_vlevdistr">
            <a:extLst>
              <a:ext uri="{FF2B5EF4-FFF2-40B4-BE49-F238E27FC236}">
                <a16:creationId xmlns:a16="http://schemas.microsoft.com/office/drawing/2014/main" id="{E29AD6B7-B938-4C2E-A2B9-56C2CD9D93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04800"/>
            <a:ext cx="6477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6">
            <a:extLst>
              <a:ext uri="{FF2B5EF4-FFF2-40B4-BE49-F238E27FC236}">
                <a16:creationId xmlns:a16="http://schemas.microsoft.com/office/drawing/2014/main" id="{09CEC231-37C8-4D33-9DF8-ED7BF5220A54}"/>
              </a:ext>
            </a:extLst>
          </p:cNvPr>
          <p:cNvSpPr txBox="1">
            <a:spLocks noChangeArrowheads="1"/>
          </p:cNvSpPr>
          <p:nvPr/>
        </p:nvSpPr>
        <p:spPr bwMode="auto">
          <a:xfrm>
            <a:off x="609600" y="5486400"/>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The NAM-WRF has 60 vertical layers, as did the NAM-Eta.  The top level in the NAM-WRF is 2 mb instead of the 25 mb Eta top level.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namveta_vresps850_600">
            <a:extLst>
              <a:ext uri="{FF2B5EF4-FFF2-40B4-BE49-F238E27FC236}">
                <a16:creationId xmlns:a16="http://schemas.microsoft.com/office/drawing/2014/main" id="{417F9709-127E-4541-84F9-45D850BE46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752600"/>
            <a:ext cx="238125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6">
            <a:extLst>
              <a:ext uri="{FF2B5EF4-FFF2-40B4-BE49-F238E27FC236}">
                <a16:creationId xmlns:a16="http://schemas.microsoft.com/office/drawing/2014/main" id="{5DD8F63A-9C7B-4F5C-B5A8-DA9DFC86E64F}"/>
              </a:ext>
            </a:extLst>
          </p:cNvPr>
          <p:cNvSpPr txBox="1">
            <a:spLocks noChangeArrowheads="1"/>
          </p:cNvSpPr>
          <p:nvPr/>
        </p:nvSpPr>
        <p:spPr bwMode="auto">
          <a:xfrm>
            <a:off x="304800" y="457200"/>
            <a:ext cx="8382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The NAM-WRF uses a vertical coordinate that is proportional to the surface pressure.  So elevated terrain has very thin layers near the ground no matter how high it is.  The old Eta had thin layers only near 1000 mb leading to errors in the western U.S.</a:t>
            </a:r>
          </a:p>
        </p:txBody>
      </p:sp>
      <p:sp>
        <p:nvSpPr>
          <p:cNvPr id="32772" name="Text Box 7">
            <a:extLst>
              <a:ext uri="{FF2B5EF4-FFF2-40B4-BE49-F238E27FC236}">
                <a16:creationId xmlns:a16="http://schemas.microsoft.com/office/drawing/2014/main" id="{F0C31CC5-32D2-4AFB-B346-B1E29CF612D6}"/>
              </a:ext>
            </a:extLst>
          </p:cNvPr>
          <p:cNvSpPr txBox="1">
            <a:spLocks noChangeArrowheads="1"/>
          </p:cNvSpPr>
          <p:nvPr/>
        </p:nvSpPr>
        <p:spPr bwMode="auto">
          <a:xfrm>
            <a:off x="1066800" y="5486400"/>
            <a:ext cx="7391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The vertical resolution is lowest near 500 mb and increases again near 250 mb for better depiction of jet stream shears.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modvert">
            <a:extLst>
              <a:ext uri="{FF2B5EF4-FFF2-40B4-BE49-F238E27FC236}">
                <a16:creationId xmlns:a16="http://schemas.microsoft.com/office/drawing/2014/main" id="{573F5F5D-663A-4034-82B1-F1E8CF82B7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47800"/>
            <a:ext cx="7467600"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5">
            <a:extLst>
              <a:ext uri="{FF2B5EF4-FFF2-40B4-BE49-F238E27FC236}">
                <a16:creationId xmlns:a16="http://schemas.microsoft.com/office/drawing/2014/main" id="{D68B32FD-3D89-4CAF-BBC8-9095A5BE0B04}"/>
              </a:ext>
            </a:extLst>
          </p:cNvPr>
          <p:cNvSpPr txBox="1">
            <a:spLocks noChangeArrowheads="1"/>
          </p:cNvSpPr>
          <p:nvPr/>
        </p:nvSpPr>
        <p:spPr bwMode="auto">
          <a:xfrm>
            <a:off x="685800" y="381000"/>
            <a:ext cx="75438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Models have top and bottom boundaries.  The real atmosphere doesn’t so how you program these affects model performance.  Many models use nondimensional (sigma) coordinates (P/P</a:t>
            </a:r>
            <a:r>
              <a:rPr lang="en-US" altLang="en-US" b="1" baseline="-25000"/>
              <a:t>ref</a:t>
            </a:r>
            <a:r>
              <a:rPr lang="en-US" altLang="en-US" b="1"/>
              <a:t>)</a:t>
            </a:r>
          </a:p>
          <a:p>
            <a:pPr eaLnBrk="1" hangingPunct="1">
              <a:spcBef>
                <a:spcPct val="50000"/>
              </a:spcBef>
            </a:pPr>
            <a:endParaRPr lang="en-US" altLang="en-US" b="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a:extLst>
              <a:ext uri="{FF2B5EF4-FFF2-40B4-BE49-F238E27FC236}">
                <a16:creationId xmlns:a16="http://schemas.microsoft.com/office/drawing/2014/main" id="{2AB4A96B-BEF9-47F8-AA5E-861C409531F0}"/>
              </a:ext>
            </a:extLst>
          </p:cNvPr>
          <p:cNvSpPr txBox="1">
            <a:spLocks noChangeArrowheads="1"/>
          </p:cNvSpPr>
          <p:nvPr/>
        </p:nvSpPr>
        <p:spPr bwMode="auto">
          <a:xfrm>
            <a:off x="838200" y="685800"/>
            <a:ext cx="7162800"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dirty="0"/>
              <a:t>At each grid point, you have seven finite difference equations, each with multiple mathematical operations. </a:t>
            </a:r>
          </a:p>
          <a:p>
            <a:pPr eaLnBrk="1" hangingPunct="1">
              <a:spcBef>
                <a:spcPct val="50000"/>
              </a:spcBef>
            </a:pPr>
            <a:r>
              <a:rPr lang="en-US" altLang="en-US" b="1" dirty="0"/>
              <a:t>If your horizontal grid resolution is 12 km, how many 12 x 12 km boxes would you need for the entire world?</a:t>
            </a:r>
          </a:p>
          <a:p>
            <a:pPr eaLnBrk="1" hangingPunct="1">
              <a:spcBef>
                <a:spcPct val="50000"/>
              </a:spcBef>
            </a:pPr>
            <a:endParaRPr lang="en-US" altLang="en-US" b="1" dirty="0"/>
          </a:p>
          <a:p>
            <a:pPr eaLnBrk="1" hangingPunct="1">
              <a:spcBef>
                <a:spcPct val="50000"/>
              </a:spcBef>
            </a:pPr>
            <a:endParaRPr lang="en-US" altLang="en-US" dirty="0"/>
          </a:p>
        </p:txBody>
      </p:sp>
      <p:sp>
        <p:nvSpPr>
          <p:cNvPr id="15366" name="Text Box 6">
            <a:extLst>
              <a:ext uri="{FF2B5EF4-FFF2-40B4-BE49-F238E27FC236}">
                <a16:creationId xmlns:a16="http://schemas.microsoft.com/office/drawing/2014/main" id="{572554D3-22C8-49E8-BB3C-C63231E923E3}"/>
              </a:ext>
            </a:extLst>
          </p:cNvPr>
          <p:cNvSpPr txBox="1">
            <a:spLocks noChangeArrowheads="1"/>
          </p:cNvSpPr>
          <p:nvPr/>
        </p:nvSpPr>
        <p:spPr bwMode="auto">
          <a:xfrm>
            <a:off x="914400" y="2590800"/>
            <a:ext cx="7162800"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A:  Earth’s radius ~ 6370 km,  Area of a sphere = 4</a:t>
            </a:r>
            <a:r>
              <a:rPr lang="en-US" altLang="en-US" b="1">
                <a:sym typeface="Symbol" panose="05050102010706020507" pitchFamily="18" charset="2"/>
              </a:rPr>
              <a:t>r</a:t>
            </a:r>
            <a:r>
              <a:rPr lang="en-US" altLang="en-US" b="1" baseline="30000">
                <a:sym typeface="Symbol" panose="05050102010706020507" pitchFamily="18" charset="2"/>
              </a:rPr>
              <a:t>2</a:t>
            </a:r>
            <a:r>
              <a:rPr lang="en-US" altLang="en-US" b="1">
                <a:sym typeface="Symbol" panose="05050102010706020507" pitchFamily="18" charset="2"/>
              </a:rPr>
              <a:t> so the Earth’s area is approximately 5.1 x 10</a:t>
            </a:r>
            <a:r>
              <a:rPr lang="en-US" altLang="en-US" b="1" baseline="30000">
                <a:sym typeface="Symbol" panose="05050102010706020507" pitchFamily="18" charset="2"/>
              </a:rPr>
              <a:t>8</a:t>
            </a:r>
            <a:r>
              <a:rPr lang="en-US" altLang="en-US" b="1">
                <a:sym typeface="Symbol" panose="05050102010706020507" pitchFamily="18" charset="2"/>
              </a:rPr>
              <a:t> km</a:t>
            </a:r>
            <a:r>
              <a:rPr lang="en-US" altLang="en-US" b="1" baseline="30000">
                <a:sym typeface="Symbol" panose="05050102010706020507" pitchFamily="18" charset="2"/>
              </a:rPr>
              <a:t>2 </a:t>
            </a:r>
            <a:endParaRPr lang="en-US" altLang="en-US" b="1">
              <a:sym typeface="Symbol" panose="05050102010706020507" pitchFamily="18" charset="2"/>
            </a:endParaRPr>
          </a:p>
          <a:p>
            <a:pPr eaLnBrk="1" hangingPunct="1">
              <a:spcBef>
                <a:spcPct val="50000"/>
              </a:spcBef>
            </a:pPr>
            <a:r>
              <a:rPr lang="en-US" altLang="en-US" b="1">
                <a:sym typeface="Symbol" panose="05050102010706020507" pitchFamily="18" charset="2"/>
              </a:rPr>
              <a:t>12km x 12km  = 144 km</a:t>
            </a:r>
            <a:r>
              <a:rPr lang="en-US" altLang="en-US" b="1" baseline="30000">
                <a:sym typeface="Symbol" panose="05050102010706020507" pitchFamily="18" charset="2"/>
              </a:rPr>
              <a:t>2</a:t>
            </a:r>
            <a:r>
              <a:rPr lang="en-US" altLang="en-US" b="1">
                <a:sym typeface="Symbol" panose="05050102010706020507" pitchFamily="18" charset="2"/>
              </a:rPr>
              <a:t>  so you need 3,541,003 boxes!</a:t>
            </a:r>
          </a:p>
          <a:p>
            <a:pPr eaLnBrk="1" hangingPunct="1">
              <a:spcBef>
                <a:spcPct val="50000"/>
              </a:spcBef>
            </a:pPr>
            <a:r>
              <a:rPr lang="en-US" altLang="en-US" b="1"/>
              <a:t>You also have 60 levels of grid points so multiply that answer by 60 to get 2.12 x </a:t>
            </a:r>
            <a:r>
              <a:rPr lang="en-US" altLang="en-US" b="1">
                <a:sym typeface="Symbol" panose="05050102010706020507" pitchFamily="18" charset="2"/>
              </a:rPr>
              <a:t>10</a:t>
            </a:r>
            <a:r>
              <a:rPr lang="en-US" altLang="en-US" b="1" baseline="30000">
                <a:sym typeface="Symbol" panose="05050102010706020507" pitchFamily="18" charset="2"/>
              </a:rPr>
              <a:t>8</a:t>
            </a:r>
            <a:r>
              <a:rPr lang="en-US" altLang="en-US" b="1"/>
              <a:t> boxes!!!</a:t>
            </a:r>
          </a:p>
        </p:txBody>
      </p:sp>
      <p:sp>
        <p:nvSpPr>
          <p:cNvPr id="15367" name="Text Box 7">
            <a:extLst>
              <a:ext uri="{FF2B5EF4-FFF2-40B4-BE49-F238E27FC236}">
                <a16:creationId xmlns:a16="http://schemas.microsoft.com/office/drawing/2014/main" id="{BFE241A5-7BC2-4AC2-B949-565BFA4A22DC}"/>
              </a:ext>
            </a:extLst>
          </p:cNvPr>
          <p:cNvSpPr txBox="1">
            <a:spLocks noChangeArrowheads="1"/>
          </p:cNvSpPr>
          <p:nvPr/>
        </p:nvSpPr>
        <p:spPr bwMode="auto">
          <a:xfrm>
            <a:off x="990600" y="4800600"/>
            <a:ext cx="70866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But you only need that kind of resolution in a limited area, like North America.  </a:t>
            </a:r>
          </a:p>
          <a:p>
            <a:pPr eaLnBrk="1" hangingPunct="1">
              <a:spcBef>
                <a:spcPct val="50000"/>
              </a:spcBef>
            </a:pPr>
            <a:r>
              <a:rPr lang="en-US" altLang="en-US" b="1"/>
              <a:t>One solution is to use a wider spacing for most of the world, but a very fine spacing in your area of interest.  That’s called Nesting Grid Modeling.  The NAM-WRF is a nested grid model</a:t>
            </a:r>
          </a:p>
        </p:txBody>
      </p:sp>
      <p:sp>
        <p:nvSpPr>
          <p:cNvPr id="2" name="TextBox 1">
            <a:extLst>
              <a:ext uri="{FF2B5EF4-FFF2-40B4-BE49-F238E27FC236}">
                <a16:creationId xmlns:a16="http://schemas.microsoft.com/office/drawing/2014/main" id="{B83EB508-3CB4-4F28-843C-F0A7B13EAE08}"/>
              </a:ext>
            </a:extLst>
          </p:cNvPr>
          <p:cNvSpPr txBox="1"/>
          <p:nvPr/>
        </p:nvSpPr>
        <p:spPr>
          <a:xfrm>
            <a:off x="1828800" y="228600"/>
            <a:ext cx="5181600" cy="369332"/>
          </a:xfrm>
          <a:prstGeom prst="rect">
            <a:avLst/>
          </a:prstGeom>
          <a:noFill/>
        </p:spPr>
        <p:txBody>
          <a:bodyPr wrap="square" rtlCol="0">
            <a:spAutoFit/>
          </a:bodyPr>
          <a:lstStyle/>
          <a:p>
            <a:pPr algn="ctr"/>
            <a:r>
              <a:rPr lang="en-US" b="1" dirty="0"/>
              <a:t>Horizontal Resolution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5" presetClass="entr" presetSubtype="0" fill="hold" grpId="0" nodeType="clickEffect">
                                  <p:stCondLst>
                                    <p:cond delay="0"/>
                                  </p:stCondLst>
                                  <p:childTnLst>
                                    <p:set>
                                      <p:cBhvr>
                                        <p:cTn id="10" dur="1" fill="hold">
                                          <p:stCondLst>
                                            <p:cond delay="0"/>
                                          </p:stCondLst>
                                        </p:cTn>
                                        <p:tgtEl>
                                          <p:spTgt spid="15367"/>
                                        </p:tgtEl>
                                        <p:attrNameLst>
                                          <p:attrName>style.visibility</p:attrName>
                                        </p:attrNameLst>
                                      </p:cBhvr>
                                      <p:to>
                                        <p:strVal val="visible"/>
                                      </p:to>
                                    </p:set>
                                    <p:anim calcmode="lin" valueType="num">
                                      <p:cBhvr>
                                        <p:cTn id="11" dur="1000" fill="hold"/>
                                        <p:tgtEl>
                                          <p:spTgt spid="15367"/>
                                        </p:tgtEl>
                                        <p:attrNameLst>
                                          <p:attrName>ppt_w</p:attrName>
                                        </p:attrNameLst>
                                      </p:cBhvr>
                                      <p:tavLst>
                                        <p:tav tm="0">
                                          <p:val>
                                            <p:strVal val="#ppt_w*0.70"/>
                                          </p:val>
                                        </p:tav>
                                        <p:tav tm="100000">
                                          <p:val>
                                            <p:strVal val="#ppt_w"/>
                                          </p:val>
                                        </p:tav>
                                      </p:tavLst>
                                    </p:anim>
                                    <p:anim calcmode="lin" valueType="num">
                                      <p:cBhvr>
                                        <p:cTn id="12" dur="1000" fill="hold"/>
                                        <p:tgtEl>
                                          <p:spTgt spid="15367"/>
                                        </p:tgtEl>
                                        <p:attrNameLst>
                                          <p:attrName>ppt_h</p:attrName>
                                        </p:attrNameLst>
                                      </p:cBhvr>
                                      <p:tavLst>
                                        <p:tav tm="0">
                                          <p:val>
                                            <p:strVal val="#ppt_h"/>
                                          </p:val>
                                        </p:tav>
                                        <p:tav tm="100000">
                                          <p:val>
                                            <p:strVal val="#ppt_h"/>
                                          </p:val>
                                        </p:tav>
                                      </p:tavLst>
                                    </p:anim>
                                    <p:animEffect transition="in" filter="fade">
                                      <p:cBhvr>
                                        <p:cTn id="13" dur="10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P spid="1536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a:extLst>
              <a:ext uri="{FF2B5EF4-FFF2-40B4-BE49-F238E27FC236}">
                <a16:creationId xmlns:a16="http://schemas.microsoft.com/office/drawing/2014/main" id="{524096AE-EBA9-4EC2-B3B7-A5AC52E59292}"/>
              </a:ext>
            </a:extLst>
          </p:cNvPr>
          <p:cNvSpPr txBox="1">
            <a:spLocks noChangeArrowheads="1"/>
          </p:cNvSpPr>
          <p:nvPr/>
        </p:nvSpPr>
        <p:spPr bwMode="auto">
          <a:xfrm>
            <a:off x="838200" y="381000"/>
            <a:ext cx="632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b="1"/>
              <a:t>Here are the NAM-WRF model’s nested grid domains</a:t>
            </a:r>
          </a:p>
        </p:txBody>
      </p:sp>
      <p:pic>
        <p:nvPicPr>
          <p:cNvPr id="35843" name="Picture 7" descr="NestedgridsforEta">
            <a:extLst>
              <a:ext uri="{FF2B5EF4-FFF2-40B4-BE49-F238E27FC236}">
                <a16:creationId xmlns:a16="http://schemas.microsoft.com/office/drawing/2014/main" id="{BFE5E14E-72E6-4493-8D94-0E7ACC64CF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838200"/>
            <a:ext cx="7543800"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a:extLst>
              <a:ext uri="{FF2B5EF4-FFF2-40B4-BE49-F238E27FC236}">
                <a16:creationId xmlns:a16="http://schemas.microsoft.com/office/drawing/2014/main" id="{F0455CB4-0114-40A5-A6C8-2BF66EB22151}"/>
              </a:ext>
            </a:extLst>
          </p:cNvPr>
          <p:cNvSpPr txBox="1">
            <a:spLocks noChangeArrowheads="1"/>
          </p:cNvSpPr>
          <p:nvPr/>
        </p:nvSpPr>
        <p:spPr bwMode="auto">
          <a:xfrm>
            <a:off x="685800" y="533400"/>
            <a:ext cx="7772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The first nested grid model was the NGM (nested grid model!)  It had three grids, A, B, and C.  The A grid was the entire world.</a:t>
            </a:r>
          </a:p>
        </p:txBody>
      </p:sp>
      <p:pic>
        <p:nvPicPr>
          <p:cNvPr id="36867" name="Picture 5" descr="NGMgrid_domains">
            <a:extLst>
              <a:ext uri="{FF2B5EF4-FFF2-40B4-BE49-F238E27FC236}">
                <a16:creationId xmlns:a16="http://schemas.microsoft.com/office/drawing/2014/main" id="{7B3DD229-1198-4775-9F8B-38EC6919F7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19200"/>
            <a:ext cx="7543800"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 Box 6">
            <a:extLst>
              <a:ext uri="{FF2B5EF4-FFF2-40B4-BE49-F238E27FC236}">
                <a16:creationId xmlns:a16="http://schemas.microsoft.com/office/drawing/2014/main" id="{618C3492-A40D-4F9C-909D-EC1BFCF089F5}"/>
              </a:ext>
            </a:extLst>
          </p:cNvPr>
          <p:cNvSpPr txBox="1">
            <a:spLocks noChangeArrowheads="1"/>
          </p:cNvSpPr>
          <p:nvPr/>
        </p:nvSpPr>
        <p:spPr bwMode="auto">
          <a:xfrm>
            <a:off x="1524000" y="2438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t>A</a:t>
            </a:r>
          </a:p>
        </p:txBody>
      </p:sp>
      <p:sp>
        <p:nvSpPr>
          <p:cNvPr id="36869" name="Text Box 8">
            <a:extLst>
              <a:ext uri="{FF2B5EF4-FFF2-40B4-BE49-F238E27FC236}">
                <a16:creationId xmlns:a16="http://schemas.microsoft.com/office/drawing/2014/main" id="{B18FA7E4-37B9-477A-B05C-5AB6943D5AE5}"/>
              </a:ext>
            </a:extLst>
          </p:cNvPr>
          <p:cNvSpPr txBox="1">
            <a:spLocks noChangeArrowheads="1"/>
          </p:cNvSpPr>
          <p:nvPr/>
        </p:nvSpPr>
        <p:spPr bwMode="auto">
          <a:xfrm>
            <a:off x="3124200" y="502920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t>B</a:t>
            </a:r>
          </a:p>
        </p:txBody>
      </p:sp>
      <p:sp>
        <p:nvSpPr>
          <p:cNvPr id="36870" name="Text Box 9">
            <a:extLst>
              <a:ext uri="{FF2B5EF4-FFF2-40B4-BE49-F238E27FC236}">
                <a16:creationId xmlns:a16="http://schemas.microsoft.com/office/drawing/2014/main" id="{E6698E0E-1C2A-48DC-BD3C-A8A365F04432}"/>
              </a:ext>
            </a:extLst>
          </p:cNvPr>
          <p:cNvSpPr txBox="1">
            <a:spLocks noChangeArrowheads="1"/>
          </p:cNvSpPr>
          <p:nvPr/>
        </p:nvSpPr>
        <p:spPr bwMode="auto">
          <a:xfrm>
            <a:off x="3962400" y="49530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t>C</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5">
            <a:extLst>
              <a:ext uri="{FF2B5EF4-FFF2-40B4-BE49-F238E27FC236}">
                <a16:creationId xmlns:a16="http://schemas.microsoft.com/office/drawing/2014/main" id="{5398FEC0-5E7C-485F-862D-0365667BD541}"/>
              </a:ext>
            </a:extLst>
          </p:cNvPr>
          <p:cNvSpPr txBox="1">
            <a:spLocks noChangeArrowheads="1"/>
          </p:cNvSpPr>
          <p:nvPr/>
        </p:nvSpPr>
        <p:spPr bwMode="auto">
          <a:xfrm>
            <a:off x="609600" y="685800"/>
            <a:ext cx="5257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a:p>
            <a:pPr eaLnBrk="1" hangingPunct="1">
              <a:spcBef>
                <a:spcPct val="50000"/>
              </a:spcBef>
            </a:pPr>
            <a:endParaRPr lang="en-US" altLang="en-US"/>
          </a:p>
        </p:txBody>
      </p:sp>
      <p:pic>
        <p:nvPicPr>
          <p:cNvPr id="37891" name="Picture 6" descr="NestingSchematic1">
            <a:extLst>
              <a:ext uri="{FF2B5EF4-FFF2-40B4-BE49-F238E27FC236}">
                <a16:creationId xmlns:a16="http://schemas.microsoft.com/office/drawing/2014/main" id="{DD18AC04-9627-4F4E-910E-D727B6F3E1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04800"/>
            <a:ext cx="5715000" cy="630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7">
            <a:extLst>
              <a:ext uri="{FF2B5EF4-FFF2-40B4-BE49-F238E27FC236}">
                <a16:creationId xmlns:a16="http://schemas.microsoft.com/office/drawing/2014/main" id="{7CC50E3F-87A3-41C6-B871-78A212928114}"/>
              </a:ext>
            </a:extLst>
          </p:cNvPr>
          <p:cNvSpPr txBox="1">
            <a:spLocks noChangeArrowheads="1"/>
          </p:cNvSpPr>
          <p:nvPr/>
        </p:nvSpPr>
        <p:spPr bwMode="auto">
          <a:xfrm>
            <a:off x="228600" y="1219200"/>
            <a:ext cx="1981200"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When you nest a model, you run the model equations for each grid, with different grid spacings.</a:t>
            </a:r>
          </a:p>
          <a:p>
            <a:pPr eaLnBrk="1" hangingPunct="1">
              <a:spcBef>
                <a:spcPct val="50000"/>
              </a:spcBef>
            </a:pPr>
            <a:endParaRPr lang="en-US" altLang="en-US" b="1"/>
          </a:p>
          <a:p>
            <a:pPr eaLnBrk="1" hangingPunct="1">
              <a:spcBef>
                <a:spcPct val="50000"/>
              </a:spcBef>
            </a:pPr>
            <a:r>
              <a:rPr lang="en-US" altLang="en-US" b="1"/>
              <a:t>It takes at least three times as much computer time.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m361\models\threatcomp.gif">
            <a:extLst>
              <a:ext uri="{FF2B5EF4-FFF2-40B4-BE49-F238E27FC236}">
                <a16:creationId xmlns:a16="http://schemas.microsoft.com/office/drawing/2014/main" id="{836A3F25-F31D-4018-8CFD-4ECB7F15B9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71600"/>
            <a:ext cx="8113713"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4">
            <a:extLst>
              <a:ext uri="{FF2B5EF4-FFF2-40B4-BE49-F238E27FC236}">
                <a16:creationId xmlns:a16="http://schemas.microsoft.com/office/drawing/2014/main" id="{28E33A26-CF9D-438E-B72D-31CB4026884A}"/>
              </a:ext>
            </a:extLst>
          </p:cNvPr>
          <p:cNvSpPr txBox="1">
            <a:spLocks noChangeArrowheads="1"/>
          </p:cNvSpPr>
          <p:nvPr/>
        </p:nvSpPr>
        <p:spPr bwMode="auto">
          <a:xfrm>
            <a:off x="228600" y="381000"/>
            <a:ext cx="891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t>The Threat Score is a measure of how well the pattern verified.</a:t>
            </a:r>
          </a:p>
        </p:txBody>
      </p:sp>
      <p:sp>
        <p:nvSpPr>
          <p:cNvPr id="13316" name="TextBox 5">
            <a:extLst>
              <a:ext uri="{FF2B5EF4-FFF2-40B4-BE49-F238E27FC236}">
                <a16:creationId xmlns:a16="http://schemas.microsoft.com/office/drawing/2014/main" id="{488D3C06-C576-4A0E-8DF0-80442F8F9302}"/>
              </a:ext>
            </a:extLst>
          </p:cNvPr>
          <p:cNvSpPr txBox="1">
            <a:spLocks noChangeArrowheads="1"/>
          </p:cNvSpPr>
          <p:nvPr/>
        </p:nvSpPr>
        <p:spPr bwMode="auto">
          <a:xfrm>
            <a:off x="381000" y="5867400"/>
            <a:ext cx="822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t>From http://www.wpc.ncep.noaa.gov/html/scorcomp.shtml</a:t>
            </a:r>
          </a:p>
        </p:txBody>
      </p:sp>
      <p:sp>
        <p:nvSpPr>
          <p:cNvPr id="13317" name="TextBox 7">
            <a:extLst>
              <a:ext uri="{FF2B5EF4-FFF2-40B4-BE49-F238E27FC236}">
                <a16:creationId xmlns:a16="http://schemas.microsoft.com/office/drawing/2014/main" id="{0F9A56A5-0D36-4E64-ABD4-9C31DA64699F}"/>
              </a:ext>
            </a:extLst>
          </p:cNvPr>
          <p:cNvSpPr txBox="1">
            <a:spLocks noChangeArrowheads="1"/>
          </p:cNvSpPr>
          <p:nvPr/>
        </p:nvSpPr>
        <p:spPr bwMode="auto">
          <a:xfrm>
            <a:off x="762000" y="914400"/>
            <a:ext cx="7696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t>TS = Correct / (Forecast + Observed - Correct) </a:t>
            </a:r>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NestingSchematic2">
            <a:extLst>
              <a:ext uri="{FF2B5EF4-FFF2-40B4-BE49-F238E27FC236}">
                <a16:creationId xmlns:a16="http://schemas.microsoft.com/office/drawing/2014/main" id="{E1710D7B-9063-4370-ADF3-F256CFBCB6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296400" cy="620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5">
            <a:extLst>
              <a:ext uri="{FF2B5EF4-FFF2-40B4-BE49-F238E27FC236}">
                <a16:creationId xmlns:a16="http://schemas.microsoft.com/office/drawing/2014/main" id="{9B0B7252-2418-4D75-8719-67A3E2F9DB60}"/>
              </a:ext>
            </a:extLst>
          </p:cNvPr>
          <p:cNvSpPr txBox="1">
            <a:spLocks noChangeArrowheads="1"/>
          </p:cNvSpPr>
          <p:nvPr/>
        </p:nvSpPr>
        <p:spPr bwMode="auto">
          <a:xfrm>
            <a:off x="4419600" y="4267200"/>
            <a:ext cx="472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Two-way interaction is now the standard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eta">
            <a:extLst>
              <a:ext uri="{FF2B5EF4-FFF2-40B4-BE49-F238E27FC236}">
                <a16:creationId xmlns:a16="http://schemas.microsoft.com/office/drawing/2014/main" id="{0DB542DA-46BF-41B5-AAE8-F3D4AA3AC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914400"/>
            <a:ext cx="619125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5">
            <a:extLst>
              <a:ext uri="{FF2B5EF4-FFF2-40B4-BE49-F238E27FC236}">
                <a16:creationId xmlns:a16="http://schemas.microsoft.com/office/drawing/2014/main" id="{D975284E-D72D-45EA-9DAF-F78C20366253}"/>
              </a:ext>
            </a:extLst>
          </p:cNvPr>
          <p:cNvSpPr txBox="1">
            <a:spLocks noChangeArrowheads="1"/>
          </p:cNvSpPr>
          <p:nvPr/>
        </p:nvSpPr>
        <p:spPr bwMode="auto">
          <a:xfrm>
            <a:off x="914400" y="228600"/>
            <a:ext cx="7239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b="1"/>
              <a:t>Nested Grid modeling allows the forecaster to “zoom in” on the local forecast region</a:t>
            </a:r>
          </a:p>
        </p:txBody>
      </p:sp>
      <p:sp>
        <p:nvSpPr>
          <p:cNvPr id="39940" name="Text Box 6">
            <a:extLst>
              <a:ext uri="{FF2B5EF4-FFF2-40B4-BE49-F238E27FC236}">
                <a16:creationId xmlns:a16="http://schemas.microsoft.com/office/drawing/2014/main" id="{FC1E9428-FA75-4A26-B45D-866B37250AFC}"/>
              </a:ext>
            </a:extLst>
          </p:cNvPr>
          <p:cNvSpPr txBox="1">
            <a:spLocks noChangeArrowheads="1"/>
          </p:cNvSpPr>
          <p:nvPr/>
        </p:nvSpPr>
        <p:spPr bwMode="auto">
          <a:xfrm>
            <a:off x="381000" y="5638800"/>
            <a:ext cx="541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How far in can we zoom?  What are the modeling considerations?</a:t>
            </a:r>
          </a:p>
        </p:txBody>
      </p:sp>
      <p:sp>
        <p:nvSpPr>
          <p:cNvPr id="45063" name="Text Box 7">
            <a:extLst>
              <a:ext uri="{FF2B5EF4-FFF2-40B4-BE49-F238E27FC236}">
                <a16:creationId xmlns:a16="http://schemas.microsoft.com/office/drawing/2014/main" id="{DA635A04-8D2A-4A78-A2A4-F91981274AF1}"/>
              </a:ext>
            </a:extLst>
          </p:cNvPr>
          <p:cNvSpPr txBox="1">
            <a:spLocks noChangeArrowheads="1"/>
          </p:cNvSpPr>
          <p:nvPr/>
        </p:nvSpPr>
        <p:spPr bwMode="auto">
          <a:xfrm>
            <a:off x="5181600" y="5638800"/>
            <a:ext cx="3352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With more calculations come more errors.  Smaller grids need more calculations.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45063">
                                            <p:txEl>
                                              <p:pRg st="0" end="0"/>
                                            </p:txEl>
                                          </p:spTgt>
                                        </p:tgtEl>
                                        <p:attrNameLst>
                                          <p:attrName>style.visibility</p:attrName>
                                        </p:attrNameLst>
                                      </p:cBhvr>
                                      <p:to>
                                        <p:strVal val="visible"/>
                                      </p:to>
                                    </p:set>
                                    <p:anim calcmode="lin" valueType="num">
                                      <p:cBhvr>
                                        <p:cTn id="7" dur="1000" fill="hold"/>
                                        <p:tgtEl>
                                          <p:spTgt spid="4506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506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50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a:extLst>
              <a:ext uri="{FF2B5EF4-FFF2-40B4-BE49-F238E27FC236}">
                <a16:creationId xmlns:a16="http://schemas.microsoft.com/office/drawing/2014/main" id="{D201FCEC-0799-4A3D-A57B-4BE48D9386D5}"/>
              </a:ext>
            </a:extLst>
          </p:cNvPr>
          <p:cNvSpPr txBox="1">
            <a:spLocks noChangeArrowheads="1"/>
          </p:cNvSpPr>
          <p:nvPr/>
        </p:nvSpPr>
        <p:spPr bwMode="auto">
          <a:xfrm>
            <a:off x="876300" y="199164"/>
            <a:ext cx="754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t>Initialization</a:t>
            </a:r>
            <a:r>
              <a:rPr lang="en-US" altLang="en-US" b="1" dirty="0"/>
              <a:t>.  How do we start the model?  </a:t>
            </a:r>
          </a:p>
        </p:txBody>
      </p:sp>
      <p:sp>
        <p:nvSpPr>
          <p:cNvPr id="41987" name="Text Box 5">
            <a:extLst>
              <a:ext uri="{FF2B5EF4-FFF2-40B4-BE49-F238E27FC236}">
                <a16:creationId xmlns:a16="http://schemas.microsoft.com/office/drawing/2014/main" id="{DED6D27D-3A25-4C6F-B01F-CEF0DBAEA20C}"/>
              </a:ext>
            </a:extLst>
          </p:cNvPr>
          <p:cNvSpPr txBox="1">
            <a:spLocks noChangeArrowheads="1"/>
          </p:cNvSpPr>
          <p:nvPr/>
        </p:nvSpPr>
        <p:spPr bwMode="auto">
          <a:xfrm>
            <a:off x="838200" y="762000"/>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A:  Somehow we need to assess the atmosphere’s true initial state.  Right down to each butterfly.</a:t>
            </a:r>
          </a:p>
        </p:txBody>
      </p:sp>
      <p:pic>
        <p:nvPicPr>
          <p:cNvPr id="41988" name="Picture 6" descr="world-st">
            <a:extLst>
              <a:ext uri="{FF2B5EF4-FFF2-40B4-BE49-F238E27FC236}">
                <a16:creationId xmlns:a16="http://schemas.microsoft.com/office/drawing/2014/main" id="{356F1A17-E1B6-451E-925B-4FD51ABD60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71600"/>
            <a:ext cx="7467600" cy="544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7">
            <a:extLst>
              <a:ext uri="{FF2B5EF4-FFF2-40B4-BE49-F238E27FC236}">
                <a16:creationId xmlns:a16="http://schemas.microsoft.com/office/drawing/2014/main" id="{71FEF29F-6290-4CC6-9BDD-E94B34C3F3DE}"/>
              </a:ext>
            </a:extLst>
          </p:cNvPr>
          <p:cNvSpPr txBox="1">
            <a:spLocks noChangeArrowheads="1"/>
          </p:cNvSpPr>
          <p:nvPr/>
        </p:nvSpPr>
        <p:spPr bwMode="auto">
          <a:xfrm>
            <a:off x="4114800" y="5257800"/>
            <a:ext cx="320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Any butterflies missed?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upper-air-map">
            <a:extLst>
              <a:ext uri="{FF2B5EF4-FFF2-40B4-BE49-F238E27FC236}">
                <a16:creationId xmlns:a16="http://schemas.microsoft.com/office/drawing/2014/main" id="{0E7DC8E0-0F52-4EF4-9410-BEDAAA6EA0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0"/>
            <a:ext cx="89154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5">
            <a:extLst>
              <a:ext uri="{FF2B5EF4-FFF2-40B4-BE49-F238E27FC236}">
                <a16:creationId xmlns:a16="http://schemas.microsoft.com/office/drawing/2014/main" id="{77CBE760-E840-49DD-913A-22F3811484A9}"/>
              </a:ext>
            </a:extLst>
          </p:cNvPr>
          <p:cNvSpPr txBox="1">
            <a:spLocks noChangeArrowheads="1"/>
          </p:cNvSpPr>
          <p:nvPr/>
        </p:nvSpPr>
        <p:spPr bwMode="auto">
          <a:xfrm>
            <a:off x="685800" y="0"/>
            <a:ext cx="815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The models are 3-dimensional so you need data from above the surface.  This is the most dense upper air network in the world.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7" descr="NAM framework">
            <a:extLst>
              <a:ext uri="{FF2B5EF4-FFF2-40B4-BE49-F238E27FC236}">
                <a16:creationId xmlns:a16="http://schemas.microsoft.com/office/drawing/2014/main" id="{C9A11D32-B0E7-4D66-A7BA-B21341F3E0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066800"/>
            <a:ext cx="6400800"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 Box 5">
            <a:extLst>
              <a:ext uri="{FF2B5EF4-FFF2-40B4-BE49-F238E27FC236}">
                <a16:creationId xmlns:a16="http://schemas.microsoft.com/office/drawing/2014/main" id="{29EEE2CB-D968-44C7-9253-B0A812BB6C43}"/>
              </a:ext>
            </a:extLst>
          </p:cNvPr>
          <p:cNvSpPr txBox="1">
            <a:spLocks noChangeArrowheads="1"/>
          </p:cNvSpPr>
          <p:nvPr/>
        </p:nvSpPr>
        <p:spPr bwMode="auto">
          <a:xfrm>
            <a:off x="1143000" y="304800"/>
            <a:ext cx="701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Every Model operates on a “framework” or procedure.  The NAM would be like this:</a:t>
            </a:r>
          </a:p>
        </p:txBody>
      </p:sp>
      <p:sp>
        <p:nvSpPr>
          <p:cNvPr id="44036" name="Text Box 6">
            <a:extLst>
              <a:ext uri="{FF2B5EF4-FFF2-40B4-BE49-F238E27FC236}">
                <a16:creationId xmlns:a16="http://schemas.microsoft.com/office/drawing/2014/main" id="{954A680A-674C-42EE-9EB8-46835B73DE41}"/>
              </a:ext>
            </a:extLst>
          </p:cNvPr>
          <p:cNvSpPr txBox="1">
            <a:spLocks noChangeArrowheads="1"/>
          </p:cNvSpPr>
          <p:nvPr/>
        </p:nvSpPr>
        <p:spPr bwMode="auto">
          <a:xfrm>
            <a:off x="990600" y="3124200"/>
            <a:ext cx="2819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b="1"/>
              <a:t>This part would be the WRF </a:t>
            </a:r>
            <a:r>
              <a:rPr lang="en-US" altLang="en-US" sz="1400" b="1">
                <a:sym typeface="Wingdings" panose="05000000000000000000" pitchFamily="2" charset="2"/>
              </a:rPr>
              <a:t></a:t>
            </a:r>
            <a:endParaRPr lang="en-US" altLang="en-US" sz="1400" b="1"/>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5">
            <a:extLst>
              <a:ext uri="{FF2B5EF4-FFF2-40B4-BE49-F238E27FC236}">
                <a16:creationId xmlns:a16="http://schemas.microsoft.com/office/drawing/2014/main" id="{A7524213-227C-4C0C-8FC2-578684EE75A4}"/>
              </a:ext>
            </a:extLst>
          </p:cNvPr>
          <p:cNvSpPr txBox="1">
            <a:spLocks noChangeArrowheads="1"/>
          </p:cNvSpPr>
          <p:nvPr/>
        </p:nvSpPr>
        <p:spPr bwMode="auto">
          <a:xfrm>
            <a:off x="990600" y="533400"/>
            <a:ext cx="6781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600" b="1"/>
              <a:t>Parameterization</a:t>
            </a:r>
          </a:p>
        </p:txBody>
      </p:sp>
      <p:sp>
        <p:nvSpPr>
          <p:cNvPr id="48131" name="Text Box 6">
            <a:extLst>
              <a:ext uri="{FF2B5EF4-FFF2-40B4-BE49-F238E27FC236}">
                <a16:creationId xmlns:a16="http://schemas.microsoft.com/office/drawing/2014/main" id="{074CF867-313C-491A-8FE8-F1F6681033E0}"/>
              </a:ext>
            </a:extLst>
          </p:cNvPr>
          <p:cNvSpPr txBox="1">
            <a:spLocks noChangeArrowheads="1"/>
          </p:cNvSpPr>
          <p:nvPr/>
        </p:nvSpPr>
        <p:spPr bwMode="auto">
          <a:xfrm>
            <a:off x="838200" y="1676400"/>
            <a:ext cx="7924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If the weather element you are trying to forecast is smaller than a grid box or one wave in a spectral model, your model can’t handle it.  Even with a grid spacing of 12 km, your model won’t predict individual cumulus clouds.</a:t>
            </a:r>
          </a:p>
        </p:txBody>
      </p:sp>
      <p:sp>
        <p:nvSpPr>
          <p:cNvPr id="48132" name="Text Box 8">
            <a:extLst>
              <a:ext uri="{FF2B5EF4-FFF2-40B4-BE49-F238E27FC236}">
                <a16:creationId xmlns:a16="http://schemas.microsoft.com/office/drawing/2014/main" id="{D6EAAD35-CA73-4186-A74E-C661A09F9C25}"/>
              </a:ext>
            </a:extLst>
          </p:cNvPr>
          <p:cNvSpPr txBox="1">
            <a:spLocks noChangeArrowheads="1"/>
          </p:cNvSpPr>
          <p:nvPr/>
        </p:nvSpPr>
        <p:spPr bwMode="auto">
          <a:xfrm>
            <a:off x="762000" y="3352800"/>
            <a:ext cx="8382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Real weather depends on very small-scale (called sub-grid scale) processes such as cloud or even raindrop formation.  Models must forecast these processes correctly.  Do you have to forecast each raindrop?</a:t>
            </a:r>
          </a:p>
        </p:txBody>
      </p:sp>
      <p:sp>
        <p:nvSpPr>
          <p:cNvPr id="48133" name="Text Box 9">
            <a:extLst>
              <a:ext uri="{FF2B5EF4-FFF2-40B4-BE49-F238E27FC236}">
                <a16:creationId xmlns:a16="http://schemas.microsoft.com/office/drawing/2014/main" id="{9A852DE4-85CB-4109-9520-06B57060AB89}"/>
              </a:ext>
            </a:extLst>
          </p:cNvPr>
          <p:cNvSpPr txBox="1">
            <a:spLocks noChangeArrowheads="1"/>
          </p:cNvSpPr>
          <p:nvPr/>
        </p:nvSpPr>
        <p:spPr bwMode="auto">
          <a:xfrm>
            <a:off x="762000" y="4800600"/>
            <a:ext cx="8001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To include sub-grid scale processes, we build in computer subroutines called parameterization schemes.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ecldcomp">
            <a:extLst>
              <a:ext uri="{FF2B5EF4-FFF2-40B4-BE49-F238E27FC236}">
                <a16:creationId xmlns:a16="http://schemas.microsoft.com/office/drawing/2014/main" id="{ADCA10CD-6C2B-44A7-B3BD-0DC179FCE1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47800"/>
            <a:ext cx="7848600"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Box 5">
            <a:extLst>
              <a:ext uri="{FF2B5EF4-FFF2-40B4-BE49-F238E27FC236}">
                <a16:creationId xmlns:a16="http://schemas.microsoft.com/office/drawing/2014/main" id="{09A7E6C2-6E22-446B-86BE-B5FD4A26612E}"/>
              </a:ext>
            </a:extLst>
          </p:cNvPr>
          <p:cNvSpPr txBox="1">
            <a:spLocks noChangeArrowheads="1"/>
          </p:cNvSpPr>
          <p:nvPr/>
        </p:nvSpPr>
        <p:spPr bwMode="auto">
          <a:xfrm>
            <a:off x="1371600" y="457200"/>
            <a:ext cx="6934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Clouds in the WRF model consist of liquid droplets or ice particles (depending on temperature of cloud and cloud top)</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5">
            <a:extLst>
              <a:ext uri="{FF2B5EF4-FFF2-40B4-BE49-F238E27FC236}">
                <a16:creationId xmlns:a16="http://schemas.microsoft.com/office/drawing/2014/main" id="{1DDF8678-6341-4D7B-A06E-2BEFC347FBEE}"/>
              </a:ext>
            </a:extLst>
          </p:cNvPr>
          <p:cNvSpPr>
            <a:spLocks noChangeArrowheads="1"/>
          </p:cNvSpPr>
          <p:nvPr/>
        </p:nvSpPr>
        <p:spPr bwMode="auto">
          <a:xfrm>
            <a:off x="0" y="2057400"/>
            <a:ext cx="9144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Char char="•"/>
            </a:pPr>
            <a:endParaRPr lang="en-US" altLang="en-US" sz="2800" dirty="0"/>
          </a:p>
        </p:txBody>
      </p:sp>
      <p:pic>
        <p:nvPicPr>
          <p:cNvPr id="8" name="Picture 7" descr="A screenshot of a computer&#10;&#10;Description automatically generated">
            <a:extLst>
              <a:ext uri="{FF2B5EF4-FFF2-40B4-BE49-F238E27FC236}">
                <a16:creationId xmlns:a16="http://schemas.microsoft.com/office/drawing/2014/main" id="{FD466B87-A833-436B-849D-AB681B916E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 y="1524000"/>
            <a:ext cx="9144000" cy="3005876"/>
          </a:xfrm>
          <a:prstGeom prst="rect">
            <a:avLst/>
          </a:prstGeom>
        </p:spPr>
      </p:pic>
      <p:sp>
        <p:nvSpPr>
          <p:cNvPr id="9" name="TextBox 8">
            <a:extLst>
              <a:ext uri="{FF2B5EF4-FFF2-40B4-BE49-F238E27FC236}">
                <a16:creationId xmlns:a16="http://schemas.microsoft.com/office/drawing/2014/main" id="{8CE2E781-5AF7-4C04-A6D0-6010C719AFC0}"/>
              </a:ext>
            </a:extLst>
          </p:cNvPr>
          <p:cNvSpPr txBox="1"/>
          <p:nvPr/>
        </p:nvSpPr>
        <p:spPr>
          <a:xfrm>
            <a:off x="228600" y="152400"/>
            <a:ext cx="8610600" cy="646331"/>
          </a:xfrm>
          <a:prstGeom prst="rect">
            <a:avLst/>
          </a:prstGeom>
          <a:noFill/>
        </p:spPr>
        <p:txBody>
          <a:bodyPr wrap="square" rtlCol="0">
            <a:spAutoFit/>
          </a:bodyPr>
          <a:lstStyle/>
          <a:p>
            <a:r>
              <a:rPr lang="en-US" b="1" dirty="0"/>
              <a:t>Sometimes a model will be way off, compared to the others.  Likely this was a parameterization error.  How does it happen?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automatically generated">
            <a:extLst>
              <a:ext uri="{FF2B5EF4-FFF2-40B4-BE49-F238E27FC236}">
                <a16:creationId xmlns:a16="http://schemas.microsoft.com/office/drawing/2014/main" id="{8610CDA8-6A61-4068-A5EA-B3117F0732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4768"/>
            <a:ext cx="6351494" cy="6748463"/>
          </a:xfrm>
          <a:prstGeom prst="rect">
            <a:avLst/>
          </a:prstGeom>
        </p:spPr>
      </p:pic>
      <p:sp>
        <p:nvSpPr>
          <p:cNvPr id="9" name="TextBox 8">
            <a:extLst>
              <a:ext uri="{FF2B5EF4-FFF2-40B4-BE49-F238E27FC236}">
                <a16:creationId xmlns:a16="http://schemas.microsoft.com/office/drawing/2014/main" id="{A039B3FC-02B5-4457-8A99-18D827004B1F}"/>
              </a:ext>
            </a:extLst>
          </p:cNvPr>
          <p:cNvSpPr txBox="1"/>
          <p:nvPr/>
        </p:nvSpPr>
        <p:spPr>
          <a:xfrm>
            <a:off x="6749301" y="854868"/>
            <a:ext cx="2637585" cy="1477328"/>
          </a:xfrm>
          <a:prstGeom prst="rect">
            <a:avLst/>
          </a:prstGeom>
          <a:noFill/>
        </p:spPr>
        <p:txBody>
          <a:bodyPr wrap="square" rtlCol="0">
            <a:spAutoFit/>
          </a:bodyPr>
          <a:lstStyle/>
          <a:p>
            <a:r>
              <a:rPr lang="en-US" b="1" dirty="0"/>
              <a:t>Easterly winds causing problems with the NAM convection forecast April 5, 2019</a:t>
            </a:r>
          </a:p>
        </p:txBody>
      </p:sp>
      <p:sp>
        <p:nvSpPr>
          <p:cNvPr id="10" name="TextBox 9">
            <a:extLst>
              <a:ext uri="{FF2B5EF4-FFF2-40B4-BE49-F238E27FC236}">
                <a16:creationId xmlns:a16="http://schemas.microsoft.com/office/drawing/2014/main" id="{39B1C7DC-423D-4B1B-A21D-C3C2DBA43590}"/>
              </a:ext>
            </a:extLst>
          </p:cNvPr>
          <p:cNvSpPr txBox="1"/>
          <p:nvPr/>
        </p:nvSpPr>
        <p:spPr>
          <a:xfrm>
            <a:off x="609600" y="2057400"/>
            <a:ext cx="1371600" cy="646331"/>
          </a:xfrm>
          <a:prstGeom prst="rect">
            <a:avLst/>
          </a:prstGeom>
          <a:noFill/>
        </p:spPr>
        <p:txBody>
          <a:bodyPr wrap="square" rtlCol="0">
            <a:spAutoFit/>
          </a:bodyPr>
          <a:lstStyle/>
          <a:p>
            <a:r>
              <a:rPr lang="en-US" b="1" dirty="0"/>
              <a:t>Radar</a:t>
            </a:r>
          </a:p>
          <a:p>
            <a:r>
              <a:rPr lang="en-US" b="1" dirty="0"/>
              <a:t>1118Z</a:t>
            </a:r>
          </a:p>
        </p:txBody>
      </p:sp>
      <p:sp>
        <p:nvSpPr>
          <p:cNvPr id="11" name="TextBox 10">
            <a:extLst>
              <a:ext uri="{FF2B5EF4-FFF2-40B4-BE49-F238E27FC236}">
                <a16:creationId xmlns:a16="http://schemas.microsoft.com/office/drawing/2014/main" id="{C6CE6CCF-004C-4BC9-9DE5-6CBA61216F4D}"/>
              </a:ext>
            </a:extLst>
          </p:cNvPr>
          <p:cNvSpPr txBox="1"/>
          <p:nvPr/>
        </p:nvSpPr>
        <p:spPr>
          <a:xfrm>
            <a:off x="4038600" y="2118955"/>
            <a:ext cx="1143000" cy="369332"/>
          </a:xfrm>
          <a:prstGeom prst="rect">
            <a:avLst/>
          </a:prstGeom>
          <a:noFill/>
        </p:spPr>
        <p:txBody>
          <a:bodyPr wrap="square" rtlCol="0">
            <a:spAutoFit/>
          </a:bodyPr>
          <a:lstStyle/>
          <a:p>
            <a:r>
              <a:rPr lang="en-US" b="1" dirty="0"/>
              <a:t>24 </a:t>
            </a:r>
            <a:r>
              <a:rPr lang="en-US" b="1" dirty="0" err="1"/>
              <a:t>hrs</a:t>
            </a:r>
            <a:endParaRPr lang="en-US" b="1" dirty="0"/>
          </a:p>
        </p:txBody>
      </p:sp>
      <p:sp>
        <p:nvSpPr>
          <p:cNvPr id="12" name="TextBox 11">
            <a:extLst>
              <a:ext uri="{FF2B5EF4-FFF2-40B4-BE49-F238E27FC236}">
                <a16:creationId xmlns:a16="http://schemas.microsoft.com/office/drawing/2014/main" id="{E2533BAE-B3E4-41E4-83A2-DEE6820AB849}"/>
              </a:ext>
            </a:extLst>
          </p:cNvPr>
          <p:cNvSpPr txBox="1"/>
          <p:nvPr/>
        </p:nvSpPr>
        <p:spPr>
          <a:xfrm>
            <a:off x="838200" y="5562600"/>
            <a:ext cx="1371600" cy="369332"/>
          </a:xfrm>
          <a:prstGeom prst="rect">
            <a:avLst/>
          </a:prstGeom>
          <a:noFill/>
        </p:spPr>
        <p:txBody>
          <a:bodyPr wrap="square" rtlCol="0">
            <a:spAutoFit/>
          </a:bodyPr>
          <a:lstStyle/>
          <a:p>
            <a:r>
              <a:rPr lang="en-US" b="1" dirty="0"/>
              <a:t>48 </a:t>
            </a:r>
            <a:r>
              <a:rPr lang="en-US" b="1" dirty="0" err="1"/>
              <a:t>hrs</a:t>
            </a:r>
            <a:endParaRPr lang="en-US" b="1" dirty="0"/>
          </a:p>
        </p:txBody>
      </p:sp>
      <p:sp>
        <p:nvSpPr>
          <p:cNvPr id="13" name="TextBox 12">
            <a:extLst>
              <a:ext uri="{FF2B5EF4-FFF2-40B4-BE49-F238E27FC236}">
                <a16:creationId xmlns:a16="http://schemas.microsoft.com/office/drawing/2014/main" id="{9BB552D8-89B4-4A66-9262-C152256F9182}"/>
              </a:ext>
            </a:extLst>
          </p:cNvPr>
          <p:cNvSpPr txBox="1"/>
          <p:nvPr/>
        </p:nvSpPr>
        <p:spPr>
          <a:xfrm>
            <a:off x="3733800" y="5624155"/>
            <a:ext cx="1447800" cy="369332"/>
          </a:xfrm>
          <a:prstGeom prst="rect">
            <a:avLst/>
          </a:prstGeom>
          <a:noFill/>
        </p:spPr>
        <p:txBody>
          <a:bodyPr wrap="square" rtlCol="0">
            <a:spAutoFit/>
          </a:bodyPr>
          <a:lstStyle/>
          <a:p>
            <a:r>
              <a:rPr lang="en-US" b="1" dirty="0"/>
              <a:t>72 </a:t>
            </a:r>
            <a:r>
              <a:rPr lang="en-US" b="1" dirty="0" err="1"/>
              <a:t>hrs</a:t>
            </a:r>
            <a:endParaRPr lang="en-US" b="1" dirty="0"/>
          </a:p>
        </p:txBody>
      </p:sp>
      <p:pic>
        <p:nvPicPr>
          <p:cNvPr id="14" name="Picture 13">
            <a:extLst>
              <a:ext uri="{FF2B5EF4-FFF2-40B4-BE49-F238E27FC236}">
                <a16:creationId xmlns:a16="http://schemas.microsoft.com/office/drawing/2014/main" id="{23DCCE67-6A84-401E-BE58-809CAA77D1A5}"/>
              </a:ext>
            </a:extLst>
          </p:cNvPr>
          <p:cNvPicPr>
            <a:picLocks noChangeAspect="1"/>
          </p:cNvPicPr>
          <p:nvPr/>
        </p:nvPicPr>
        <p:blipFill>
          <a:blip r:embed="rId3"/>
          <a:stretch>
            <a:fillRect/>
          </a:stretch>
        </p:blipFill>
        <p:spPr>
          <a:xfrm>
            <a:off x="6645154" y="3159919"/>
            <a:ext cx="498991" cy="3629024"/>
          </a:xfrm>
          <a:prstGeom prst="rect">
            <a:avLst/>
          </a:prstGeom>
        </p:spPr>
      </p:pic>
    </p:spTree>
    <p:extLst>
      <p:ext uri="{BB962C8B-B14F-4D97-AF65-F5344CB8AC3E}">
        <p14:creationId xmlns:p14="http://schemas.microsoft.com/office/powerpoint/2010/main" val="32759726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4">
            <a:extLst>
              <a:ext uri="{FF2B5EF4-FFF2-40B4-BE49-F238E27FC236}">
                <a16:creationId xmlns:a16="http://schemas.microsoft.com/office/drawing/2014/main" id="{0D3ED6E5-AE8F-4DF9-89B1-A38201E1A469}"/>
              </a:ext>
            </a:extLst>
          </p:cNvPr>
          <p:cNvSpPr txBox="1">
            <a:spLocks noChangeArrowheads="1"/>
          </p:cNvSpPr>
          <p:nvPr/>
        </p:nvSpPr>
        <p:spPr bwMode="auto">
          <a:xfrm>
            <a:off x="762000" y="533400"/>
            <a:ext cx="678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Sub-grid scale processes requiring parameterization:</a:t>
            </a:r>
          </a:p>
        </p:txBody>
      </p:sp>
      <p:sp>
        <p:nvSpPr>
          <p:cNvPr id="54275" name="Text Box 5">
            <a:extLst>
              <a:ext uri="{FF2B5EF4-FFF2-40B4-BE49-F238E27FC236}">
                <a16:creationId xmlns:a16="http://schemas.microsoft.com/office/drawing/2014/main" id="{0F826C06-96AE-49A9-8AEE-FCD13890FA6B}"/>
              </a:ext>
            </a:extLst>
          </p:cNvPr>
          <p:cNvSpPr txBox="1">
            <a:spLocks noChangeArrowheads="1"/>
          </p:cNvSpPr>
          <p:nvPr/>
        </p:nvSpPr>
        <p:spPr bwMode="auto">
          <a:xfrm>
            <a:off x="838200" y="1676400"/>
            <a:ext cx="571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Friction (includes turbulence and ground )</a:t>
            </a:r>
          </a:p>
        </p:txBody>
      </p:sp>
      <p:sp>
        <p:nvSpPr>
          <p:cNvPr id="54276" name="Text Box 6">
            <a:extLst>
              <a:ext uri="{FF2B5EF4-FFF2-40B4-BE49-F238E27FC236}">
                <a16:creationId xmlns:a16="http://schemas.microsoft.com/office/drawing/2014/main" id="{F8FE50A3-ADE8-40C8-B54D-9F4A62AE525D}"/>
              </a:ext>
            </a:extLst>
          </p:cNvPr>
          <p:cNvSpPr txBox="1">
            <a:spLocks noChangeArrowheads="1"/>
          </p:cNvSpPr>
          <p:nvPr/>
        </p:nvSpPr>
        <p:spPr bwMode="auto">
          <a:xfrm>
            <a:off x="762000" y="2514600"/>
            <a:ext cx="54864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Convection</a:t>
            </a:r>
          </a:p>
          <a:p>
            <a:pPr eaLnBrk="1" hangingPunct="1">
              <a:spcBef>
                <a:spcPct val="50000"/>
              </a:spcBef>
            </a:pPr>
            <a:r>
              <a:rPr lang="en-US" altLang="en-US" b="1"/>
              <a:t>     Deep convection = thunderstorms</a:t>
            </a:r>
          </a:p>
          <a:p>
            <a:pPr eaLnBrk="1" hangingPunct="1">
              <a:spcBef>
                <a:spcPct val="50000"/>
              </a:spcBef>
            </a:pPr>
            <a:r>
              <a:rPr lang="en-US" altLang="en-US" b="1"/>
              <a:t>     Shallow convection = cumulus</a:t>
            </a:r>
            <a:r>
              <a:rPr lang="en-US" altLang="en-US"/>
              <a:t> </a:t>
            </a:r>
            <a:r>
              <a:rPr lang="en-US" altLang="en-US" b="1"/>
              <a:t>clouds</a:t>
            </a:r>
          </a:p>
        </p:txBody>
      </p:sp>
      <p:sp>
        <p:nvSpPr>
          <p:cNvPr id="54277" name="Text Box 8">
            <a:extLst>
              <a:ext uri="{FF2B5EF4-FFF2-40B4-BE49-F238E27FC236}">
                <a16:creationId xmlns:a16="http://schemas.microsoft.com/office/drawing/2014/main" id="{80AD719E-32AE-432C-A969-EF3AB2EF852E}"/>
              </a:ext>
            </a:extLst>
          </p:cNvPr>
          <p:cNvSpPr txBox="1">
            <a:spLocks noChangeArrowheads="1"/>
          </p:cNvSpPr>
          <p:nvPr/>
        </p:nvSpPr>
        <p:spPr bwMode="auto">
          <a:xfrm>
            <a:off x="990600" y="45720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Ice crystal formation</a:t>
            </a:r>
          </a:p>
        </p:txBody>
      </p:sp>
      <p:sp>
        <p:nvSpPr>
          <p:cNvPr id="54278" name="Text Box 9">
            <a:extLst>
              <a:ext uri="{FF2B5EF4-FFF2-40B4-BE49-F238E27FC236}">
                <a16:creationId xmlns:a16="http://schemas.microsoft.com/office/drawing/2014/main" id="{B5B09E26-E83D-482A-8786-AE1FD27F9F1A}"/>
              </a:ext>
            </a:extLst>
          </p:cNvPr>
          <p:cNvSpPr txBox="1">
            <a:spLocks noChangeArrowheads="1"/>
          </p:cNvSpPr>
          <p:nvPr/>
        </p:nvSpPr>
        <p:spPr bwMode="auto">
          <a:xfrm>
            <a:off x="990600" y="5029200"/>
            <a:ext cx="556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Raindrop formation</a:t>
            </a:r>
          </a:p>
        </p:txBody>
      </p:sp>
      <p:sp>
        <p:nvSpPr>
          <p:cNvPr id="54279" name="Text Box 10">
            <a:extLst>
              <a:ext uri="{FF2B5EF4-FFF2-40B4-BE49-F238E27FC236}">
                <a16:creationId xmlns:a16="http://schemas.microsoft.com/office/drawing/2014/main" id="{E0836BE9-47F4-43A4-948E-1F982E601C99}"/>
              </a:ext>
            </a:extLst>
          </p:cNvPr>
          <p:cNvSpPr txBox="1">
            <a:spLocks noChangeArrowheads="1"/>
          </p:cNvSpPr>
          <p:nvPr/>
        </p:nvSpPr>
        <p:spPr bwMode="auto">
          <a:xfrm>
            <a:off x="990600" y="4114800"/>
            <a:ext cx="487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Cloud droplet formation</a:t>
            </a:r>
          </a:p>
        </p:txBody>
      </p:sp>
      <p:sp>
        <p:nvSpPr>
          <p:cNvPr id="54280" name="Text Box 11">
            <a:extLst>
              <a:ext uri="{FF2B5EF4-FFF2-40B4-BE49-F238E27FC236}">
                <a16:creationId xmlns:a16="http://schemas.microsoft.com/office/drawing/2014/main" id="{BB2E49ED-3989-4262-8593-A3124EAD5534}"/>
              </a:ext>
            </a:extLst>
          </p:cNvPr>
          <p:cNvSpPr txBox="1">
            <a:spLocks noChangeArrowheads="1"/>
          </p:cNvSpPr>
          <p:nvPr/>
        </p:nvSpPr>
        <p:spPr bwMode="auto">
          <a:xfrm>
            <a:off x="990600" y="55626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Cloud electrification</a:t>
            </a:r>
          </a:p>
        </p:txBody>
      </p:sp>
      <p:sp>
        <p:nvSpPr>
          <p:cNvPr id="54281" name="Text Box 12">
            <a:extLst>
              <a:ext uri="{FF2B5EF4-FFF2-40B4-BE49-F238E27FC236}">
                <a16:creationId xmlns:a16="http://schemas.microsoft.com/office/drawing/2014/main" id="{ACF6394F-8CBC-432B-A8CC-C28F9445FAB5}"/>
              </a:ext>
            </a:extLst>
          </p:cNvPr>
          <p:cNvSpPr txBox="1">
            <a:spLocks noChangeArrowheads="1"/>
          </p:cNvSpPr>
          <p:nvPr/>
        </p:nvSpPr>
        <p:spPr bwMode="auto">
          <a:xfrm>
            <a:off x="1066800" y="6172200"/>
            <a:ext cx="487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Atmospheric aerosols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m361\models\streetTalk.gif">
            <a:extLst>
              <a:ext uri="{FF2B5EF4-FFF2-40B4-BE49-F238E27FC236}">
                <a16:creationId xmlns:a16="http://schemas.microsoft.com/office/drawing/2014/main" id="{7D28FC4B-FE43-4BAB-BDC6-E1A15F527F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45820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4">
            <a:extLst>
              <a:ext uri="{FF2B5EF4-FFF2-40B4-BE49-F238E27FC236}">
                <a16:creationId xmlns:a16="http://schemas.microsoft.com/office/drawing/2014/main" id="{742A3B50-68F3-4283-86C7-68A38ACA8252}"/>
              </a:ext>
            </a:extLst>
          </p:cNvPr>
          <p:cNvSpPr txBox="1">
            <a:spLocks noChangeArrowheads="1"/>
          </p:cNvSpPr>
          <p:nvPr/>
        </p:nvSpPr>
        <p:spPr bwMode="auto">
          <a:xfrm>
            <a:off x="228600" y="228600"/>
            <a:ext cx="853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The perception of the general public is that weather forecasting is inaccurate.</a:t>
            </a:r>
          </a:p>
        </p:txBody>
      </p:sp>
      <p:sp>
        <p:nvSpPr>
          <p:cNvPr id="14340" name="TextBox 5">
            <a:extLst>
              <a:ext uri="{FF2B5EF4-FFF2-40B4-BE49-F238E27FC236}">
                <a16:creationId xmlns:a16="http://schemas.microsoft.com/office/drawing/2014/main" id="{A65CAEDE-E8BB-4F39-AECF-AF1628581EB6}"/>
              </a:ext>
            </a:extLst>
          </p:cNvPr>
          <p:cNvSpPr txBox="1">
            <a:spLocks noChangeArrowheads="1"/>
          </p:cNvSpPr>
          <p:nvPr/>
        </p:nvSpPr>
        <p:spPr bwMode="auto">
          <a:xfrm>
            <a:off x="381000" y="5943600"/>
            <a:ext cx="853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So you can be graded 50% on your professional performance by an “assisted living worker”?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hemspec">
            <a:extLst>
              <a:ext uri="{FF2B5EF4-FFF2-40B4-BE49-F238E27FC236}">
                <a16:creationId xmlns:a16="http://schemas.microsoft.com/office/drawing/2014/main" id="{4FAF68D5-3CA7-487B-86DA-F540178435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0"/>
            <a:ext cx="458152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 Box 5">
            <a:extLst>
              <a:ext uri="{FF2B5EF4-FFF2-40B4-BE49-F238E27FC236}">
                <a16:creationId xmlns:a16="http://schemas.microsoft.com/office/drawing/2014/main" id="{DD8633DC-C34B-400A-8210-ABC61CB26713}"/>
              </a:ext>
            </a:extLst>
          </p:cNvPr>
          <p:cNvSpPr txBox="1">
            <a:spLocks noChangeArrowheads="1"/>
          </p:cNvSpPr>
          <p:nvPr/>
        </p:nvSpPr>
        <p:spPr bwMode="auto">
          <a:xfrm>
            <a:off x="5715000" y="7620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t>Spectral Models</a:t>
            </a:r>
          </a:p>
        </p:txBody>
      </p:sp>
      <p:sp>
        <p:nvSpPr>
          <p:cNvPr id="45060" name="Text Box 6">
            <a:extLst>
              <a:ext uri="{FF2B5EF4-FFF2-40B4-BE49-F238E27FC236}">
                <a16:creationId xmlns:a16="http://schemas.microsoft.com/office/drawing/2014/main" id="{C221F79B-F269-47DA-9CB2-9C8F8E22DFCD}"/>
              </a:ext>
            </a:extLst>
          </p:cNvPr>
          <p:cNvSpPr txBox="1">
            <a:spLocks noChangeArrowheads="1"/>
          </p:cNvSpPr>
          <p:nvPr/>
        </p:nvSpPr>
        <p:spPr bwMode="auto">
          <a:xfrm>
            <a:off x="5715000" y="2133600"/>
            <a:ext cx="2895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Instead of solving for the variables (u,v,w, etc.) at grid points, some models solve for wave solutions. </a:t>
            </a:r>
          </a:p>
        </p:txBody>
      </p:sp>
      <p:sp>
        <p:nvSpPr>
          <p:cNvPr id="45061" name="Text Box 7">
            <a:extLst>
              <a:ext uri="{FF2B5EF4-FFF2-40B4-BE49-F238E27FC236}">
                <a16:creationId xmlns:a16="http://schemas.microsoft.com/office/drawing/2014/main" id="{B154AFBD-A72D-4FA5-A972-3FBD7EBA3A52}"/>
              </a:ext>
            </a:extLst>
          </p:cNvPr>
          <p:cNvSpPr txBox="1">
            <a:spLocks noChangeArrowheads="1"/>
          </p:cNvSpPr>
          <p:nvPr/>
        </p:nvSpPr>
        <p:spPr bwMode="auto">
          <a:xfrm>
            <a:off x="5562600" y="4114800"/>
            <a:ext cx="335280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dirty="0"/>
              <a:t>The GFS is a spectral model</a:t>
            </a:r>
          </a:p>
          <a:p>
            <a:pPr eaLnBrk="1" hangingPunct="1">
              <a:spcBef>
                <a:spcPct val="50000"/>
              </a:spcBef>
            </a:pPr>
            <a:r>
              <a:rPr lang="en-US" altLang="en-US" b="1" dirty="0"/>
              <a:t>The highest resolution since 2011 is 1534 waves (</a:t>
            </a:r>
            <a:r>
              <a:rPr lang="en-US" altLang="en-US" b="1" dirty="0" err="1"/>
              <a:t>approx</a:t>
            </a:r>
            <a:r>
              <a:rPr lang="en-US" altLang="en-US" b="1" dirty="0"/>
              <a:t> 13 km at </a:t>
            </a:r>
            <a:r>
              <a:rPr lang="en-US" altLang="en-US" b="1"/>
              <a:t>the equator)</a:t>
            </a:r>
            <a:endParaRPr lang="en-US" altLang="en-US" b="1" dirty="0"/>
          </a:p>
        </p:txBody>
      </p:sp>
      <p:sp>
        <p:nvSpPr>
          <p:cNvPr id="45062" name="Text Box 8">
            <a:extLst>
              <a:ext uri="{FF2B5EF4-FFF2-40B4-BE49-F238E27FC236}">
                <a16:creationId xmlns:a16="http://schemas.microsoft.com/office/drawing/2014/main" id="{E1A512F5-C7CE-434B-84DE-7DD6638CD845}"/>
              </a:ext>
            </a:extLst>
          </p:cNvPr>
          <p:cNvSpPr txBox="1">
            <a:spLocks noChangeArrowheads="1"/>
          </p:cNvSpPr>
          <p:nvPr/>
        </p:nvSpPr>
        <p:spPr bwMode="auto">
          <a:xfrm>
            <a:off x="533400" y="6019800"/>
            <a:ext cx="83058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dirty="0"/>
              <a:t>The current description of the GFS spectral model is at https://www.emc.ncep.noaa.gov/GFS/doc.php</a:t>
            </a:r>
          </a:p>
          <a:p>
            <a:pPr eaLnBrk="1" hangingPunct="1">
              <a:spcBef>
                <a:spcPct val="50000"/>
              </a:spcBef>
            </a:pPr>
            <a:endParaRPr lang="en-US" altLang="en-US"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6">
            <a:extLst>
              <a:ext uri="{FF2B5EF4-FFF2-40B4-BE49-F238E27FC236}">
                <a16:creationId xmlns:a16="http://schemas.microsoft.com/office/drawing/2014/main" id="{D91D8D04-FF06-415C-B77B-D51BBF61A074}"/>
              </a:ext>
            </a:extLst>
          </p:cNvPr>
          <p:cNvSpPr txBox="1">
            <a:spLocks noChangeArrowheads="1"/>
          </p:cNvSpPr>
          <p:nvPr/>
        </p:nvSpPr>
        <p:spPr bwMode="auto">
          <a:xfrm>
            <a:off x="6934200" y="457200"/>
            <a:ext cx="22098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Good wave example.  How many are around the 45</a:t>
            </a:r>
            <a:r>
              <a:rPr lang="en-US" altLang="en-US">
                <a:cs typeface="Arial" panose="020B0604020202020204" pitchFamily="34" charset="0"/>
              </a:rPr>
              <a:t>°</a:t>
            </a:r>
            <a:r>
              <a:rPr lang="en-US" altLang="en-US"/>
              <a:t>N latitude circle? (very approximately shown in black)</a:t>
            </a:r>
          </a:p>
        </p:txBody>
      </p:sp>
      <p:graphicFrame>
        <p:nvGraphicFramePr>
          <p:cNvPr id="3074" name="Object 7">
            <a:extLst>
              <a:ext uri="{FF2B5EF4-FFF2-40B4-BE49-F238E27FC236}">
                <a16:creationId xmlns:a16="http://schemas.microsoft.com/office/drawing/2014/main" id="{4BDB0FFA-E6DF-468E-8B23-BC1969DE8CF5}"/>
              </a:ext>
            </a:extLst>
          </p:cNvPr>
          <p:cNvGraphicFramePr>
            <a:graphicFrameLocks noChangeAspect="1"/>
          </p:cNvGraphicFramePr>
          <p:nvPr/>
        </p:nvGraphicFramePr>
        <p:xfrm>
          <a:off x="0" y="0"/>
          <a:ext cx="6858000" cy="6108700"/>
        </p:xfrm>
        <a:graphic>
          <a:graphicData uri="http://schemas.openxmlformats.org/presentationml/2006/ole">
            <mc:AlternateContent xmlns:mc="http://schemas.openxmlformats.org/markup-compatibility/2006">
              <mc:Choice xmlns:v="urn:schemas-microsoft-com:vml" Requires="v">
                <p:oleObj spid="_x0000_s3092" name="Paint Shop Pro Image" r:id="rId3" imgW="6595122" imgH="5873171" progId="PaintShopPro">
                  <p:embed/>
                </p:oleObj>
              </mc:Choice>
              <mc:Fallback>
                <p:oleObj name="Paint Shop Pro Image" r:id="rId3" imgW="6595122" imgH="5873171" progId="PaintShopPro">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858000" cy="610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9D0C3992-A2A0-4BB8-846F-58C279590ABD}"/>
              </a:ext>
            </a:extLst>
          </p:cNvPr>
          <p:cNvGraphicFramePr>
            <a:graphicFrameLocks noChangeAspect="1"/>
          </p:cNvGraphicFramePr>
          <p:nvPr>
            <p:extLst>
              <p:ext uri="{D42A27DB-BD31-4B8C-83A1-F6EECF244321}">
                <p14:modId xmlns:p14="http://schemas.microsoft.com/office/powerpoint/2010/main" val="3728426892"/>
              </p:ext>
            </p:extLst>
          </p:nvPr>
        </p:nvGraphicFramePr>
        <p:xfrm>
          <a:off x="0" y="152400"/>
          <a:ext cx="9084433" cy="4038600"/>
        </p:xfrm>
        <a:graphic>
          <a:graphicData uri="http://schemas.openxmlformats.org/presentationml/2006/ole">
            <mc:AlternateContent xmlns:mc="http://schemas.openxmlformats.org/markup-compatibility/2006">
              <mc:Choice xmlns:v="urn:schemas-microsoft-com:vml" Requires="v">
                <p:oleObj spid="_x0000_s9228" r:id="rId3" imgW="5970600" imgH="2653560" progId="">
                  <p:embed/>
                </p:oleObj>
              </mc:Choice>
              <mc:Fallback>
                <p:oleObj r:id="rId3" imgW="5970600" imgH="2653560" progId="">
                  <p:embed/>
                  <p:pic>
                    <p:nvPicPr>
                      <p:cNvPr id="0" name=""/>
                      <p:cNvPicPr/>
                      <p:nvPr/>
                    </p:nvPicPr>
                    <p:blipFill>
                      <a:blip r:embed="rId4"/>
                      <a:stretch>
                        <a:fillRect/>
                      </a:stretch>
                    </p:blipFill>
                    <p:spPr>
                      <a:xfrm>
                        <a:off x="0" y="152400"/>
                        <a:ext cx="9084433" cy="4038600"/>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354AC22C-C3BA-43F1-B83C-4E6D940813F1}"/>
              </a:ext>
            </a:extLst>
          </p:cNvPr>
          <p:cNvSpPr txBox="1"/>
          <p:nvPr/>
        </p:nvSpPr>
        <p:spPr>
          <a:xfrm>
            <a:off x="609600" y="4724400"/>
            <a:ext cx="8229600" cy="1200329"/>
          </a:xfrm>
          <a:prstGeom prst="rect">
            <a:avLst/>
          </a:prstGeom>
          <a:noFill/>
        </p:spPr>
        <p:txBody>
          <a:bodyPr wrap="square" rtlCol="0">
            <a:spAutoFit/>
          </a:bodyPr>
          <a:lstStyle/>
          <a:p>
            <a:r>
              <a:rPr lang="en-US" sz="2400" b="1" dirty="0"/>
              <a:t>Comparing a northern hemispheric spectral simulation (left) with a low resolution grid-point version of the same simulation (right).</a:t>
            </a:r>
          </a:p>
        </p:txBody>
      </p:sp>
    </p:spTree>
    <p:extLst>
      <p:ext uri="{BB962C8B-B14F-4D97-AF65-F5344CB8AC3E}">
        <p14:creationId xmlns:p14="http://schemas.microsoft.com/office/powerpoint/2010/main" val="36742074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4">
            <a:extLst>
              <a:ext uri="{FF2B5EF4-FFF2-40B4-BE49-F238E27FC236}">
                <a16:creationId xmlns:a16="http://schemas.microsoft.com/office/drawing/2014/main" id="{897CCA4F-2B9C-4184-AAEF-770E9D7426E6}"/>
              </a:ext>
            </a:extLst>
          </p:cNvPr>
          <p:cNvSpPr txBox="1">
            <a:spLocks noChangeArrowheads="1"/>
          </p:cNvSpPr>
          <p:nvPr/>
        </p:nvSpPr>
        <p:spPr bwMode="auto">
          <a:xfrm>
            <a:off x="609600" y="381000"/>
            <a:ext cx="6934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t>Question:  To resolve the equivalent of today’s waves, how fine a resolution would a grid point model need?</a:t>
            </a:r>
          </a:p>
        </p:txBody>
      </p:sp>
      <p:sp>
        <p:nvSpPr>
          <p:cNvPr id="73733" name="Text Box 5">
            <a:extLst>
              <a:ext uri="{FF2B5EF4-FFF2-40B4-BE49-F238E27FC236}">
                <a16:creationId xmlns:a16="http://schemas.microsoft.com/office/drawing/2014/main" id="{2C465E82-1979-4707-A35E-871DE511A4B3}"/>
              </a:ext>
            </a:extLst>
          </p:cNvPr>
          <p:cNvSpPr txBox="1">
            <a:spLocks noChangeArrowheads="1"/>
          </p:cNvSpPr>
          <p:nvPr/>
        </p:nvSpPr>
        <p:spPr bwMode="auto">
          <a:xfrm>
            <a:off x="457200" y="1905000"/>
            <a:ext cx="807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To resolve a single wave, you need, at a minimum, 5 grid points.</a:t>
            </a:r>
          </a:p>
        </p:txBody>
      </p:sp>
      <p:graphicFrame>
        <p:nvGraphicFramePr>
          <p:cNvPr id="73735" name="Object 7">
            <a:extLst>
              <a:ext uri="{FF2B5EF4-FFF2-40B4-BE49-F238E27FC236}">
                <a16:creationId xmlns:a16="http://schemas.microsoft.com/office/drawing/2014/main" id="{C8876FE0-FD28-4DD3-B89A-726A4D203300}"/>
              </a:ext>
            </a:extLst>
          </p:cNvPr>
          <p:cNvGraphicFramePr>
            <a:graphicFrameLocks noChangeAspect="1"/>
          </p:cNvGraphicFramePr>
          <p:nvPr/>
        </p:nvGraphicFramePr>
        <p:xfrm>
          <a:off x="2362200" y="2667000"/>
          <a:ext cx="4391025" cy="2838450"/>
        </p:xfrm>
        <a:graphic>
          <a:graphicData uri="http://schemas.openxmlformats.org/presentationml/2006/ole">
            <mc:AlternateContent xmlns:mc="http://schemas.openxmlformats.org/markup-compatibility/2006">
              <mc:Choice xmlns:v="urn:schemas-microsoft-com:vml" Requires="v">
                <p:oleObj spid="_x0000_s4120" name="Paint Shop Pro Image" r:id="rId3" imgW="4390244" imgH="2839024" progId="PaintShopPro">
                  <p:embed/>
                </p:oleObj>
              </mc:Choice>
              <mc:Fallback>
                <p:oleObj name="Paint Shop Pro Image" r:id="rId3" imgW="4390244" imgH="2839024" progId="PaintShopPro">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667000"/>
                        <a:ext cx="4391025"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a:extLst>
              <a:ext uri="{FF2B5EF4-FFF2-40B4-BE49-F238E27FC236}">
                <a16:creationId xmlns:a16="http://schemas.microsoft.com/office/drawing/2014/main" id="{4199ACAB-1EAA-4E74-AF11-CF0CCE8566E0}"/>
              </a:ext>
            </a:extLst>
          </p:cNvPr>
          <p:cNvSpPr txBox="1"/>
          <p:nvPr/>
        </p:nvSpPr>
        <p:spPr>
          <a:xfrm>
            <a:off x="609600" y="5867400"/>
            <a:ext cx="8305800" cy="923330"/>
          </a:xfrm>
          <a:prstGeom prst="rect">
            <a:avLst/>
          </a:prstGeom>
          <a:noFill/>
        </p:spPr>
        <p:txBody>
          <a:bodyPr wrap="square" rtlCol="0">
            <a:spAutoFit/>
          </a:bodyPr>
          <a:lstStyle/>
          <a:p>
            <a:pPr algn="ctr"/>
            <a:r>
              <a:rPr lang="en-US" altLang="en-US" b="1" dirty="0"/>
              <a:t>What might be the wavelength of a typical hemispheric wave pattern of seven waves?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1000" fill="hold"/>
                                        <p:tgtEl>
                                          <p:spTgt spid="73733"/>
                                        </p:tgtEl>
                                        <p:attrNameLst>
                                          <p:attrName>ppt_x</p:attrName>
                                        </p:attrNameLst>
                                      </p:cBhvr>
                                      <p:tavLst>
                                        <p:tav tm="0">
                                          <p:val>
                                            <p:strVal val="#ppt_x-.2"/>
                                          </p:val>
                                        </p:tav>
                                        <p:tav tm="100000">
                                          <p:val>
                                            <p:strVal val="#ppt_x"/>
                                          </p:val>
                                        </p:tav>
                                      </p:tavLst>
                                    </p:anim>
                                    <p:anim calcmode="lin" valueType="num">
                                      <p:cBhvr>
                                        <p:cTn id="8" dur="1000" fill="hold"/>
                                        <p:tgtEl>
                                          <p:spTgt spid="73733"/>
                                        </p:tgtEl>
                                        <p:attrNameLst>
                                          <p:attrName>ppt_y</p:attrName>
                                        </p:attrNameLst>
                                      </p:cBhvr>
                                      <p:tavLst>
                                        <p:tav tm="0">
                                          <p:val>
                                            <p:strVal val="#ppt_y"/>
                                          </p:val>
                                        </p:tav>
                                        <p:tav tm="100000">
                                          <p:val>
                                            <p:strVal val="#ppt_y"/>
                                          </p:val>
                                        </p:tav>
                                      </p:tavLst>
                                    </p:anim>
                                    <p:animEffect transition="in" filter="wipe(right)" prLst="gradientSize: 0.1">
                                      <p:cBhvr>
                                        <p:cTn id="9" dur="1000"/>
                                        <p:tgtEl>
                                          <p:spTgt spid="73733"/>
                                        </p:tgtEl>
                                      </p:cBhvr>
                                    </p:animEffec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a:extLst>
              <a:ext uri="{FF2B5EF4-FFF2-40B4-BE49-F238E27FC236}">
                <a16:creationId xmlns:a16="http://schemas.microsoft.com/office/drawing/2014/main" id="{EC3EE6C2-89FA-4CCE-B4D4-7E99DDE56CBE}"/>
              </a:ext>
            </a:extLst>
          </p:cNvPr>
          <p:cNvSpPr txBox="1">
            <a:spLocks noChangeArrowheads="1"/>
          </p:cNvSpPr>
          <p:nvPr/>
        </p:nvSpPr>
        <p:spPr bwMode="auto">
          <a:xfrm>
            <a:off x="457200" y="275535"/>
            <a:ext cx="807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dirty="0"/>
              <a:t>What might be the wavelength of a typical hemispheric wave pattern of seven waves?</a:t>
            </a:r>
          </a:p>
        </p:txBody>
      </p:sp>
      <p:sp>
        <p:nvSpPr>
          <p:cNvPr id="74757" name="Text Box 5">
            <a:extLst>
              <a:ext uri="{FF2B5EF4-FFF2-40B4-BE49-F238E27FC236}">
                <a16:creationId xmlns:a16="http://schemas.microsoft.com/office/drawing/2014/main" id="{BC81AF1A-E0E6-4126-9B2C-4F33ECE60B07}"/>
              </a:ext>
            </a:extLst>
          </p:cNvPr>
          <p:cNvSpPr txBox="1">
            <a:spLocks noChangeArrowheads="1"/>
          </p:cNvSpPr>
          <p:nvPr/>
        </p:nvSpPr>
        <p:spPr bwMode="auto">
          <a:xfrm>
            <a:off x="457200" y="990600"/>
            <a:ext cx="80772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dirty="0"/>
              <a:t>Take the circumference of the 45</a:t>
            </a:r>
            <a:r>
              <a:rPr lang="en-US" altLang="en-US" b="1" dirty="0">
                <a:cs typeface="Arial" panose="020B0604020202020204" pitchFamily="34" charset="0"/>
              </a:rPr>
              <a:t>°N latitude circle.  C = 2</a:t>
            </a:r>
            <a:r>
              <a:rPr lang="el-GR" altLang="en-US" b="1" dirty="0">
                <a:cs typeface="Arial" panose="020B0604020202020204" pitchFamily="34" charset="0"/>
              </a:rPr>
              <a:t>π</a:t>
            </a:r>
            <a:r>
              <a:rPr lang="en-US" altLang="en-US" b="1" dirty="0">
                <a:cs typeface="Arial" panose="020B0604020202020204" pitchFamily="34" charset="0"/>
              </a:rPr>
              <a:t>r where r is the radius of that circle.  In this case r = a sin 45</a:t>
            </a:r>
            <a:r>
              <a:rPr lang="en-US" altLang="en-US" b="1" dirty="0"/>
              <a:t>° where a is the Earth’s radius.</a:t>
            </a:r>
          </a:p>
          <a:p>
            <a:pPr eaLnBrk="1" hangingPunct="1">
              <a:spcBef>
                <a:spcPct val="50000"/>
              </a:spcBef>
            </a:pPr>
            <a:r>
              <a:rPr lang="en-US" altLang="en-US" b="1" dirty="0"/>
              <a:t>So, r </a:t>
            </a:r>
            <a:r>
              <a:rPr lang="en-US" altLang="en-US" b="1" dirty="0">
                <a:cs typeface="Arial" panose="020B0604020202020204" pitchFamily="34" charset="0"/>
              </a:rPr>
              <a:t>~</a:t>
            </a:r>
            <a:r>
              <a:rPr lang="en-US" altLang="en-US" b="1" dirty="0"/>
              <a:t> 4500 km and C ~ 28300 km.</a:t>
            </a:r>
            <a:endParaRPr lang="el-GR" altLang="en-US" b="1" dirty="0"/>
          </a:p>
        </p:txBody>
      </p:sp>
      <p:sp>
        <p:nvSpPr>
          <p:cNvPr id="74758" name="Text Box 6">
            <a:extLst>
              <a:ext uri="{FF2B5EF4-FFF2-40B4-BE49-F238E27FC236}">
                <a16:creationId xmlns:a16="http://schemas.microsoft.com/office/drawing/2014/main" id="{51D75016-977A-4B00-92E4-00761DBA19C9}"/>
              </a:ext>
            </a:extLst>
          </p:cNvPr>
          <p:cNvSpPr txBox="1">
            <a:spLocks noChangeArrowheads="1"/>
          </p:cNvSpPr>
          <p:nvPr/>
        </p:nvSpPr>
        <p:spPr bwMode="auto">
          <a:xfrm>
            <a:off x="609600" y="2362200"/>
            <a:ext cx="784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With 7 waves, the average wavelength is around 4000 km (2500 miles).  So your points must be a minimum of 800 km or 500 miles apart</a:t>
            </a:r>
            <a:r>
              <a:rPr lang="en-US" altLang="en-US"/>
              <a:t>.</a:t>
            </a:r>
          </a:p>
        </p:txBody>
      </p:sp>
      <p:sp>
        <p:nvSpPr>
          <p:cNvPr id="74759" name="Text Box 7">
            <a:extLst>
              <a:ext uri="{FF2B5EF4-FFF2-40B4-BE49-F238E27FC236}">
                <a16:creationId xmlns:a16="http://schemas.microsoft.com/office/drawing/2014/main" id="{1FE8CF17-ADB7-47B4-9442-F2E409131134}"/>
              </a:ext>
            </a:extLst>
          </p:cNvPr>
          <p:cNvSpPr txBox="1">
            <a:spLocks noChangeArrowheads="1"/>
          </p:cNvSpPr>
          <p:nvPr/>
        </p:nvSpPr>
        <p:spPr bwMode="auto">
          <a:xfrm>
            <a:off x="609600" y="3886200"/>
            <a:ext cx="7848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a:t>Question: Suppose you wanted to resolve smaller features, say 20 km in width? How many waves would you need?</a:t>
            </a:r>
          </a:p>
        </p:txBody>
      </p:sp>
      <p:sp>
        <p:nvSpPr>
          <p:cNvPr id="74760" name="Text Box 8">
            <a:extLst>
              <a:ext uri="{FF2B5EF4-FFF2-40B4-BE49-F238E27FC236}">
                <a16:creationId xmlns:a16="http://schemas.microsoft.com/office/drawing/2014/main" id="{CE987698-7403-4407-B559-E53E400EE923}"/>
              </a:ext>
            </a:extLst>
          </p:cNvPr>
          <p:cNvSpPr txBox="1">
            <a:spLocks noChangeArrowheads="1"/>
          </p:cNvSpPr>
          <p:nvPr/>
        </p:nvSpPr>
        <p:spPr bwMode="auto">
          <a:xfrm>
            <a:off x="762000" y="5257800"/>
            <a:ext cx="7620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t>28,000 km/20 = 1400 waves</a:t>
            </a:r>
          </a:p>
          <a:p>
            <a:pPr algn="ctr" eaLnBrk="1" hangingPunct="1">
              <a:spcBef>
                <a:spcPct val="50000"/>
              </a:spcBef>
            </a:pPr>
            <a:r>
              <a:rPr lang="en-US" altLang="en-US" sz="2400" b="1" dirty="0"/>
              <a:t>Would you ever want to resolve more?</a:t>
            </a:r>
          </a:p>
          <a:p>
            <a:pPr eaLnBrk="1" hangingPunct="1">
              <a:spcBef>
                <a:spcPct val="50000"/>
              </a:spcBef>
            </a:pPr>
            <a:endParaRPr lang="en-US"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4757"/>
                                        </p:tgtEl>
                                        <p:attrNameLst>
                                          <p:attrName>style.visibility</p:attrName>
                                        </p:attrNameLst>
                                      </p:cBhvr>
                                      <p:to>
                                        <p:strVal val="visible"/>
                                      </p:to>
                                    </p:set>
                                    <p:anim calcmode="lin" valueType="num">
                                      <p:cBhvr>
                                        <p:cTn id="7" dur="1000" fill="hold"/>
                                        <p:tgtEl>
                                          <p:spTgt spid="74757"/>
                                        </p:tgtEl>
                                        <p:attrNameLst>
                                          <p:attrName>ppt_x</p:attrName>
                                        </p:attrNameLst>
                                      </p:cBhvr>
                                      <p:tavLst>
                                        <p:tav tm="0">
                                          <p:val>
                                            <p:strVal val="#ppt_x-.2"/>
                                          </p:val>
                                        </p:tav>
                                        <p:tav tm="100000">
                                          <p:val>
                                            <p:strVal val="#ppt_x"/>
                                          </p:val>
                                        </p:tav>
                                      </p:tavLst>
                                    </p:anim>
                                    <p:anim calcmode="lin" valueType="num">
                                      <p:cBhvr>
                                        <p:cTn id="8" dur="1000" fill="hold"/>
                                        <p:tgtEl>
                                          <p:spTgt spid="7475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475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4758"/>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74759"/>
                                        </p:tgtEl>
                                        <p:attrNameLst>
                                          <p:attrName>style.visibility</p:attrName>
                                        </p:attrNameLst>
                                      </p:cBhvr>
                                      <p:to>
                                        <p:strVal val="visible"/>
                                      </p:to>
                                    </p:set>
                                    <p:animEffect transition="in" filter="slide(fromBottom)">
                                      <p:cBhvr>
                                        <p:cTn id="18" dur="500"/>
                                        <p:tgtEl>
                                          <p:spTgt spid="7475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74760"/>
                                        </p:tgtEl>
                                        <p:attrNameLst>
                                          <p:attrName>style.visibility</p:attrName>
                                        </p:attrNameLst>
                                      </p:cBhvr>
                                      <p:to>
                                        <p:strVal val="visible"/>
                                      </p:to>
                                    </p:set>
                                    <p:anim calcmode="lin" valueType="num">
                                      <p:cBhvr>
                                        <p:cTn id="23" dur="1000" fill="hold"/>
                                        <p:tgtEl>
                                          <p:spTgt spid="74760"/>
                                        </p:tgtEl>
                                        <p:attrNameLst>
                                          <p:attrName>ppt_x</p:attrName>
                                        </p:attrNameLst>
                                      </p:cBhvr>
                                      <p:tavLst>
                                        <p:tav tm="0">
                                          <p:val>
                                            <p:strVal val="#ppt_x-.2"/>
                                          </p:val>
                                        </p:tav>
                                        <p:tav tm="100000">
                                          <p:val>
                                            <p:strVal val="#ppt_x"/>
                                          </p:val>
                                        </p:tav>
                                      </p:tavLst>
                                    </p:anim>
                                    <p:anim calcmode="lin" valueType="num">
                                      <p:cBhvr>
                                        <p:cTn id="24" dur="1000" fill="hold"/>
                                        <p:tgtEl>
                                          <p:spTgt spid="74760"/>
                                        </p:tgtEl>
                                        <p:attrNameLst>
                                          <p:attrName>ppt_y</p:attrName>
                                        </p:attrNameLst>
                                      </p:cBhvr>
                                      <p:tavLst>
                                        <p:tav tm="0">
                                          <p:val>
                                            <p:strVal val="#ppt_y"/>
                                          </p:val>
                                        </p:tav>
                                        <p:tav tm="100000">
                                          <p:val>
                                            <p:strVal val="#ppt_y"/>
                                          </p:val>
                                        </p:tav>
                                      </p:tavLst>
                                    </p:anim>
                                    <p:animEffect transition="in" filter="wipe(right)" prLst="gradientSize: 0.1">
                                      <p:cBhvr>
                                        <p:cTn id="25" dur="1000"/>
                                        <p:tgtEl>
                                          <p:spTgt spid="74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p:bldP spid="74758" grpId="0"/>
      <p:bldP spid="74759" grpId="0"/>
      <p:bldP spid="7476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6">
            <a:extLst>
              <a:ext uri="{FF2B5EF4-FFF2-40B4-BE49-F238E27FC236}">
                <a16:creationId xmlns:a16="http://schemas.microsoft.com/office/drawing/2014/main" id="{C265C03F-479B-4A8C-9040-54125B488F4E}"/>
              </a:ext>
            </a:extLst>
          </p:cNvPr>
          <p:cNvSpPr txBox="1">
            <a:spLocks noChangeArrowheads="1"/>
          </p:cNvSpPr>
          <p:nvPr/>
        </p:nvSpPr>
        <p:spPr bwMode="auto">
          <a:xfrm>
            <a:off x="304800" y="152400"/>
            <a:ext cx="8839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dirty="0"/>
              <a:t>This is the simulated radar from the NAM-WRF since the GFS doesn’t have a display of simulated radar.  It looks like individual thunderstorm cells can be forecast. What resolution would we need for this? </a:t>
            </a:r>
          </a:p>
        </p:txBody>
      </p:sp>
      <p:pic>
        <p:nvPicPr>
          <p:cNvPr id="3" name="Picture 2" descr="A picture containing text, map&#10;&#10;Description automatically generated">
            <a:extLst>
              <a:ext uri="{FF2B5EF4-FFF2-40B4-BE49-F238E27FC236}">
                <a16:creationId xmlns:a16="http://schemas.microsoft.com/office/drawing/2014/main" id="{57F4BE20-7744-4E1E-ABE7-46C277123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64491"/>
            <a:ext cx="7116886" cy="5693509"/>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oup&#10;&#10;Description automatically generated">
            <a:extLst>
              <a:ext uri="{FF2B5EF4-FFF2-40B4-BE49-F238E27FC236}">
                <a16:creationId xmlns:a16="http://schemas.microsoft.com/office/drawing/2014/main" id="{5BD90F6F-D1F6-471F-86EC-51EE75BDF4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6412" y="609600"/>
            <a:ext cx="5591175" cy="3741786"/>
          </a:xfrm>
          <a:prstGeom prst="rect">
            <a:avLst/>
          </a:prstGeom>
        </p:spPr>
      </p:pic>
      <p:sp>
        <p:nvSpPr>
          <p:cNvPr id="4" name="Text Box 4">
            <a:extLst>
              <a:ext uri="{FF2B5EF4-FFF2-40B4-BE49-F238E27FC236}">
                <a16:creationId xmlns:a16="http://schemas.microsoft.com/office/drawing/2014/main" id="{82FF3D71-27E4-4BE7-B76E-B5BD70451731}"/>
              </a:ext>
            </a:extLst>
          </p:cNvPr>
          <p:cNvSpPr txBox="1">
            <a:spLocks noChangeArrowheads="1"/>
          </p:cNvSpPr>
          <p:nvPr/>
        </p:nvSpPr>
        <p:spPr bwMode="auto">
          <a:xfrm>
            <a:off x="1524000" y="152400"/>
            <a:ext cx="609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t>Ensemble Forecasting</a:t>
            </a:r>
          </a:p>
        </p:txBody>
      </p:sp>
      <p:sp>
        <p:nvSpPr>
          <p:cNvPr id="5" name="TextBox 4">
            <a:extLst>
              <a:ext uri="{FF2B5EF4-FFF2-40B4-BE49-F238E27FC236}">
                <a16:creationId xmlns:a16="http://schemas.microsoft.com/office/drawing/2014/main" id="{31B608DC-EF57-492E-A5ED-5603EBAEF292}"/>
              </a:ext>
            </a:extLst>
          </p:cNvPr>
          <p:cNvSpPr txBox="1"/>
          <p:nvPr/>
        </p:nvSpPr>
        <p:spPr>
          <a:xfrm>
            <a:off x="762000" y="4572000"/>
            <a:ext cx="7924800" cy="1200329"/>
          </a:xfrm>
          <a:prstGeom prst="rect">
            <a:avLst/>
          </a:prstGeom>
          <a:noFill/>
        </p:spPr>
        <p:txBody>
          <a:bodyPr wrap="square" rtlCol="0">
            <a:spAutoFit/>
          </a:bodyPr>
          <a:lstStyle/>
          <a:p>
            <a:pPr algn="ctr"/>
            <a:r>
              <a:rPr lang="en-US" b="1" dirty="0"/>
              <a:t>What is ensemble weather forecasting?</a:t>
            </a:r>
          </a:p>
          <a:p>
            <a:r>
              <a:rPr lang="en-US" dirty="0"/>
              <a:t>An ensemble weather forecast is a set of forecasts that present the range of future weather possibilities. Multiple simulations are run, each with a slight variation of its initial conditions and with slightly perturbed weather models. </a:t>
            </a:r>
          </a:p>
        </p:txBody>
      </p:sp>
      <p:sp>
        <p:nvSpPr>
          <p:cNvPr id="6" name="TextBox 5">
            <a:extLst>
              <a:ext uri="{FF2B5EF4-FFF2-40B4-BE49-F238E27FC236}">
                <a16:creationId xmlns:a16="http://schemas.microsoft.com/office/drawing/2014/main" id="{37F7446C-A262-45B8-9053-BF8F848D78FC}"/>
              </a:ext>
            </a:extLst>
          </p:cNvPr>
          <p:cNvSpPr txBox="1"/>
          <p:nvPr/>
        </p:nvSpPr>
        <p:spPr>
          <a:xfrm>
            <a:off x="685800" y="5943600"/>
            <a:ext cx="8153400" cy="584775"/>
          </a:xfrm>
          <a:prstGeom prst="rect">
            <a:avLst/>
          </a:prstGeom>
          <a:noFill/>
        </p:spPr>
        <p:txBody>
          <a:bodyPr wrap="square" rtlCol="0">
            <a:spAutoFit/>
          </a:bodyPr>
          <a:lstStyle/>
          <a:p>
            <a:r>
              <a:rPr lang="en-US" sz="1600" b="1" dirty="0"/>
              <a:t>From https://www.ecmwf.int/en/about/media-centre/fact-sheet-ensemble-weather-forecasting</a:t>
            </a:r>
          </a:p>
        </p:txBody>
      </p:sp>
    </p:spTree>
    <p:extLst>
      <p:ext uri="{BB962C8B-B14F-4D97-AF65-F5344CB8AC3E}">
        <p14:creationId xmlns:p14="http://schemas.microsoft.com/office/powerpoint/2010/main" val="6878690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1CFE295C-08A7-44BB-ABF1-E358ECFB092C}"/>
              </a:ext>
            </a:extLst>
          </p:cNvPr>
          <p:cNvSpPr txBox="1">
            <a:spLocks noChangeArrowheads="1"/>
          </p:cNvSpPr>
          <p:nvPr/>
        </p:nvSpPr>
        <p:spPr bwMode="auto">
          <a:xfrm>
            <a:off x="838200" y="1600200"/>
            <a:ext cx="6858000"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dirty="0"/>
              <a:t>https://www.esrl.noaa.gov/psd/map/images/ens/ens.html (still active but will be discontinued)</a:t>
            </a:r>
          </a:p>
          <a:p>
            <a:pPr eaLnBrk="1" hangingPunct="1">
              <a:spcBef>
                <a:spcPct val="50000"/>
              </a:spcBef>
            </a:pPr>
            <a:r>
              <a:rPr lang="en-US" altLang="en-US" dirty="0"/>
              <a:t>https://mag.ncep.noaa.gov/model-guidance-model-area.php (look for SREF and NAEFS)</a:t>
            </a:r>
          </a:p>
          <a:p>
            <a:pPr eaLnBrk="1" hangingPunct="1">
              <a:spcBef>
                <a:spcPct val="50000"/>
              </a:spcBef>
            </a:pPr>
            <a:r>
              <a:rPr lang="en-US" altLang="en-US" dirty="0"/>
              <a:t>https://www.spc.noaa.gov/exper/sref/ </a:t>
            </a:r>
          </a:p>
          <a:p>
            <a:pPr eaLnBrk="1" hangingPunct="1">
              <a:spcBef>
                <a:spcPct val="50000"/>
              </a:spcBef>
            </a:pPr>
            <a:r>
              <a:rPr lang="en-US" altLang="en-US" dirty="0"/>
              <a:t>https://www.emc.ncep.noaa.gov (environmental modeling center)</a:t>
            </a:r>
          </a:p>
          <a:p>
            <a:pPr eaLnBrk="1" hangingPunct="1">
              <a:spcBef>
                <a:spcPct val="50000"/>
              </a:spcBef>
            </a:pPr>
            <a:r>
              <a:rPr lang="en-US" altLang="en-US" dirty="0"/>
              <a:t>http://weatheroffice.ec.gc.ca/ensemble/index_e.html   (Canada)</a:t>
            </a:r>
          </a:p>
          <a:p>
            <a:pPr eaLnBrk="1" hangingPunct="1">
              <a:spcBef>
                <a:spcPct val="50000"/>
              </a:spcBef>
            </a:pPr>
            <a:r>
              <a:rPr lang="en-US" altLang="en-US" dirty="0"/>
              <a:t>http://cms.met.psu.edu/sref/  PSU eyewall</a:t>
            </a:r>
          </a:p>
        </p:txBody>
      </p:sp>
      <p:sp>
        <p:nvSpPr>
          <p:cNvPr id="3" name="Text Box 5">
            <a:extLst>
              <a:ext uri="{FF2B5EF4-FFF2-40B4-BE49-F238E27FC236}">
                <a16:creationId xmlns:a16="http://schemas.microsoft.com/office/drawing/2014/main" id="{11A80B1E-8EB9-4D81-B529-5317CB04D862}"/>
              </a:ext>
            </a:extLst>
          </p:cNvPr>
          <p:cNvSpPr txBox="1">
            <a:spLocks noChangeArrowheads="1"/>
          </p:cNvSpPr>
          <p:nvPr/>
        </p:nvSpPr>
        <p:spPr bwMode="auto">
          <a:xfrm>
            <a:off x="685800" y="1066800"/>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dirty="0"/>
              <a:t>Where to find products:</a:t>
            </a:r>
          </a:p>
        </p:txBody>
      </p:sp>
      <p:sp>
        <p:nvSpPr>
          <p:cNvPr id="4" name="Text Box 7">
            <a:extLst>
              <a:ext uri="{FF2B5EF4-FFF2-40B4-BE49-F238E27FC236}">
                <a16:creationId xmlns:a16="http://schemas.microsoft.com/office/drawing/2014/main" id="{3991DCD7-D421-4D67-B13C-9210E2D0388A}"/>
              </a:ext>
            </a:extLst>
          </p:cNvPr>
          <p:cNvSpPr txBox="1">
            <a:spLocks noChangeArrowheads="1"/>
          </p:cNvSpPr>
          <p:nvPr/>
        </p:nvSpPr>
        <p:spPr bwMode="auto">
          <a:xfrm>
            <a:off x="1524000" y="5026024"/>
            <a:ext cx="6400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dirty="0"/>
              <a:t>Really old tutorial:</a:t>
            </a:r>
          </a:p>
          <a:p>
            <a:pPr eaLnBrk="1" hangingPunct="1">
              <a:spcBef>
                <a:spcPct val="50000"/>
              </a:spcBef>
            </a:pPr>
            <a:r>
              <a:rPr lang="en-US" altLang="en-US" b="1" dirty="0"/>
              <a:t>www.wpc.ncep.noaa.gov/ensembletraining/</a:t>
            </a:r>
          </a:p>
        </p:txBody>
      </p:sp>
    </p:spTree>
    <p:extLst>
      <p:ext uri="{BB962C8B-B14F-4D97-AF65-F5344CB8AC3E}">
        <p14:creationId xmlns:p14="http://schemas.microsoft.com/office/powerpoint/2010/main" val="2496493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9DC96C-699C-441A-AEEF-767F2DC06613}"/>
              </a:ext>
            </a:extLst>
          </p:cNvPr>
          <p:cNvPicPr>
            <a:picLocks noChangeAspect="1"/>
          </p:cNvPicPr>
          <p:nvPr/>
        </p:nvPicPr>
        <p:blipFill>
          <a:blip r:embed="rId2"/>
          <a:stretch>
            <a:fillRect/>
          </a:stretch>
        </p:blipFill>
        <p:spPr>
          <a:xfrm>
            <a:off x="76201" y="976746"/>
            <a:ext cx="8966200" cy="4890654"/>
          </a:xfrm>
          <a:prstGeom prst="rect">
            <a:avLst/>
          </a:prstGeom>
        </p:spPr>
      </p:pic>
    </p:spTree>
    <p:extLst>
      <p:ext uri="{BB962C8B-B14F-4D97-AF65-F5344CB8AC3E}">
        <p14:creationId xmlns:p14="http://schemas.microsoft.com/office/powerpoint/2010/main" val="36543571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5">
            <a:extLst>
              <a:ext uri="{FF2B5EF4-FFF2-40B4-BE49-F238E27FC236}">
                <a16:creationId xmlns:a16="http://schemas.microsoft.com/office/drawing/2014/main" id="{6908A3C9-624C-4D7A-98C4-BD3B311B9247}"/>
              </a:ext>
            </a:extLst>
          </p:cNvPr>
          <p:cNvSpPr txBox="1">
            <a:spLocks noChangeArrowheads="1"/>
          </p:cNvSpPr>
          <p:nvPr/>
        </p:nvSpPr>
        <p:spPr bwMode="auto">
          <a:xfrm>
            <a:off x="6781800" y="457200"/>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a:t>
            </a:r>
          </a:p>
        </p:txBody>
      </p:sp>
      <p:sp>
        <p:nvSpPr>
          <p:cNvPr id="57348" name="Text Box 12">
            <a:extLst>
              <a:ext uri="{FF2B5EF4-FFF2-40B4-BE49-F238E27FC236}">
                <a16:creationId xmlns:a16="http://schemas.microsoft.com/office/drawing/2014/main" id="{7C21EECF-6314-4A5D-8B2E-1F9A7BFFBA5F}"/>
              </a:ext>
            </a:extLst>
          </p:cNvPr>
          <p:cNvSpPr txBox="1">
            <a:spLocks noChangeArrowheads="1"/>
          </p:cNvSpPr>
          <p:nvPr/>
        </p:nvSpPr>
        <p:spPr bwMode="auto">
          <a:xfrm>
            <a:off x="685800" y="6019800"/>
            <a:ext cx="807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b="1" dirty="0"/>
              <a:t>Typical ensemble forecast of MSLP from the mag page SREF.  You get the mean and spread of the members (shaded)</a:t>
            </a:r>
          </a:p>
        </p:txBody>
      </p:sp>
      <p:pic>
        <p:nvPicPr>
          <p:cNvPr id="3" name="Picture 2" descr="A picture containing text, map&#10;&#10;Description automatically generated">
            <a:extLst>
              <a:ext uri="{FF2B5EF4-FFF2-40B4-BE49-F238E27FC236}">
                <a16:creationId xmlns:a16="http://schemas.microsoft.com/office/drawing/2014/main" id="{2D48D9EF-D1C6-4E76-A8AE-FAB846BA57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5240"/>
            <a:ext cx="8077200" cy="60579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104A98D-042B-4FAE-A278-516E8D6AF67A}"/>
              </a:ext>
            </a:extLst>
          </p:cNvPr>
          <p:cNvSpPr txBox="1"/>
          <p:nvPr/>
        </p:nvSpPr>
        <p:spPr>
          <a:xfrm>
            <a:off x="5219700" y="6040018"/>
            <a:ext cx="3162300" cy="461665"/>
          </a:xfrm>
          <a:prstGeom prst="rect">
            <a:avLst/>
          </a:prstGeom>
          <a:noFill/>
        </p:spPr>
        <p:txBody>
          <a:bodyPr wrap="square" rtlCol="0">
            <a:spAutoFit/>
          </a:bodyPr>
          <a:lstStyle/>
          <a:p>
            <a:r>
              <a:rPr lang="en-US" sz="2400" b="1" dirty="0"/>
              <a:t>And… She’s right!</a:t>
            </a:r>
          </a:p>
        </p:txBody>
      </p:sp>
      <p:pic>
        <p:nvPicPr>
          <p:cNvPr id="9" name="Picture 8">
            <a:extLst>
              <a:ext uri="{FF2B5EF4-FFF2-40B4-BE49-F238E27FC236}">
                <a16:creationId xmlns:a16="http://schemas.microsoft.com/office/drawing/2014/main" id="{BAB4DE48-FA47-4C21-A606-AAE9CCD65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915509"/>
            <a:ext cx="4762500" cy="895350"/>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6F751E62-AF2B-4674-B6BA-3AD5ADF551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862" y="77621"/>
            <a:ext cx="8296275" cy="5670641"/>
          </a:xfrm>
          <a:prstGeom prst="rect">
            <a:avLst/>
          </a:prstGeom>
        </p:spPr>
      </p:pic>
    </p:spTree>
    <p:extLst>
      <p:ext uri="{BB962C8B-B14F-4D97-AF65-F5344CB8AC3E}">
        <p14:creationId xmlns:p14="http://schemas.microsoft.com/office/powerpoint/2010/main" val="39603840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extBox 2">
            <a:extLst>
              <a:ext uri="{FF2B5EF4-FFF2-40B4-BE49-F238E27FC236}">
                <a16:creationId xmlns:a16="http://schemas.microsoft.com/office/drawing/2014/main" id="{DB437BB9-6AA2-4B4D-9CF4-7A2FAB03B15C}"/>
              </a:ext>
            </a:extLst>
          </p:cNvPr>
          <p:cNvSpPr txBox="1">
            <a:spLocks noChangeArrowheads="1"/>
          </p:cNvSpPr>
          <p:nvPr/>
        </p:nvSpPr>
        <p:spPr bwMode="auto">
          <a:xfrm>
            <a:off x="533400" y="6096000"/>
            <a:ext cx="800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dirty="0"/>
              <a:t>This is available on the Model Analysis and Guidance site </a:t>
            </a:r>
            <a:r>
              <a:rPr lang="en-US" altLang="en-US" dirty="0"/>
              <a:t>(https://mag.ncep.noaa.gov/)</a:t>
            </a:r>
          </a:p>
        </p:txBody>
      </p:sp>
      <p:pic>
        <p:nvPicPr>
          <p:cNvPr id="3" name="Picture 2" descr="A picture containing text, map&#10;&#10;Description automatically generated">
            <a:extLst>
              <a:ext uri="{FF2B5EF4-FFF2-40B4-BE49-F238E27FC236}">
                <a16:creationId xmlns:a16="http://schemas.microsoft.com/office/drawing/2014/main" id="{D6A06702-F590-46D9-AAAC-C1C52F494A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0"/>
            <a:ext cx="8128000" cy="60960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118A94-D5EB-44A5-859E-281728F0AA3B}"/>
              </a:ext>
            </a:extLst>
          </p:cNvPr>
          <p:cNvPicPr>
            <a:picLocks noChangeAspect="1"/>
          </p:cNvPicPr>
          <p:nvPr/>
        </p:nvPicPr>
        <p:blipFill>
          <a:blip r:embed="rId2"/>
          <a:stretch>
            <a:fillRect/>
          </a:stretch>
        </p:blipFill>
        <p:spPr>
          <a:xfrm>
            <a:off x="457200" y="122043"/>
            <a:ext cx="8348317" cy="6160790"/>
          </a:xfrm>
          <a:prstGeom prst="rect">
            <a:avLst/>
          </a:prstGeom>
        </p:spPr>
      </p:pic>
    </p:spTree>
    <p:extLst>
      <p:ext uri="{BB962C8B-B14F-4D97-AF65-F5344CB8AC3E}">
        <p14:creationId xmlns:p14="http://schemas.microsoft.com/office/powerpoint/2010/main" val="9640901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17E063-74A9-4070-94AB-9248F334E67F}"/>
              </a:ext>
            </a:extLst>
          </p:cNvPr>
          <p:cNvPicPr>
            <a:picLocks noChangeAspect="1"/>
          </p:cNvPicPr>
          <p:nvPr/>
        </p:nvPicPr>
        <p:blipFill>
          <a:blip r:embed="rId2"/>
          <a:stretch>
            <a:fillRect/>
          </a:stretch>
        </p:blipFill>
        <p:spPr>
          <a:xfrm>
            <a:off x="312393" y="228600"/>
            <a:ext cx="8526807" cy="6406505"/>
          </a:xfrm>
          <a:prstGeom prst="rect">
            <a:avLst/>
          </a:prstGeom>
        </p:spPr>
      </p:pic>
      <p:sp>
        <p:nvSpPr>
          <p:cNvPr id="4" name="TextBox 3">
            <a:extLst>
              <a:ext uri="{FF2B5EF4-FFF2-40B4-BE49-F238E27FC236}">
                <a16:creationId xmlns:a16="http://schemas.microsoft.com/office/drawing/2014/main" id="{10FCECFE-F325-46C6-A4A3-23040169A4F3}"/>
              </a:ext>
            </a:extLst>
          </p:cNvPr>
          <p:cNvSpPr txBox="1"/>
          <p:nvPr/>
        </p:nvSpPr>
        <p:spPr>
          <a:xfrm>
            <a:off x="1828800" y="990600"/>
            <a:ext cx="5486400" cy="307777"/>
          </a:xfrm>
          <a:prstGeom prst="rect">
            <a:avLst/>
          </a:prstGeom>
          <a:noFill/>
        </p:spPr>
        <p:txBody>
          <a:bodyPr wrap="square" rtlCol="0">
            <a:spAutoFit/>
          </a:bodyPr>
          <a:lstStyle/>
          <a:p>
            <a:pPr algn="ctr"/>
            <a:r>
              <a:rPr lang="en-US" sz="1400" b="1" dirty="0"/>
              <a:t>(Non-hydrostatic Multiscale Model Grid B)</a:t>
            </a:r>
          </a:p>
        </p:txBody>
      </p:sp>
    </p:spTree>
    <p:extLst>
      <p:ext uri="{BB962C8B-B14F-4D97-AF65-F5344CB8AC3E}">
        <p14:creationId xmlns:p14="http://schemas.microsoft.com/office/powerpoint/2010/main" val="3885746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EB4C45-63C6-4C14-ADCC-0DC597EDF519}"/>
              </a:ext>
            </a:extLst>
          </p:cNvPr>
          <p:cNvPicPr>
            <a:picLocks noChangeAspect="1"/>
          </p:cNvPicPr>
          <p:nvPr/>
        </p:nvPicPr>
        <p:blipFill>
          <a:blip r:embed="rId2"/>
          <a:stretch>
            <a:fillRect/>
          </a:stretch>
        </p:blipFill>
        <p:spPr>
          <a:xfrm>
            <a:off x="281981" y="228600"/>
            <a:ext cx="8580038" cy="6400799"/>
          </a:xfrm>
          <a:prstGeom prst="rect">
            <a:avLst/>
          </a:prstGeom>
        </p:spPr>
      </p:pic>
      <p:sp>
        <p:nvSpPr>
          <p:cNvPr id="3" name="TextBox 2">
            <a:extLst>
              <a:ext uri="{FF2B5EF4-FFF2-40B4-BE49-F238E27FC236}">
                <a16:creationId xmlns:a16="http://schemas.microsoft.com/office/drawing/2014/main" id="{E7B5C515-15E7-4571-97DE-CC1EA2F0B672}"/>
              </a:ext>
            </a:extLst>
          </p:cNvPr>
          <p:cNvSpPr txBox="1"/>
          <p:nvPr/>
        </p:nvSpPr>
        <p:spPr>
          <a:xfrm>
            <a:off x="2133600" y="914400"/>
            <a:ext cx="4572000" cy="307777"/>
          </a:xfrm>
          <a:prstGeom prst="rect">
            <a:avLst/>
          </a:prstGeom>
          <a:noFill/>
        </p:spPr>
        <p:txBody>
          <a:bodyPr wrap="square" rtlCol="0">
            <a:spAutoFit/>
          </a:bodyPr>
          <a:lstStyle/>
          <a:p>
            <a:pPr algn="ctr"/>
            <a:r>
              <a:rPr lang="en-US" sz="1400" b="1" dirty="0"/>
              <a:t>(Advanced Research WRF)</a:t>
            </a:r>
          </a:p>
        </p:txBody>
      </p:sp>
    </p:spTree>
    <p:extLst>
      <p:ext uri="{BB962C8B-B14F-4D97-AF65-F5344CB8AC3E}">
        <p14:creationId xmlns:p14="http://schemas.microsoft.com/office/powerpoint/2010/main" val="5310409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D44A3A94-8F6D-418A-ADDD-C52F39BB2BE2}"/>
              </a:ext>
            </a:extLst>
          </p:cNvPr>
          <p:cNvGraphicFramePr>
            <a:graphicFrameLocks noChangeAspect="1"/>
          </p:cNvGraphicFramePr>
          <p:nvPr>
            <p:extLst>
              <p:ext uri="{D42A27DB-BD31-4B8C-83A1-F6EECF244321}">
                <p14:modId xmlns:p14="http://schemas.microsoft.com/office/powerpoint/2010/main" val="1564442542"/>
              </p:ext>
            </p:extLst>
          </p:nvPr>
        </p:nvGraphicFramePr>
        <p:xfrm>
          <a:off x="1905000" y="49604"/>
          <a:ext cx="5371547" cy="6808395"/>
        </p:xfrm>
        <a:graphic>
          <a:graphicData uri="http://schemas.openxmlformats.org/presentationml/2006/ole">
            <mc:AlternateContent xmlns:mc="http://schemas.openxmlformats.org/markup-compatibility/2006">
              <mc:Choice xmlns:v="urn:schemas-microsoft-com:vml" Requires="v">
                <p:oleObj spid="_x0000_s10246" r:id="rId3" imgW="4741560" imgH="6009840" progId="">
                  <p:embed/>
                </p:oleObj>
              </mc:Choice>
              <mc:Fallback>
                <p:oleObj r:id="rId3" imgW="4741560" imgH="6009840" progId="">
                  <p:embed/>
                  <p:pic>
                    <p:nvPicPr>
                      <p:cNvPr id="0" name=""/>
                      <p:cNvPicPr/>
                      <p:nvPr/>
                    </p:nvPicPr>
                    <p:blipFill>
                      <a:blip r:embed="rId4"/>
                      <a:stretch>
                        <a:fillRect/>
                      </a:stretch>
                    </p:blipFill>
                    <p:spPr>
                      <a:xfrm>
                        <a:off x="1905000" y="49604"/>
                        <a:ext cx="5371547" cy="6808395"/>
                      </a:xfrm>
                      <a:prstGeom prst="rect">
                        <a:avLst/>
                      </a:prstGeom>
                    </p:spPr>
                  </p:pic>
                </p:oleObj>
              </mc:Fallback>
            </mc:AlternateContent>
          </a:graphicData>
        </a:graphic>
      </p:graphicFrame>
    </p:spTree>
    <p:extLst>
      <p:ext uri="{BB962C8B-B14F-4D97-AF65-F5344CB8AC3E}">
        <p14:creationId xmlns:p14="http://schemas.microsoft.com/office/powerpoint/2010/main" val="42047579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Text Box 6">
            <a:extLst>
              <a:ext uri="{FF2B5EF4-FFF2-40B4-BE49-F238E27FC236}">
                <a16:creationId xmlns:a16="http://schemas.microsoft.com/office/drawing/2014/main" id="{41296CAE-4C26-41CC-B6B1-98224AA8359E}"/>
              </a:ext>
            </a:extLst>
          </p:cNvPr>
          <p:cNvSpPr txBox="1">
            <a:spLocks noChangeArrowheads="1"/>
          </p:cNvSpPr>
          <p:nvPr/>
        </p:nvSpPr>
        <p:spPr bwMode="auto">
          <a:xfrm>
            <a:off x="0" y="22860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dirty="0"/>
              <a:t>“Spaghetti Plots”  Take two 500 mb contours and show all the ensemble members.   At 48 hours there’s not much spread.  At 240 hours it’s spaghetti!</a:t>
            </a:r>
          </a:p>
        </p:txBody>
      </p:sp>
      <p:pic>
        <p:nvPicPr>
          <p:cNvPr id="3" name="Picture 2" descr="A picture containing text, map&#10;&#10;Description automatically generated">
            <a:extLst>
              <a:ext uri="{FF2B5EF4-FFF2-40B4-BE49-F238E27FC236}">
                <a16:creationId xmlns:a16="http://schemas.microsoft.com/office/drawing/2014/main" id="{1D7FD861-9803-4ED1-986D-90A25C9900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91363"/>
            <a:ext cx="4506685" cy="5836157"/>
          </a:xfrm>
          <a:prstGeom prst="rect">
            <a:avLst/>
          </a:prstGeom>
        </p:spPr>
      </p:pic>
      <p:pic>
        <p:nvPicPr>
          <p:cNvPr id="5" name="Picture 4" descr="A close up of a logo&#10;&#10;Description automatically generated">
            <a:extLst>
              <a:ext uri="{FF2B5EF4-FFF2-40B4-BE49-F238E27FC236}">
                <a16:creationId xmlns:a16="http://schemas.microsoft.com/office/drawing/2014/main" id="{EDC4C797-A41F-4ECC-A14E-B827235175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1380" y="991363"/>
            <a:ext cx="4530222" cy="5866637"/>
          </a:xfrm>
          <a:prstGeom prst="rect">
            <a:avLst/>
          </a:prstGeom>
        </p:spPr>
      </p:pic>
      <p:sp>
        <p:nvSpPr>
          <p:cNvPr id="6" name="TextBox 5">
            <a:extLst>
              <a:ext uri="{FF2B5EF4-FFF2-40B4-BE49-F238E27FC236}">
                <a16:creationId xmlns:a16="http://schemas.microsoft.com/office/drawing/2014/main" id="{F51744AC-86E0-4932-8A27-9CF58BBE8700}"/>
              </a:ext>
            </a:extLst>
          </p:cNvPr>
          <p:cNvSpPr txBox="1"/>
          <p:nvPr/>
        </p:nvSpPr>
        <p:spPr>
          <a:xfrm>
            <a:off x="1021656" y="6238459"/>
            <a:ext cx="7924800" cy="369332"/>
          </a:xfrm>
          <a:prstGeom prst="rect">
            <a:avLst/>
          </a:prstGeom>
          <a:noFill/>
        </p:spPr>
        <p:txBody>
          <a:bodyPr wrap="square" rtlCol="0">
            <a:spAutoFit/>
          </a:bodyPr>
          <a:lstStyle/>
          <a:p>
            <a:r>
              <a:rPr lang="en-US" dirty="0" err="1"/>
              <a:t>ht</a:t>
            </a:r>
            <a:r>
              <a:rPr lang="en-US" dirty="0" err="1">
                <a:solidFill>
                  <a:schemeClr val="accent1"/>
                </a:solidFill>
              </a:rPr>
              <a:t>From</a:t>
            </a:r>
            <a:r>
              <a:rPr lang="en-US" dirty="0">
                <a:solidFill>
                  <a:schemeClr val="accent1"/>
                </a:solidFill>
              </a:rPr>
              <a:t> https://www.esrl.noaa.gov/psd/map/images/ens/ens.html#nh</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Text Box 6">
            <a:extLst>
              <a:ext uri="{FF2B5EF4-FFF2-40B4-BE49-F238E27FC236}">
                <a16:creationId xmlns:a16="http://schemas.microsoft.com/office/drawing/2014/main" id="{8CDC526A-1816-4144-B18C-7ADA99EA7CA3}"/>
              </a:ext>
            </a:extLst>
          </p:cNvPr>
          <p:cNvSpPr txBox="1">
            <a:spLocks noChangeArrowheads="1"/>
          </p:cNvSpPr>
          <p:nvPr/>
        </p:nvSpPr>
        <p:spPr bwMode="auto">
          <a:xfrm>
            <a:off x="381000" y="228600"/>
            <a:ext cx="807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So what good is it?  If you take the ensemble mean, that forecast beats all individual member forecasts over the long term.</a:t>
            </a:r>
          </a:p>
        </p:txBody>
      </p:sp>
      <p:pic>
        <p:nvPicPr>
          <p:cNvPr id="3" name="Picture 2" descr="A close up of text on a black background&#10;&#10;Description automatically generated">
            <a:extLst>
              <a:ext uri="{FF2B5EF4-FFF2-40B4-BE49-F238E27FC236}">
                <a16:creationId xmlns:a16="http://schemas.microsoft.com/office/drawing/2014/main" id="{6A5760EC-A863-460E-AE19-8DCA072406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86005"/>
            <a:ext cx="9106593" cy="5033795"/>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EB7C9D-6A4D-4D1A-B5CB-1E6622CE1ACB}"/>
              </a:ext>
            </a:extLst>
          </p:cNvPr>
          <p:cNvSpPr txBox="1"/>
          <p:nvPr/>
        </p:nvSpPr>
        <p:spPr>
          <a:xfrm>
            <a:off x="1143000" y="990600"/>
            <a:ext cx="7010400" cy="461665"/>
          </a:xfrm>
          <a:prstGeom prst="rect">
            <a:avLst/>
          </a:prstGeom>
          <a:noFill/>
        </p:spPr>
        <p:txBody>
          <a:bodyPr wrap="square" rtlCol="0">
            <a:spAutoFit/>
          </a:bodyPr>
          <a:lstStyle/>
          <a:p>
            <a:pPr algn="ctr"/>
            <a:r>
              <a:rPr lang="en-US" sz="2400" b="1" dirty="0"/>
              <a:t>Class assignment</a:t>
            </a:r>
          </a:p>
        </p:txBody>
      </p:sp>
      <p:sp>
        <p:nvSpPr>
          <p:cNvPr id="3" name="TextBox 2">
            <a:extLst>
              <a:ext uri="{FF2B5EF4-FFF2-40B4-BE49-F238E27FC236}">
                <a16:creationId xmlns:a16="http://schemas.microsoft.com/office/drawing/2014/main" id="{810158D4-C977-45B1-A550-96EFD79A676D}"/>
              </a:ext>
            </a:extLst>
          </p:cNvPr>
          <p:cNvSpPr txBox="1"/>
          <p:nvPr/>
        </p:nvSpPr>
        <p:spPr>
          <a:xfrm>
            <a:off x="1371600" y="1676400"/>
            <a:ext cx="6781800" cy="4247317"/>
          </a:xfrm>
          <a:prstGeom prst="rect">
            <a:avLst/>
          </a:prstGeom>
          <a:noFill/>
        </p:spPr>
        <p:txBody>
          <a:bodyPr wrap="square" rtlCol="0">
            <a:spAutoFit/>
          </a:bodyPr>
          <a:lstStyle/>
          <a:p>
            <a:r>
              <a:rPr lang="en-US" b="1" dirty="0"/>
              <a:t>Each student takes a model:</a:t>
            </a:r>
          </a:p>
          <a:p>
            <a:endParaRPr lang="en-US" b="1" dirty="0"/>
          </a:p>
          <a:p>
            <a:r>
              <a:rPr lang="en-US" b="1" dirty="0"/>
              <a:t>NAM</a:t>
            </a:r>
          </a:p>
          <a:p>
            <a:r>
              <a:rPr lang="en-US" b="1" dirty="0"/>
              <a:t>GFS</a:t>
            </a:r>
          </a:p>
          <a:p>
            <a:r>
              <a:rPr lang="en-US" b="1" dirty="0"/>
              <a:t>HRRR</a:t>
            </a:r>
          </a:p>
          <a:p>
            <a:r>
              <a:rPr lang="en-US" b="1" dirty="0"/>
              <a:t>GEFS (Mean-Spread)</a:t>
            </a:r>
          </a:p>
          <a:p>
            <a:r>
              <a:rPr lang="en-US" b="1" dirty="0"/>
              <a:t>SREF</a:t>
            </a:r>
          </a:p>
          <a:p>
            <a:endParaRPr lang="en-US" b="1" dirty="0"/>
          </a:p>
          <a:p>
            <a:endParaRPr lang="en-US" b="1" dirty="0"/>
          </a:p>
          <a:p>
            <a:r>
              <a:rPr lang="en-US" b="1" dirty="0"/>
              <a:t>Go to the mag site (</a:t>
            </a:r>
            <a:r>
              <a:rPr lang="en-US" sz="1600" dirty="0">
                <a:hlinkClick r:id="rId2"/>
              </a:rPr>
              <a:t>https://mag.ncep.noaa.gov/model-guidance-model-area.php</a:t>
            </a:r>
            <a:r>
              <a:rPr lang="en-US" b="1" dirty="0"/>
              <a:t>)  Find the latest run Oneonta 2 m max temperature for today and the total precipitation 12Z to 00Z. Write your model’s numbers on the whiteboard. </a:t>
            </a:r>
          </a:p>
          <a:p>
            <a:endParaRPr lang="en-US" b="1" dirty="0"/>
          </a:p>
          <a:p>
            <a:r>
              <a:rPr lang="en-US" b="1" dirty="0"/>
              <a:t>Your professor will report the verifications on Monday.</a:t>
            </a:r>
          </a:p>
        </p:txBody>
      </p:sp>
    </p:spTree>
    <p:extLst>
      <p:ext uri="{BB962C8B-B14F-4D97-AF65-F5344CB8AC3E}">
        <p14:creationId xmlns:p14="http://schemas.microsoft.com/office/powerpoint/2010/main" val="3850524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a:extLst>
              <a:ext uri="{FF2B5EF4-FFF2-40B4-BE49-F238E27FC236}">
                <a16:creationId xmlns:a16="http://schemas.microsoft.com/office/drawing/2014/main" id="{CD938946-0FEF-4915-AB65-3A565EFB256C}"/>
              </a:ext>
            </a:extLst>
          </p:cNvPr>
          <p:cNvSpPr txBox="1">
            <a:spLocks noChangeArrowheads="1"/>
          </p:cNvSpPr>
          <p:nvPr/>
        </p:nvSpPr>
        <p:spPr bwMode="auto">
          <a:xfrm>
            <a:off x="2095500" y="457200"/>
            <a:ext cx="495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a:t>Some of the Models</a:t>
            </a:r>
          </a:p>
        </p:txBody>
      </p:sp>
      <p:sp>
        <p:nvSpPr>
          <p:cNvPr id="15363" name="Text Box 6">
            <a:extLst>
              <a:ext uri="{FF2B5EF4-FFF2-40B4-BE49-F238E27FC236}">
                <a16:creationId xmlns:a16="http://schemas.microsoft.com/office/drawing/2014/main" id="{F23B402F-B282-4248-9540-52DFB33801DD}"/>
              </a:ext>
            </a:extLst>
          </p:cNvPr>
          <p:cNvSpPr txBox="1">
            <a:spLocks noChangeArrowheads="1"/>
          </p:cNvSpPr>
          <p:nvPr/>
        </p:nvSpPr>
        <p:spPr bwMode="auto">
          <a:xfrm>
            <a:off x="914400" y="1234334"/>
            <a:ext cx="7620000" cy="50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dirty="0"/>
              <a:t>WRF-NMM </a:t>
            </a:r>
            <a:r>
              <a:rPr lang="en-US" altLang="en-US" dirty="0"/>
              <a:t>Weather Research and Forecasting Non-Hydrostatic Mesoscale Model</a:t>
            </a:r>
            <a:r>
              <a:rPr lang="en-US" altLang="en-US" b="1" dirty="0"/>
              <a:t> </a:t>
            </a:r>
            <a:r>
              <a:rPr lang="en-US" altLang="en-US" dirty="0"/>
              <a:t>(currently North American Mesoscale or NAM)</a:t>
            </a:r>
            <a:r>
              <a:rPr lang="en-US" altLang="en-US" b="1" dirty="0"/>
              <a:t> </a:t>
            </a:r>
          </a:p>
          <a:p>
            <a:pPr eaLnBrk="1" hangingPunct="1">
              <a:spcBef>
                <a:spcPct val="50000"/>
              </a:spcBef>
            </a:pPr>
            <a:r>
              <a:rPr lang="en-US" altLang="en-US" b="1" dirty="0"/>
              <a:t>GFS   </a:t>
            </a:r>
            <a:r>
              <a:rPr lang="en-US" altLang="en-US" dirty="0"/>
              <a:t>Global Forecast System (NCEP- http://mag.ncep.noaa.gov/)</a:t>
            </a:r>
          </a:p>
          <a:p>
            <a:pPr eaLnBrk="1" hangingPunct="1">
              <a:spcBef>
                <a:spcPct val="50000"/>
              </a:spcBef>
            </a:pPr>
            <a:r>
              <a:rPr lang="en-US" altLang="en-US" b="1" dirty="0"/>
              <a:t>HRRR  </a:t>
            </a:r>
            <a:r>
              <a:rPr lang="en-US" altLang="en-US" dirty="0"/>
              <a:t>High Resolution Rapid Refresh (NCEP) Short range forecasting model</a:t>
            </a:r>
          </a:p>
          <a:p>
            <a:pPr eaLnBrk="1" hangingPunct="1">
              <a:spcBef>
                <a:spcPct val="50000"/>
              </a:spcBef>
            </a:pPr>
            <a:r>
              <a:rPr lang="en-US" altLang="en-US" b="1" dirty="0"/>
              <a:t>RAP</a:t>
            </a:r>
            <a:r>
              <a:rPr lang="en-US" altLang="en-US" dirty="0"/>
              <a:t> Rapid Refresh (NCEP)  Also short range</a:t>
            </a:r>
          </a:p>
          <a:p>
            <a:pPr eaLnBrk="1" hangingPunct="1">
              <a:spcBef>
                <a:spcPct val="50000"/>
              </a:spcBef>
            </a:pPr>
            <a:r>
              <a:rPr lang="en-US" altLang="en-US" b="1" dirty="0"/>
              <a:t>ECMWF </a:t>
            </a:r>
            <a:r>
              <a:rPr lang="en-US" altLang="en-US" dirty="0"/>
              <a:t>European Centre for Medium-Range Weather Forecasts, a.k.a. the “Euro”   It does short range, too.  www.ecmwf.int/</a:t>
            </a:r>
            <a:endParaRPr lang="en-US" altLang="en-US" b="1" dirty="0"/>
          </a:p>
          <a:p>
            <a:pPr eaLnBrk="1" hangingPunct="1">
              <a:spcBef>
                <a:spcPct val="50000"/>
              </a:spcBef>
            </a:pPr>
            <a:r>
              <a:rPr lang="en-US" altLang="en-US" b="1" dirty="0"/>
              <a:t>RDPS</a:t>
            </a:r>
            <a:r>
              <a:rPr lang="en-US" altLang="en-US" dirty="0"/>
              <a:t> Regional Deterministic Prediction System (Canada) www.weatheroffice.gc.ca/model_forecast/index_e.html</a:t>
            </a:r>
            <a:endParaRPr lang="en-US" altLang="en-US" sz="1400" dirty="0"/>
          </a:p>
          <a:p>
            <a:pPr eaLnBrk="1" hangingPunct="1">
              <a:spcBef>
                <a:spcPct val="50000"/>
              </a:spcBef>
            </a:pPr>
            <a:r>
              <a:rPr lang="en-US" altLang="en-US" b="1" dirty="0"/>
              <a:t>Eta</a:t>
            </a:r>
            <a:r>
              <a:rPr lang="en-US" altLang="en-US" sz="1400" dirty="0"/>
              <a:t> </a:t>
            </a:r>
            <a:r>
              <a:rPr lang="en-US" altLang="en-US" dirty="0"/>
              <a:t>(formerly the core model of the NAM) Discontinued</a:t>
            </a:r>
            <a:endParaRPr lang="en-US" altLang="en-US" sz="1600" dirty="0"/>
          </a:p>
          <a:p>
            <a:pPr eaLnBrk="1" hangingPunct="1">
              <a:spcBef>
                <a:spcPct val="50000"/>
              </a:spcBef>
            </a:pPr>
            <a:endParaRPr lang="en-US" altLang="en-US" sz="1600" dirty="0"/>
          </a:p>
          <a:p>
            <a:pPr eaLnBrk="1" hangingPunct="1">
              <a:spcBef>
                <a:spcPct val="50000"/>
              </a:spcBef>
            </a:pPr>
            <a:r>
              <a:rPr lang="en-US" altLang="en-US" b="1" dirty="0"/>
              <a:t>Many more – individuals, universities, and government agencies have their own!  You too can write a model.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
            <a:extLst>
              <a:ext uri="{FF2B5EF4-FFF2-40B4-BE49-F238E27FC236}">
                <a16:creationId xmlns:a16="http://schemas.microsoft.com/office/drawing/2014/main" id="{84231EC2-676F-4758-96CF-275B12A2E47D}"/>
              </a:ext>
            </a:extLst>
          </p:cNvPr>
          <p:cNvSpPr txBox="1">
            <a:spLocks noChangeArrowheads="1"/>
          </p:cNvSpPr>
          <p:nvPr/>
        </p:nvSpPr>
        <p:spPr bwMode="auto">
          <a:xfrm>
            <a:off x="1295400" y="381000"/>
            <a:ext cx="6781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a:latin typeface="Times New Roman" panose="02020603050405020304" pitchFamily="18" charset="0"/>
              </a:rPr>
              <a:t>Did Lorenz (famous theoretical meteorologist) really say that?</a:t>
            </a:r>
          </a:p>
        </p:txBody>
      </p:sp>
      <p:pic>
        <p:nvPicPr>
          <p:cNvPr id="16387" name="Picture 6" descr="cartoon">
            <a:extLst>
              <a:ext uri="{FF2B5EF4-FFF2-40B4-BE49-F238E27FC236}">
                <a16:creationId xmlns:a16="http://schemas.microsoft.com/office/drawing/2014/main" id="{4C314B22-1051-4BA5-8F99-E28B760D7D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89916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82FA8DA-5887-47A2-B429-017DDDEC61C6}"/>
              </a:ext>
            </a:extLst>
          </p:cNvPr>
          <p:cNvSpPr txBox="1"/>
          <p:nvPr/>
        </p:nvSpPr>
        <p:spPr>
          <a:xfrm>
            <a:off x="0" y="5078762"/>
            <a:ext cx="8991600" cy="369332"/>
          </a:xfrm>
          <a:prstGeom prst="rect">
            <a:avLst/>
          </a:prstGeom>
          <a:noFill/>
        </p:spPr>
        <p:txBody>
          <a:bodyPr wrap="square" rtlCol="0">
            <a:spAutoFit/>
          </a:bodyPr>
          <a:lstStyle/>
          <a:p>
            <a:pPr algn="ctr"/>
            <a:r>
              <a:rPr lang="en-US" b="1" dirty="0"/>
              <a:t>So, if the atmosphere behaves that way, how do models predict its behavior?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
            <a:extLst>
              <a:ext uri="{FF2B5EF4-FFF2-40B4-BE49-F238E27FC236}">
                <a16:creationId xmlns:a16="http://schemas.microsoft.com/office/drawing/2014/main" id="{714421C9-B8BD-4B6B-A658-6896A42B57A7}"/>
              </a:ext>
            </a:extLst>
          </p:cNvPr>
          <p:cNvSpPr txBox="1">
            <a:spLocks noChangeArrowheads="1"/>
          </p:cNvSpPr>
          <p:nvPr/>
        </p:nvSpPr>
        <p:spPr bwMode="auto">
          <a:xfrm>
            <a:off x="609600" y="381000"/>
            <a:ext cx="7772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latin typeface="+mn-lt"/>
              </a:rPr>
              <a:t>We need a mathematical framework that can be used to make forecasts.  Here it is:</a:t>
            </a:r>
          </a:p>
        </p:txBody>
      </p:sp>
      <p:pic>
        <p:nvPicPr>
          <p:cNvPr id="17411" name="Picture 6" descr="Eqsofmotion">
            <a:extLst>
              <a:ext uri="{FF2B5EF4-FFF2-40B4-BE49-F238E27FC236}">
                <a16:creationId xmlns:a16="http://schemas.microsoft.com/office/drawing/2014/main" id="{FD66869D-2DEE-4E61-A92F-3A572C3B02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76400"/>
            <a:ext cx="8305800"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A2D51DD-2A7C-4ECB-8E59-9F19857EE71A}"/>
              </a:ext>
            </a:extLst>
          </p:cNvPr>
          <p:cNvSpPr txBox="1"/>
          <p:nvPr/>
        </p:nvSpPr>
        <p:spPr>
          <a:xfrm>
            <a:off x="914400" y="5638800"/>
            <a:ext cx="7467600" cy="646331"/>
          </a:xfrm>
          <a:prstGeom prst="rect">
            <a:avLst/>
          </a:prstGeom>
          <a:noFill/>
        </p:spPr>
        <p:txBody>
          <a:bodyPr wrap="square" rtlCol="0">
            <a:spAutoFit/>
          </a:bodyPr>
          <a:lstStyle/>
          <a:p>
            <a:r>
              <a:rPr lang="en-US" b="1" dirty="0"/>
              <a:t>We’d like to solve these equations, so we know the wind at any future time.  Unfortunately, we don’t know how to do it.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Eqsofmotionmapexample">
            <a:extLst>
              <a:ext uri="{FF2B5EF4-FFF2-40B4-BE49-F238E27FC236}">
                <a16:creationId xmlns:a16="http://schemas.microsoft.com/office/drawing/2014/main" id="{C6E1D2B8-BE3D-4B73-817D-35A23035B7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28650"/>
            <a:ext cx="8305800"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5">
            <a:extLst>
              <a:ext uri="{FF2B5EF4-FFF2-40B4-BE49-F238E27FC236}">
                <a16:creationId xmlns:a16="http://schemas.microsoft.com/office/drawing/2014/main" id="{1841785A-CD4F-4DED-9263-D5B29A1064D2}"/>
              </a:ext>
            </a:extLst>
          </p:cNvPr>
          <p:cNvSpPr txBox="1">
            <a:spLocks noChangeArrowheads="1"/>
          </p:cNvSpPr>
          <p:nvPr/>
        </p:nvSpPr>
        <p:spPr bwMode="auto">
          <a:xfrm>
            <a:off x="457200" y="26084"/>
            <a:ext cx="822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b="1" dirty="0">
                <a:latin typeface="+mn-lt"/>
              </a:rPr>
              <a:t>So we approximate and use computers. You only have observations at specific places (stations)</a:t>
            </a:r>
          </a:p>
        </p:txBody>
      </p:sp>
      <p:sp>
        <p:nvSpPr>
          <p:cNvPr id="18436" name="Text Box 6">
            <a:extLst>
              <a:ext uri="{FF2B5EF4-FFF2-40B4-BE49-F238E27FC236}">
                <a16:creationId xmlns:a16="http://schemas.microsoft.com/office/drawing/2014/main" id="{643A4D6F-78B2-4DC9-A263-2B9BE2AFEB84}"/>
              </a:ext>
            </a:extLst>
          </p:cNvPr>
          <p:cNvSpPr txBox="1">
            <a:spLocks noChangeArrowheads="1"/>
          </p:cNvSpPr>
          <p:nvPr/>
        </p:nvSpPr>
        <p:spPr bwMode="auto">
          <a:xfrm>
            <a:off x="4724400" y="5867400"/>
            <a:ext cx="243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latin typeface="Times New Roman" panose="02020603050405020304" pitchFamily="18" charset="0"/>
              </a:rPr>
              <a:t>Convert derivatives to finite differences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e46ac2a1b9edc4aad607a56fdbd461bc51fd940"/>
</p:tagLst>
</file>

<file path=ppt/theme/theme1.xml><?xml version="1.0" encoding="utf-8"?>
<a:theme xmlns:a="http://schemas.openxmlformats.org/drawingml/2006/main" name="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1587</TotalTime>
  <Words>2176</Words>
  <Application>Microsoft Office PowerPoint</Application>
  <PresentationFormat>On-screen Show (4:3)</PresentationFormat>
  <Paragraphs>151</Paragraphs>
  <Slides>57</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3" baseType="lpstr">
      <vt:lpstr>Arial</vt:lpstr>
      <vt:lpstr>Calibri</vt:lpstr>
      <vt:lpstr>Times</vt:lpstr>
      <vt:lpstr>Times New Roman</vt:lpstr>
      <vt:lpstr>Default Design</vt:lpstr>
      <vt:lpstr>Paint Shop Pro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SUNY-Oneonta Earth Sciences Dept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Jerome Blechman</dc:creator>
  <cp:lastModifiedBy>Jerome Blechman</cp:lastModifiedBy>
  <cp:revision>82</cp:revision>
  <dcterms:created xsi:type="dcterms:W3CDTF">2006-04-23T00:44:21Z</dcterms:created>
  <dcterms:modified xsi:type="dcterms:W3CDTF">2019-04-26T13:50:01Z</dcterms:modified>
</cp:coreProperties>
</file>