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7" r:id="rId4"/>
    <p:sldId id="260" r:id="rId5"/>
    <p:sldId id="306" r:id="rId6"/>
    <p:sldId id="270" r:id="rId7"/>
    <p:sldId id="296" r:id="rId8"/>
    <p:sldId id="301" r:id="rId9"/>
    <p:sldId id="261" r:id="rId10"/>
    <p:sldId id="298" r:id="rId11"/>
    <p:sldId id="259" r:id="rId12"/>
    <p:sldId id="308" r:id="rId13"/>
    <p:sldId id="307" r:id="rId14"/>
    <p:sldId id="309" r:id="rId15"/>
    <p:sldId id="263" r:id="rId16"/>
    <p:sldId id="302" r:id="rId17"/>
    <p:sldId id="303" r:id="rId18"/>
    <p:sldId id="294" r:id="rId19"/>
    <p:sldId id="295" r:id="rId20"/>
    <p:sldId id="304" r:id="rId21"/>
    <p:sldId id="265" r:id="rId22"/>
    <p:sldId id="310" r:id="rId23"/>
    <p:sldId id="305" r:id="rId24"/>
    <p:sldId id="266" r:id="rId25"/>
    <p:sldId id="267" r:id="rId26"/>
    <p:sldId id="311" r:id="rId27"/>
    <p:sldId id="312" r:id="rId28"/>
    <p:sldId id="313" r:id="rId29"/>
    <p:sldId id="320" r:id="rId30"/>
    <p:sldId id="284" r:id="rId31"/>
    <p:sldId id="314" r:id="rId32"/>
    <p:sldId id="315" r:id="rId33"/>
    <p:sldId id="316" r:id="rId34"/>
    <p:sldId id="317" r:id="rId35"/>
    <p:sldId id="318" r:id="rId36"/>
    <p:sldId id="319" r:id="rId37"/>
    <p:sldId id="268" r:id="rId38"/>
    <p:sldId id="269" r:id="rId39"/>
    <p:sldId id="285" r:id="rId40"/>
    <p:sldId id="283" r:id="rId41"/>
    <p:sldId id="293" r:id="rId42"/>
  </p:sldIdLst>
  <p:sldSz cx="9144000" cy="6858000" type="screen4x3"/>
  <p:notesSz cx="6858000" cy="9144000"/>
  <p:defaultTextStyle>
    <a:defPPr>
      <a:defRPr lang="en-US"/>
    </a:defPPr>
    <a:lvl1pPr algn="l" rtl="0" fontAlgn="base">
      <a:spcBef>
        <a:spcPct val="0"/>
      </a:spcBef>
      <a:spcAft>
        <a:spcPct val="0"/>
      </a:spcAft>
      <a:defRPr sz="2400" kern="1200">
        <a:solidFill>
          <a:srgbClr val="FFFFCC"/>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rgbClr val="FFFFCC"/>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rgbClr val="FFFFCC"/>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rgbClr val="FFFFCC"/>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rgbClr val="FFFFCC"/>
        </a:solidFill>
        <a:latin typeface="Times New Roman" panose="02020603050405020304" pitchFamily="18" charset="0"/>
        <a:ea typeface="+mn-ea"/>
        <a:cs typeface="+mn-cs"/>
      </a:defRPr>
    </a:lvl5pPr>
    <a:lvl6pPr marL="2286000" algn="l" defTabSz="914400" rtl="0" eaLnBrk="1" latinLnBrk="0" hangingPunct="1">
      <a:defRPr sz="2400" kern="1200">
        <a:solidFill>
          <a:srgbClr val="FFFFCC"/>
        </a:solidFill>
        <a:latin typeface="Times New Roman" panose="02020603050405020304" pitchFamily="18" charset="0"/>
        <a:ea typeface="+mn-ea"/>
        <a:cs typeface="+mn-cs"/>
      </a:defRPr>
    </a:lvl6pPr>
    <a:lvl7pPr marL="2743200" algn="l" defTabSz="914400" rtl="0" eaLnBrk="1" latinLnBrk="0" hangingPunct="1">
      <a:defRPr sz="2400" kern="1200">
        <a:solidFill>
          <a:srgbClr val="FFFFCC"/>
        </a:solidFill>
        <a:latin typeface="Times New Roman" panose="02020603050405020304" pitchFamily="18" charset="0"/>
        <a:ea typeface="+mn-ea"/>
        <a:cs typeface="+mn-cs"/>
      </a:defRPr>
    </a:lvl7pPr>
    <a:lvl8pPr marL="3200400" algn="l" defTabSz="914400" rtl="0" eaLnBrk="1" latinLnBrk="0" hangingPunct="1">
      <a:defRPr sz="2400" kern="1200">
        <a:solidFill>
          <a:srgbClr val="FFFFCC"/>
        </a:solidFill>
        <a:latin typeface="Times New Roman" panose="02020603050405020304" pitchFamily="18" charset="0"/>
        <a:ea typeface="+mn-ea"/>
        <a:cs typeface="+mn-cs"/>
      </a:defRPr>
    </a:lvl8pPr>
    <a:lvl9pPr marL="3657600" algn="l" defTabSz="914400" rtl="0" eaLnBrk="1" latinLnBrk="0" hangingPunct="1">
      <a:defRPr sz="2400" kern="1200">
        <a:solidFill>
          <a:srgbClr val="FFFFCC"/>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CCFFCC"/>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7" autoAdjust="0"/>
    <p:restoredTop sz="90929"/>
  </p:normalViewPr>
  <p:slideViewPr>
    <p:cSldViewPr>
      <p:cViewPr varScale="1">
        <p:scale>
          <a:sx n="63" d="100"/>
          <a:sy n="63" d="100"/>
        </p:scale>
        <p:origin x="12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FD7C-BC18-46FE-AE49-C32384A936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F32406-5A51-49D4-AB01-39ECBFC5B1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ACE47-0385-47CA-AE18-42F04C14047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ADF7080-D99A-41D3-9D49-6040B05300F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D97CC2-556A-4C93-AD35-F1BC0ADD60F7}"/>
              </a:ext>
            </a:extLst>
          </p:cNvPr>
          <p:cNvSpPr>
            <a:spLocks noGrp="1"/>
          </p:cNvSpPr>
          <p:nvPr>
            <p:ph type="sldNum" sz="quarter" idx="12"/>
          </p:nvPr>
        </p:nvSpPr>
        <p:spPr/>
        <p:txBody>
          <a:bodyPr/>
          <a:lstStyle>
            <a:lvl1pPr>
              <a:defRPr/>
            </a:lvl1pPr>
          </a:lstStyle>
          <a:p>
            <a:fld id="{1CBA98CA-F1D9-4240-8951-731F3DEE02D4}" type="slidenum">
              <a:rPr lang="en-US" altLang="en-US"/>
              <a:pPr/>
              <a:t>‹#›</a:t>
            </a:fld>
            <a:endParaRPr lang="en-US" altLang="en-US"/>
          </a:p>
        </p:txBody>
      </p:sp>
    </p:spTree>
    <p:extLst>
      <p:ext uri="{BB962C8B-B14F-4D97-AF65-F5344CB8AC3E}">
        <p14:creationId xmlns:p14="http://schemas.microsoft.com/office/powerpoint/2010/main" val="8562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2D79-9B68-4025-91C0-9BD2210F2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74D217-CFCD-4046-8229-A1F7A7B7B7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1786B-9B14-47D9-9CE8-BD66341F4C2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0F7A330-EB33-4120-82BD-752C7ADD1E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F1A227-949F-45A1-B0D2-EC206B9A6532}"/>
              </a:ext>
            </a:extLst>
          </p:cNvPr>
          <p:cNvSpPr>
            <a:spLocks noGrp="1"/>
          </p:cNvSpPr>
          <p:nvPr>
            <p:ph type="sldNum" sz="quarter" idx="12"/>
          </p:nvPr>
        </p:nvSpPr>
        <p:spPr/>
        <p:txBody>
          <a:bodyPr/>
          <a:lstStyle>
            <a:lvl1pPr>
              <a:defRPr/>
            </a:lvl1pPr>
          </a:lstStyle>
          <a:p>
            <a:fld id="{A7F0DA24-854F-4C4A-A9B0-2AAA0C0E9A1F}" type="slidenum">
              <a:rPr lang="en-US" altLang="en-US"/>
              <a:pPr/>
              <a:t>‹#›</a:t>
            </a:fld>
            <a:endParaRPr lang="en-US" altLang="en-US"/>
          </a:p>
        </p:txBody>
      </p:sp>
    </p:spTree>
    <p:extLst>
      <p:ext uri="{BB962C8B-B14F-4D97-AF65-F5344CB8AC3E}">
        <p14:creationId xmlns:p14="http://schemas.microsoft.com/office/powerpoint/2010/main" val="99376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B3A0C-CF6E-48BD-A2B8-85E62507425D}"/>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9F53A-E292-402C-A4DC-614D0E9D9EC1}"/>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C738B-81D2-495D-922E-367B31E976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81BD2F-3570-4BFB-B42B-0D2DD618F5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72CF66-B062-43B8-AB48-0091C6F1FE8C}"/>
              </a:ext>
            </a:extLst>
          </p:cNvPr>
          <p:cNvSpPr>
            <a:spLocks noGrp="1"/>
          </p:cNvSpPr>
          <p:nvPr>
            <p:ph type="sldNum" sz="quarter" idx="12"/>
          </p:nvPr>
        </p:nvSpPr>
        <p:spPr/>
        <p:txBody>
          <a:bodyPr/>
          <a:lstStyle>
            <a:lvl1pPr>
              <a:defRPr/>
            </a:lvl1pPr>
          </a:lstStyle>
          <a:p>
            <a:fld id="{FE031044-8DE4-4C66-8867-0A5D1EEC573C}" type="slidenum">
              <a:rPr lang="en-US" altLang="en-US"/>
              <a:pPr/>
              <a:t>‹#›</a:t>
            </a:fld>
            <a:endParaRPr lang="en-US" altLang="en-US"/>
          </a:p>
        </p:txBody>
      </p:sp>
    </p:spTree>
    <p:extLst>
      <p:ext uri="{BB962C8B-B14F-4D97-AF65-F5344CB8AC3E}">
        <p14:creationId xmlns:p14="http://schemas.microsoft.com/office/powerpoint/2010/main" val="98110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A08B-C796-4BF0-810D-AF022B189CE5}"/>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DC8678AD-E82F-4CAD-8260-94181F0C7EF7}"/>
              </a:ext>
            </a:extLst>
          </p:cNvPr>
          <p:cNvSpPr>
            <a:spLocks noGrp="1"/>
          </p:cNvSpPr>
          <p:nvPr>
            <p:ph type="clipArt" sz="half" idx="1"/>
          </p:nvPr>
        </p:nvSpPr>
        <p:spPr>
          <a:xfrm>
            <a:off x="685800" y="1981200"/>
            <a:ext cx="3810000" cy="4114800"/>
          </a:xfrm>
        </p:spPr>
        <p:txBody>
          <a:bodyPr/>
          <a:lstStyle/>
          <a:p>
            <a:endParaRPr lang="en-US"/>
          </a:p>
        </p:txBody>
      </p:sp>
      <p:sp>
        <p:nvSpPr>
          <p:cNvPr id="4" name="Text Placeholder 3">
            <a:extLst>
              <a:ext uri="{FF2B5EF4-FFF2-40B4-BE49-F238E27FC236}">
                <a16:creationId xmlns:a16="http://schemas.microsoft.com/office/drawing/2014/main" id="{36DC4C53-BCD5-4709-B86C-E0450FB6065E}"/>
              </a:ext>
            </a:extLst>
          </p:cNvPr>
          <p:cNvSpPr>
            <a:spLocks noGrp="1"/>
          </p:cNvSpPr>
          <p:nvPr>
            <p:ph type="body"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F862AA-AD62-46AB-B185-941A6A048083}"/>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B3FEA4-0EB4-443B-BE47-5C46D6D71DD5}"/>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527439-F1D2-477E-95E8-C9E3E7961CC7}"/>
              </a:ext>
            </a:extLst>
          </p:cNvPr>
          <p:cNvSpPr>
            <a:spLocks noGrp="1"/>
          </p:cNvSpPr>
          <p:nvPr>
            <p:ph type="sldNum" sz="quarter" idx="12"/>
          </p:nvPr>
        </p:nvSpPr>
        <p:spPr>
          <a:xfrm>
            <a:off x="6553200" y="6248400"/>
            <a:ext cx="1905000" cy="457200"/>
          </a:xfrm>
        </p:spPr>
        <p:txBody>
          <a:bodyPr/>
          <a:lstStyle>
            <a:lvl1pPr>
              <a:defRPr/>
            </a:lvl1pPr>
          </a:lstStyle>
          <a:p>
            <a:fld id="{7E65338E-4FE6-4A3F-9762-7FDECB3C527A}" type="slidenum">
              <a:rPr lang="en-US" altLang="en-US"/>
              <a:pPr/>
              <a:t>‹#›</a:t>
            </a:fld>
            <a:endParaRPr lang="en-US" altLang="en-US"/>
          </a:p>
        </p:txBody>
      </p:sp>
    </p:spTree>
    <p:extLst>
      <p:ext uri="{BB962C8B-B14F-4D97-AF65-F5344CB8AC3E}">
        <p14:creationId xmlns:p14="http://schemas.microsoft.com/office/powerpoint/2010/main" val="214134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CB35-4C59-4BFA-8CA4-55521B8AE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858CC-0504-4E61-A0B7-DA7D1FD4CB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E449B-F203-46B7-8CD2-0D179EEFE9E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6A2D5AC-D13A-40ED-96D1-6907D0E3F4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C19C4A-4999-46E2-89CE-67A226278CAA}"/>
              </a:ext>
            </a:extLst>
          </p:cNvPr>
          <p:cNvSpPr>
            <a:spLocks noGrp="1"/>
          </p:cNvSpPr>
          <p:nvPr>
            <p:ph type="sldNum" sz="quarter" idx="12"/>
          </p:nvPr>
        </p:nvSpPr>
        <p:spPr/>
        <p:txBody>
          <a:bodyPr/>
          <a:lstStyle>
            <a:lvl1pPr>
              <a:defRPr/>
            </a:lvl1pPr>
          </a:lstStyle>
          <a:p>
            <a:fld id="{DAAA0E25-2E7C-426C-BDF9-A87BF2571B8D}" type="slidenum">
              <a:rPr lang="en-US" altLang="en-US"/>
              <a:pPr/>
              <a:t>‹#›</a:t>
            </a:fld>
            <a:endParaRPr lang="en-US" altLang="en-US"/>
          </a:p>
        </p:txBody>
      </p:sp>
    </p:spTree>
    <p:extLst>
      <p:ext uri="{BB962C8B-B14F-4D97-AF65-F5344CB8AC3E}">
        <p14:creationId xmlns:p14="http://schemas.microsoft.com/office/powerpoint/2010/main" val="335708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5903-8E96-41FE-97A0-9804B22C7D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7A8BC-A58D-4B6E-B85F-F75BAA58D37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87EF4DC-DA25-4F7C-B99C-F4EE917452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5B37B4-80DC-45C3-9266-1C13192A39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EF96E3-B7DC-4ECD-8FE4-064ACBBB70CA}"/>
              </a:ext>
            </a:extLst>
          </p:cNvPr>
          <p:cNvSpPr>
            <a:spLocks noGrp="1"/>
          </p:cNvSpPr>
          <p:nvPr>
            <p:ph type="sldNum" sz="quarter" idx="12"/>
          </p:nvPr>
        </p:nvSpPr>
        <p:spPr/>
        <p:txBody>
          <a:bodyPr/>
          <a:lstStyle>
            <a:lvl1pPr>
              <a:defRPr/>
            </a:lvl1pPr>
          </a:lstStyle>
          <a:p>
            <a:fld id="{C05206CD-7971-4315-8959-EE7F56C45A1B}" type="slidenum">
              <a:rPr lang="en-US" altLang="en-US"/>
              <a:pPr/>
              <a:t>‹#›</a:t>
            </a:fld>
            <a:endParaRPr lang="en-US" altLang="en-US"/>
          </a:p>
        </p:txBody>
      </p:sp>
    </p:spTree>
    <p:extLst>
      <p:ext uri="{BB962C8B-B14F-4D97-AF65-F5344CB8AC3E}">
        <p14:creationId xmlns:p14="http://schemas.microsoft.com/office/powerpoint/2010/main" val="36693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62CC-3BC5-472B-B736-06C51289D9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35230-D7A1-4554-B7E7-9AD79B546D41}"/>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476632-2DC3-4D54-9A70-40D94EC84DAE}"/>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4CAA4A-F1BB-4FE4-9B12-EF148BC8670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572C3D-AE67-4085-A994-3186D0CAEAC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8D3D2BF-489C-4AF0-A102-584D0E631ABA}"/>
              </a:ext>
            </a:extLst>
          </p:cNvPr>
          <p:cNvSpPr>
            <a:spLocks noGrp="1"/>
          </p:cNvSpPr>
          <p:nvPr>
            <p:ph type="sldNum" sz="quarter" idx="12"/>
          </p:nvPr>
        </p:nvSpPr>
        <p:spPr/>
        <p:txBody>
          <a:bodyPr/>
          <a:lstStyle>
            <a:lvl1pPr>
              <a:defRPr/>
            </a:lvl1pPr>
          </a:lstStyle>
          <a:p>
            <a:fld id="{70A295AC-C46A-4D74-A885-D174E51D948D}" type="slidenum">
              <a:rPr lang="en-US" altLang="en-US"/>
              <a:pPr/>
              <a:t>‹#›</a:t>
            </a:fld>
            <a:endParaRPr lang="en-US" altLang="en-US"/>
          </a:p>
        </p:txBody>
      </p:sp>
    </p:spTree>
    <p:extLst>
      <p:ext uri="{BB962C8B-B14F-4D97-AF65-F5344CB8AC3E}">
        <p14:creationId xmlns:p14="http://schemas.microsoft.com/office/powerpoint/2010/main" val="350377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A3BD1-A972-400C-8D7C-81128BC5023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F2FDFC-74C9-4E3C-898C-FF8A9C8031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286C77-F8B6-4819-B2A3-4953BBB6513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7BBCE-F792-455D-99FE-E2DC3C2B000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17DE86-B9ED-4DBB-B409-E8B727EA4EA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42FC96-DE8A-4DEA-9F76-19F78E7D4D6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80D1225-0EEC-43C6-B131-C15CAE7D486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18F68D1-1B08-49FF-95C2-C4D92E60E199}"/>
              </a:ext>
            </a:extLst>
          </p:cNvPr>
          <p:cNvSpPr>
            <a:spLocks noGrp="1"/>
          </p:cNvSpPr>
          <p:nvPr>
            <p:ph type="sldNum" sz="quarter" idx="12"/>
          </p:nvPr>
        </p:nvSpPr>
        <p:spPr/>
        <p:txBody>
          <a:bodyPr/>
          <a:lstStyle>
            <a:lvl1pPr>
              <a:defRPr/>
            </a:lvl1pPr>
          </a:lstStyle>
          <a:p>
            <a:fld id="{9DD5A3D8-A24F-4134-AEE3-57C06D9A3644}" type="slidenum">
              <a:rPr lang="en-US" altLang="en-US"/>
              <a:pPr/>
              <a:t>‹#›</a:t>
            </a:fld>
            <a:endParaRPr lang="en-US" altLang="en-US"/>
          </a:p>
        </p:txBody>
      </p:sp>
    </p:spTree>
    <p:extLst>
      <p:ext uri="{BB962C8B-B14F-4D97-AF65-F5344CB8AC3E}">
        <p14:creationId xmlns:p14="http://schemas.microsoft.com/office/powerpoint/2010/main" val="46196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0755-3918-4336-9EA5-A05AAE5814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1BCCDC-19AC-4F59-9FD2-493F980B5BE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0633E94-69CC-4B2E-8051-08A32148470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B202334-9591-4D05-AD65-2E4312C055E1}"/>
              </a:ext>
            </a:extLst>
          </p:cNvPr>
          <p:cNvSpPr>
            <a:spLocks noGrp="1"/>
          </p:cNvSpPr>
          <p:nvPr>
            <p:ph type="sldNum" sz="quarter" idx="12"/>
          </p:nvPr>
        </p:nvSpPr>
        <p:spPr/>
        <p:txBody>
          <a:bodyPr/>
          <a:lstStyle>
            <a:lvl1pPr>
              <a:defRPr/>
            </a:lvl1pPr>
          </a:lstStyle>
          <a:p>
            <a:fld id="{CA04FCBC-FB07-40B4-9D89-5A4C8B1DB6F1}" type="slidenum">
              <a:rPr lang="en-US" altLang="en-US"/>
              <a:pPr/>
              <a:t>‹#›</a:t>
            </a:fld>
            <a:endParaRPr lang="en-US" altLang="en-US"/>
          </a:p>
        </p:txBody>
      </p:sp>
    </p:spTree>
    <p:extLst>
      <p:ext uri="{BB962C8B-B14F-4D97-AF65-F5344CB8AC3E}">
        <p14:creationId xmlns:p14="http://schemas.microsoft.com/office/powerpoint/2010/main" val="250332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0009-5E3E-4599-B287-CCCC27749A4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E466362-4286-4561-8CC3-CAE519AFCF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B19AF04-4485-4CC9-B388-332EBA5663B5}"/>
              </a:ext>
            </a:extLst>
          </p:cNvPr>
          <p:cNvSpPr>
            <a:spLocks noGrp="1"/>
          </p:cNvSpPr>
          <p:nvPr>
            <p:ph type="sldNum" sz="quarter" idx="12"/>
          </p:nvPr>
        </p:nvSpPr>
        <p:spPr/>
        <p:txBody>
          <a:bodyPr/>
          <a:lstStyle>
            <a:lvl1pPr>
              <a:defRPr/>
            </a:lvl1pPr>
          </a:lstStyle>
          <a:p>
            <a:fld id="{EE14DB34-93DA-4618-8CDC-007AB023EB5A}" type="slidenum">
              <a:rPr lang="en-US" altLang="en-US"/>
              <a:pPr/>
              <a:t>‹#›</a:t>
            </a:fld>
            <a:endParaRPr lang="en-US" altLang="en-US"/>
          </a:p>
        </p:txBody>
      </p:sp>
    </p:spTree>
    <p:extLst>
      <p:ext uri="{BB962C8B-B14F-4D97-AF65-F5344CB8AC3E}">
        <p14:creationId xmlns:p14="http://schemas.microsoft.com/office/powerpoint/2010/main" val="388608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1BF1-1A4C-4022-B8EF-385EF1845EB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28999-D612-49D5-8ADE-B6FEE93ECA7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76B9F-460C-413A-A3CA-5BB90773A22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B40F4B-34E8-4997-A065-C20655AE4FB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CC7E552-E3DA-406A-B6B0-9E761A28B45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662489-6387-4E91-9387-26013336E1E7}"/>
              </a:ext>
            </a:extLst>
          </p:cNvPr>
          <p:cNvSpPr>
            <a:spLocks noGrp="1"/>
          </p:cNvSpPr>
          <p:nvPr>
            <p:ph type="sldNum" sz="quarter" idx="12"/>
          </p:nvPr>
        </p:nvSpPr>
        <p:spPr/>
        <p:txBody>
          <a:bodyPr/>
          <a:lstStyle>
            <a:lvl1pPr>
              <a:defRPr/>
            </a:lvl1pPr>
          </a:lstStyle>
          <a:p>
            <a:fld id="{E3928220-AD76-4DF7-8406-01EA12CD5BED}" type="slidenum">
              <a:rPr lang="en-US" altLang="en-US"/>
              <a:pPr/>
              <a:t>‹#›</a:t>
            </a:fld>
            <a:endParaRPr lang="en-US" altLang="en-US"/>
          </a:p>
        </p:txBody>
      </p:sp>
    </p:spTree>
    <p:extLst>
      <p:ext uri="{BB962C8B-B14F-4D97-AF65-F5344CB8AC3E}">
        <p14:creationId xmlns:p14="http://schemas.microsoft.com/office/powerpoint/2010/main" val="92033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3826-09B7-4FDF-BDE4-3FE407BCC9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6125D2-527D-413D-8313-250B6ED9B18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F4DDF0-E3F3-4929-9D29-5EE265E258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12477B-3686-4EA1-B221-6713C23512E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05103D-0F2D-4385-9D8A-899B3F405F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8C71B7-50BE-4C93-9888-226E9EEB640C}"/>
              </a:ext>
            </a:extLst>
          </p:cNvPr>
          <p:cNvSpPr>
            <a:spLocks noGrp="1"/>
          </p:cNvSpPr>
          <p:nvPr>
            <p:ph type="sldNum" sz="quarter" idx="12"/>
          </p:nvPr>
        </p:nvSpPr>
        <p:spPr/>
        <p:txBody>
          <a:bodyPr/>
          <a:lstStyle>
            <a:lvl1pPr>
              <a:defRPr/>
            </a:lvl1pPr>
          </a:lstStyle>
          <a:p>
            <a:fld id="{ABED944E-5D4F-4A65-9657-90145D182E00}" type="slidenum">
              <a:rPr lang="en-US" altLang="en-US"/>
              <a:pPr/>
              <a:t>‹#›</a:t>
            </a:fld>
            <a:endParaRPr lang="en-US" altLang="en-US"/>
          </a:p>
        </p:txBody>
      </p:sp>
    </p:spTree>
    <p:extLst>
      <p:ext uri="{BB962C8B-B14F-4D97-AF65-F5344CB8AC3E}">
        <p14:creationId xmlns:p14="http://schemas.microsoft.com/office/powerpoint/2010/main" val="45533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1173E5-B8C5-4ED6-A598-ADA1646098A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0CB918-D979-43CE-BBD8-E761DD93C2B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4E5DE4-F578-41CF-8B3A-958B5231CBF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ltLang="en-US"/>
          </a:p>
        </p:txBody>
      </p:sp>
      <p:sp>
        <p:nvSpPr>
          <p:cNvPr id="1029" name="Rectangle 5">
            <a:extLst>
              <a:ext uri="{FF2B5EF4-FFF2-40B4-BE49-F238E27FC236}">
                <a16:creationId xmlns:a16="http://schemas.microsoft.com/office/drawing/2014/main" id="{2F6363D9-43F1-4681-B233-B789B574D40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en-US"/>
          </a:p>
        </p:txBody>
      </p:sp>
      <p:sp>
        <p:nvSpPr>
          <p:cNvPr id="1030" name="Rectangle 6">
            <a:extLst>
              <a:ext uri="{FF2B5EF4-FFF2-40B4-BE49-F238E27FC236}">
                <a16:creationId xmlns:a16="http://schemas.microsoft.com/office/drawing/2014/main" id="{A34A8EA7-D5CA-414E-B02E-299C2BEAF7C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31D4FCA9-F230-4666-AA35-B8B72F17977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B7F4A8F-5F09-413A-928F-5B075231084B}"/>
              </a:ext>
            </a:extLst>
          </p:cNvPr>
          <p:cNvSpPr>
            <a:spLocks noGrp="1" noChangeArrowheads="1"/>
          </p:cNvSpPr>
          <p:nvPr>
            <p:ph type="title"/>
          </p:nvPr>
        </p:nvSpPr>
        <p:spPr/>
        <p:txBody>
          <a:bodyPr/>
          <a:lstStyle/>
          <a:p>
            <a:r>
              <a:rPr lang="en-US" altLang="en-US" dirty="0"/>
              <a:t>The Coastal Snowstorm of Jan 4, 2018</a:t>
            </a:r>
          </a:p>
        </p:txBody>
      </p:sp>
      <p:sp>
        <p:nvSpPr>
          <p:cNvPr id="2051" name="Rectangle 3">
            <a:extLst>
              <a:ext uri="{FF2B5EF4-FFF2-40B4-BE49-F238E27FC236}">
                <a16:creationId xmlns:a16="http://schemas.microsoft.com/office/drawing/2014/main" id="{7824CED4-D61B-47FD-AEE0-FB18FFBA5ADD}"/>
              </a:ext>
            </a:extLst>
          </p:cNvPr>
          <p:cNvSpPr>
            <a:spLocks noGrp="1" noChangeArrowheads="1"/>
          </p:cNvSpPr>
          <p:nvPr>
            <p:ph type="body" sz="half" idx="2"/>
          </p:nvPr>
        </p:nvSpPr>
        <p:spPr/>
        <p:txBody>
          <a:bodyPr/>
          <a:lstStyle/>
          <a:p>
            <a:pPr>
              <a:buFontTx/>
              <a:buNone/>
            </a:pPr>
            <a:r>
              <a:rPr lang="en-US" altLang="en-US" sz="2800" dirty="0"/>
              <a:t>METR 361 presentation</a:t>
            </a:r>
          </a:p>
        </p:txBody>
      </p:sp>
      <p:pic>
        <p:nvPicPr>
          <p:cNvPr id="7" name="Online Image Placeholder 6">
            <a:extLst>
              <a:ext uri="{FF2B5EF4-FFF2-40B4-BE49-F238E27FC236}">
                <a16:creationId xmlns:a16="http://schemas.microsoft.com/office/drawing/2014/main" id="{2E6B7030-D3E8-4A38-9615-9BF58F53A930}"/>
              </a:ext>
            </a:extLst>
          </p:cNvPr>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371600" y="2133600"/>
            <a:ext cx="2438400" cy="3810000"/>
          </a:xfrm>
        </p:spPr>
      </p:pic>
      <p:pic>
        <p:nvPicPr>
          <p:cNvPr id="9" name="Picture 8">
            <a:extLst>
              <a:ext uri="{FF2B5EF4-FFF2-40B4-BE49-F238E27FC236}">
                <a16:creationId xmlns:a16="http://schemas.microsoft.com/office/drawing/2014/main" id="{A1E5DCF5-FE06-4D8A-AC24-5D4E3C1D3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1" y="3124200"/>
            <a:ext cx="4229100" cy="2819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592E9-A95A-4488-A4CA-D7E22F42B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388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EC2B6DB-DC96-498E-8B08-ADAE5D3FCAC2}"/>
              </a:ext>
            </a:extLst>
          </p:cNvPr>
          <p:cNvSpPr>
            <a:spLocks noGrp="1" noChangeArrowheads="1"/>
          </p:cNvSpPr>
          <p:nvPr>
            <p:ph type="title" idx="4294967295"/>
          </p:nvPr>
        </p:nvSpPr>
        <p:spPr/>
        <p:txBody>
          <a:bodyPr/>
          <a:lstStyle/>
          <a:p>
            <a:r>
              <a:rPr lang="en-US" altLang="en-US" sz="3600" b="1">
                <a:latin typeface="Verdana" panose="020B0604030504040204" pitchFamily="34" charset="0"/>
              </a:rPr>
              <a:t>Features to notice in Satellite Loop</a:t>
            </a:r>
          </a:p>
        </p:txBody>
      </p:sp>
      <p:sp>
        <p:nvSpPr>
          <p:cNvPr id="13315" name="Text Box 3">
            <a:extLst>
              <a:ext uri="{FF2B5EF4-FFF2-40B4-BE49-F238E27FC236}">
                <a16:creationId xmlns:a16="http://schemas.microsoft.com/office/drawing/2014/main" id="{1CF580AE-3A8D-4BC1-B10B-270B65724D52}"/>
              </a:ext>
            </a:extLst>
          </p:cNvPr>
          <p:cNvSpPr txBox="1">
            <a:spLocks noChangeArrowheads="1"/>
          </p:cNvSpPr>
          <p:nvPr/>
        </p:nvSpPr>
        <p:spPr bwMode="auto">
          <a:xfrm>
            <a:off x="381000" y="1783080"/>
            <a:ext cx="87630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Verdana" panose="020B0604030504040204" pitchFamily="34" charset="0"/>
                <a:cs typeface="Times New Roman" panose="02020603050405020304" pitchFamily="18" charset="0"/>
              </a:rPr>
              <a:t>•  Very cold air in Canada shown by color enhancement</a:t>
            </a:r>
          </a:p>
          <a:p>
            <a:pPr>
              <a:spcBef>
                <a:spcPct val="50000"/>
              </a:spcBef>
            </a:pPr>
            <a:r>
              <a:rPr lang="en-US" altLang="en-US" dirty="0">
                <a:latin typeface="Verdana" panose="020B0604030504040204" pitchFamily="34" charset="0"/>
                <a:cs typeface="Times New Roman" panose="02020603050405020304" pitchFamily="18" charset="0"/>
              </a:rPr>
              <a:t>•  Clouds in Utah on Jan 1 move southeast</a:t>
            </a:r>
          </a:p>
          <a:p>
            <a:pPr>
              <a:spcBef>
                <a:spcPct val="50000"/>
              </a:spcBef>
            </a:pPr>
            <a:r>
              <a:rPr lang="en-US" altLang="en-US" dirty="0">
                <a:latin typeface="Verdana" panose="020B0604030504040204" pitchFamily="34" charset="0"/>
                <a:cs typeface="Times New Roman" panose="02020603050405020304" pitchFamily="18" charset="0"/>
              </a:rPr>
              <a:t>•  Alberta Clipper enters image on Jan 2 (not a classic feature of Nor’easters)</a:t>
            </a:r>
          </a:p>
          <a:p>
            <a:pPr>
              <a:spcBef>
                <a:spcPct val="50000"/>
              </a:spcBef>
            </a:pPr>
            <a:r>
              <a:rPr lang="en-US" altLang="en-US" dirty="0">
                <a:latin typeface="Verdana" panose="020B0604030504040204" pitchFamily="34" charset="0"/>
                <a:cs typeface="Times New Roman" panose="02020603050405020304" pitchFamily="18" charset="0"/>
              </a:rPr>
              <a:t>•  On Jan 3, enhancements off FL, GA, and SC coast become stronger and then organize</a:t>
            </a:r>
          </a:p>
          <a:p>
            <a:pPr>
              <a:spcBef>
                <a:spcPct val="50000"/>
              </a:spcBef>
            </a:pPr>
            <a:r>
              <a:rPr lang="en-US" altLang="en-US" dirty="0">
                <a:latin typeface="Verdana" panose="020B0604030504040204" pitchFamily="34" charset="0"/>
                <a:cs typeface="Times New Roman" panose="02020603050405020304" pitchFamily="18" charset="0"/>
              </a:rPr>
              <a:t>• “Jump” late on Jan 2 due to data loss  </a:t>
            </a:r>
          </a:p>
          <a:p>
            <a:pPr>
              <a:spcBef>
                <a:spcPct val="50000"/>
              </a:spcBef>
            </a:pPr>
            <a:r>
              <a:rPr lang="en-US" altLang="en-US" dirty="0">
                <a:latin typeface="Verdana" panose="020B0604030504040204" pitchFamily="34" charset="0"/>
                <a:cs typeface="Times New Roman" panose="02020603050405020304" pitchFamily="18" charset="0"/>
              </a:rPr>
              <a:t>•  Dry tongue becomes pronounced and wraps around center as the Low occludes</a:t>
            </a: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CB9DF-BC99-4764-9073-883138A0E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65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B637D-36E4-40FA-94E0-9AF71E7CA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673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8ECB9-F2DE-46FD-B6AF-CBDEDEADB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 y="0"/>
            <a:ext cx="9152136" cy="6858000"/>
          </a:xfrm>
          <a:prstGeom prst="rect">
            <a:avLst/>
          </a:prstGeom>
        </p:spPr>
      </p:pic>
    </p:spTree>
    <p:extLst>
      <p:ext uri="{BB962C8B-B14F-4D97-AF65-F5344CB8AC3E}">
        <p14:creationId xmlns:p14="http://schemas.microsoft.com/office/powerpoint/2010/main" val="389466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74F56-9B0A-4D03-9269-F937EFE42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58" y="0"/>
            <a:ext cx="8008883"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73726-0147-42EA-9E0A-B736003A8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492" y="0"/>
            <a:ext cx="6629018" cy="6858000"/>
          </a:xfrm>
          <a:prstGeom prst="rect">
            <a:avLst/>
          </a:prstGeom>
        </p:spPr>
      </p:pic>
    </p:spTree>
    <p:extLst>
      <p:ext uri="{BB962C8B-B14F-4D97-AF65-F5344CB8AC3E}">
        <p14:creationId xmlns:p14="http://schemas.microsoft.com/office/powerpoint/2010/main" val="519942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81041-62E2-40F2-8361-3CA841A1D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5720"/>
            <a:ext cx="8820150" cy="7056120"/>
          </a:xfrm>
          <a:prstGeom prst="rect">
            <a:avLst/>
          </a:prstGeom>
        </p:spPr>
      </p:pic>
      <p:sp>
        <p:nvSpPr>
          <p:cNvPr id="2" name="TextBox 1">
            <a:extLst>
              <a:ext uri="{FF2B5EF4-FFF2-40B4-BE49-F238E27FC236}">
                <a16:creationId xmlns:a16="http://schemas.microsoft.com/office/drawing/2014/main" id="{9679831F-F5EC-406D-9FCE-C4FD4F5C3E7C}"/>
              </a:ext>
            </a:extLst>
          </p:cNvPr>
          <p:cNvSpPr txBox="1"/>
          <p:nvPr/>
        </p:nvSpPr>
        <p:spPr>
          <a:xfrm>
            <a:off x="3429000" y="0"/>
            <a:ext cx="1905000" cy="584775"/>
          </a:xfrm>
          <a:prstGeom prst="rect">
            <a:avLst/>
          </a:prstGeom>
          <a:noFill/>
        </p:spPr>
        <p:txBody>
          <a:bodyPr wrap="square" rtlCol="0">
            <a:spAutoFit/>
          </a:bodyPr>
          <a:lstStyle/>
          <a:p>
            <a:pPr algn="ctr"/>
            <a:r>
              <a:rPr lang="en-US" sz="3200" dirty="0">
                <a:solidFill>
                  <a:srgbClr val="F8F8F8"/>
                </a:solidFill>
                <a:latin typeface="Tahoma" panose="020B0604030504040204" pitchFamily="34" charset="0"/>
                <a:ea typeface="Tahoma" panose="020B0604030504040204" pitchFamily="34" charset="0"/>
                <a:cs typeface="Tahoma" panose="020B0604030504040204" pitchFamily="34" charset="0"/>
              </a:rPr>
              <a:t>500 </a:t>
            </a:r>
            <a:r>
              <a:rPr lang="en-US" sz="3200" dirty="0" err="1">
                <a:solidFill>
                  <a:srgbClr val="F8F8F8"/>
                </a:solidFill>
                <a:latin typeface="Tahoma" panose="020B0604030504040204" pitchFamily="34" charset="0"/>
                <a:ea typeface="Tahoma" panose="020B0604030504040204" pitchFamily="34" charset="0"/>
                <a:cs typeface="Tahoma" panose="020B0604030504040204" pitchFamily="34" charset="0"/>
              </a:rPr>
              <a:t>mb</a:t>
            </a:r>
            <a:endParaRPr lang="en-US" sz="3200" dirty="0">
              <a:solidFill>
                <a:srgbClr val="F8F8F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866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8BC2FF81-E34F-471A-AF64-693B09486C53}"/>
              </a:ext>
            </a:extLst>
          </p:cNvPr>
          <p:cNvSpPr txBox="1">
            <a:spLocks noChangeArrowheads="1"/>
          </p:cNvSpPr>
          <p:nvPr/>
        </p:nvSpPr>
        <p:spPr bwMode="auto">
          <a:xfrm>
            <a:off x="1295400" y="533400"/>
            <a:ext cx="662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dirty="0">
                <a:solidFill>
                  <a:schemeClr val="tx2"/>
                </a:solidFill>
                <a:latin typeface="Verdana" panose="020B0604030504040204" pitchFamily="34" charset="0"/>
              </a:rPr>
              <a:t>500 </a:t>
            </a:r>
            <a:r>
              <a:rPr lang="en-US" altLang="en-US" sz="3600" b="1" dirty="0" err="1">
                <a:solidFill>
                  <a:schemeClr val="tx2"/>
                </a:solidFill>
                <a:latin typeface="Verdana" panose="020B0604030504040204" pitchFamily="34" charset="0"/>
              </a:rPr>
              <a:t>mb</a:t>
            </a:r>
            <a:r>
              <a:rPr lang="en-US" altLang="en-US" sz="3600" b="1" dirty="0">
                <a:solidFill>
                  <a:schemeClr val="tx2"/>
                </a:solidFill>
                <a:latin typeface="Verdana" panose="020B0604030504040204" pitchFamily="34" charset="0"/>
              </a:rPr>
              <a:t> Heights and Vorticity</a:t>
            </a:r>
          </a:p>
        </p:txBody>
      </p:sp>
      <p:sp>
        <p:nvSpPr>
          <p:cNvPr id="65542" name="Text Box 6">
            <a:extLst>
              <a:ext uri="{FF2B5EF4-FFF2-40B4-BE49-F238E27FC236}">
                <a16:creationId xmlns:a16="http://schemas.microsoft.com/office/drawing/2014/main" id="{32F6E4F0-09B2-4837-9403-159690E9908F}"/>
              </a:ext>
            </a:extLst>
          </p:cNvPr>
          <p:cNvSpPr txBox="1">
            <a:spLocks noChangeArrowheads="1"/>
          </p:cNvSpPr>
          <p:nvPr/>
        </p:nvSpPr>
        <p:spPr bwMode="auto">
          <a:xfrm>
            <a:off x="533400" y="1733729"/>
            <a:ext cx="8229600"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Verdana" panose="020B0604030504040204" pitchFamily="34" charset="0"/>
                <a:cs typeface="Times New Roman" panose="02020603050405020304" pitchFamily="18" charset="0"/>
              </a:rPr>
              <a:t>• </a:t>
            </a:r>
            <a:r>
              <a:rPr lang="en-US" altLang="en-US" dirty="0">
                <a:solidFill>
                  <a:srgbClr val="FFFF99"/>
                </a:solidFill>
                <a:latin typeface="Verdana" panose="020B0604030504040204" pitchFamily="34" charset="0"/>
              </a:rPr>
              <a:t>Long wave trough over eastern U.S. stays in place</a:t>
            </a:r>
          </a:p>
          <a:p>
            <a:pPr>
              <a:spcBef>
                <a:spcPct val="50000"/>
              </a:spcBef>
            </a:pPr>
            <a:r>
              <a:rPr lang="en-US" altLang="en-US" dirty="0">
                <a:latin typeface="Verdana" panose="020B0604030504040204" pitchFamily="34" charset="0"/>
                <a:cs typeface="Times New Roman" panose="02020603050405020304" pitchFamily="18" charset="0"/>
              </a:rPr>
              <a:t>• </a:t>
            </a:r>
            <a:r>
              <a:rPr lang="en-US" altLang="en-US" dirty="0">
                <a:solidFill>
                  <a:srgbClr val="FFFF99"/>
                </a:solidFill>
                <a:latin typeface="Verdana" panose="020B0604030504040204" pitchFamily="34" charset="0"/>
              </a:rPr>
              <a:t>Short wave trough in British Columbia with </a:t>
            </a:r>
            <a:r>
              <a:rPr lang="en-US" altLang="en-US" dirty="0" err="1">
                <a:solidFill>
                  <a:srgbClr val="FFFF99"/>
                </a:solidFill>
                <a:latin typeface="Verdana" panose="020B0604030504040204" pitchFamily="34" charset="0"/>
              </a:rPr>
              <a:t>Avort</a:t>
            </a:r>
            <a:r>
              <a:rPr lang="en-US" altLang="en-US" dirty="0">
                <a:solidFill>
                  <a:srgbClr val="FFFF99"/>
                </a:solidFill>
                <a:latin typeface="Verdana" panose="020B0604030504040204" pitchFamily="34" charset="0"/>
              </a:rPr>
              <a:t> ~ 33 x 10</a:t>
            </a:r>
            <a:r>
              <a:rPr lang="en-US" altLang="en-US" baseline="30000" dirty="0">
                <a:solidFill>
                  <a:srgbClr val="FFFF99"/>
                </a:solidFill>
                <a:latin typeface="Verdana" panose="020B0604030504040204" pitchFamily="34" charset="0"/>
              </a:rPr>
              <a:t>-5</a:t>
            </a:r>
            <a:r>
              <a:rPr lang="en-US" altLang="en-US" dirty="0">
                <a:solidFill>
                  <a:srgbClr val="FFFF99"/>
                </a:solidFill>
                <a:latin typeface="Verdana" panose="020B0604030504040204" pitchFamily="34" charset="0"/>
              </a:rPr>
              <a:t> sec</a:t>
            </a:r>
            <a:r>
              <a:rPr lang="en-US" altLang="en-US" baseline="30000" dirty="0">
                <a:solidFill>
                  <a:srgbClr val="FFFF99"/>
                </a:solidFill>
                <a:latin typeface="Verdana" panose="020B0604030504040204" pitchFamily="34" charset="0"/>
              </a:rPr>
              <a:t>-1</a:t>
            </a:r>
          </a:p>
          <a:p>
            <a:pPr>
              <a:spcBef>
                <a:spcPct val="50000"/>
              </a:spcBef>
            </a:pPr>
            <a:r>
              <a:rPr lang="en-US" altLang="en-US" dirty="0">
                <a:latin typeface="Verdana" panose="020B0604030504040204" pitchFamily="34" charset="0"/>
                <a:cs typeface="Times New Roman" panose="02020603050405020304" pitchFamily="18" charset="0"/>
              </a:rPr>
              <a:t>• </a:t>
            </a:r>
            <a:r>
              <a:rPr lang="en-US" altLang="en-US" dirty="0">
                <a:solidFill>
                  <a:srgbClr val="FFFF99"/>
                </a:solidFill>
                <a:latin typeface="Verdana" panose="020B0604030504040204" pitchFamily="34" charset="0"/>
              </a:rPr>
              <a:t>Second short wave in Alberta at 00Z Jan 2 is the Alberta Clipper</a:t>
            </a:r>
          </a:p>
          <a:p>
            <a:pPr>
              <a:spcBef>
                <a:spcPct val="50000"/>
              </a:spcBef>
            </a:pPr>
            <a:r>
              <a:rPr lang="en-US" altLang="en-US" dirty="0">
                <a:latin typeface="Verdana" panose="020B0604030504040204" pitchFamily="34" charset="0"/>
                <a:cs typeface="Times New Roman" panose="02020603050405020304" pitchFamily="18" charset="0"/>
              </a:rPr>
              <a:t>• </a:t>
            </a:r>
            <a:r>
              <a:rPr lang="en-US" altLang="en-US" dirty="0" err="1">
                <a:solidFill>
                  <a:srgbClr val="FFFF99"/>
                </a:solidFill>
                <a:latin typeface="Verdana" panose="020B0604030504040204" pitchFamily="34" charset="0"/>
              </a:rPr>
              <a:t>Avort</a:t>
            </a:r>
            <a:r>
              <a:rPr lang="en-US" altLang="en-US" dirty="0">
                <a:solidFill>
                  <a:srgbClr val="FFFF99"/>
                </a:solidFill>
                <a:latin typeface="Verdana" panose="020B0604030504040204" pitchFamily="34" charset="0"/>
              </a:rPr>
              <a:t> in southern stream becomes enhanced on Jan 3 when the short wave (S/W) moves offshore.</a:t>
            </a:r>
          </a:p>
          <a:p>
            <a:pPr>
              <a:spcBef>
                <a:spcPct val="50000"/>
              </a:spcBef>
            </a:pPr>
            <a:r>
              <a:rPr lang="en-US" altLang="en-US" dirty="0">
                <a:latin typeface="Verdana" panose="020B0604030504040204" pitchFamily="34" charset="0"/>
                <a:cs typeface="Times New Roman" panose="02020603050405020304" pitchFamily="18" charset="0"/>
              </a:rPr>
              <a:t>•</a:t>
            </a:r>
            <a:r>
              <a:rPr lang="en-US" altLang="en-US" dirty="0">
                <a:solidFill>
                  <a:srgbClr val="FFFF99"/>
                </a:solidFill>
                <a:latin typeface="Verdana" panose="020B0604030504040204" pitchFamily="34" charset="0"/>
              </a:rPr>
              <a:t> After Nor’easter the long wave (L/W) amplitude is significantly stronger than on Jan 1</a:t>
            </a:r>
          </a:p>
          <a:p>
            <a:pPr>
              <a:spcBef>
                <a:spcPct val="50000"/>
              </a:spcBef>
            </a:pPr>
            <a:endParaRPr lang="en-US" altLang="en-US" sz="1400" b="1" dirty="0">
              <a:solidFill>
                <a:srgbClr val="FFFF99"/>
              </a:solidFill>
              <a:latin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443DD-8EB0-471C-892B-15916AE6B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048750" cy="7239000"/>
          </a:xfrm>
          <a:prstGeom prst="rect">
            <a:avLst/>
          </a:prstGeom>
        </p:spPr>
      </p:pic>
      <p:sp>
        <p:nvSpPr>
          <p:cNvPr id="2" name="TextBox 1">
            <a:extLst>
              <a:ext uri="{FF2B5EF4-FFF2-40B4-BE49-F238E27FC236}">
                <a16:creationId xmlns:a16="http://schemas.microsoft.com/office/drawing/2014/main" id="{4EF02B28-A744-4649-A0BA-C3AFC2E68DA6}"/>
              </a:ext>
            </a:extLst>
          </p:cNvPr>
          <p:cNvSpPr txBox="1"/>
          <p:nvPr/>
        </p:nvSpPr>
        <p:spPr>
          <a:xfrm>
            <a:off x="2895600" y="-198120"/>
            <a:ext cx="2438400" cy="646331"/>
          </a:xfrm>
          <a:prstGeom prst="rect">
            <a:avLst/>
          </a:prstGeom>
          <a:noFill/>
        </p:spPr>
        <p:txBody>
          <a:bodyPr wrap="square" rtlCol="0">
            <a:spAutoFit/>
          </a:bodyPr>
          <a:lstStyle/>
          <a:p>
            <a:pPr algn="ctr"/>
            <a:r>
              <a:rPr lang="en-US" sz="3600" dirty="0">
                <a:solidFill>
                  <a:srgbClr val="F8F8F8"/>
                </a:solidFill>
                <a:latin typeface="Tahoma" panose="020B0604030504040204" pitchFamily="34" charset="0"/>
                <a:ea typeface="Tahoma" panose="020B0604030504040204" pitchFamily="34" charset="0"/>
                <a:cs typeface="Tahoma" panose="020B0604030504040204" pitchFamily="34" charset="0"/>
              </a:rPr>
              <a:t>500 </a:t>
            </a:r>
            <a:r>
              <a:rPr lang="en-US" sz="3600" dirty="0" err="1">
                <a:solidFill>
                  <a:srgbClr val="F8F8F8"/>
                </a:solidFill>
                <a:latin typeface="Tahoma" panose="020B0604030504040204" pitchFamily="34" charset="0"/>
                <a:ea typeface="Tahoma" panose="020B0604030504040204" pitchFamily="34" charset="0"/>
                <a:cs typeface="Tahoma" panose="020B0604030504040204" pitchFamily="34" charset="0"/>
              </a:rPr>
              <a:t>mb</a:t>
            </a:r>
            <a:endParaRPr lang="en-US" sz="3600" dirty="0">
              <a:solidFill>
                <a:srgbClr val="F8F8F8"/>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Text Box 8">
            <a:extLst>
              <a:ext uri="{FF2B5EF4-FFF2-40B4-BE49-F238E27FC236}">
                <a16:creationId xmlns:a16="http://schemas.microsoft.com/office/drawing/2014/main" id="{0BE2B76D-CB50-42E7-8939-88FEFAAF3A92}"/>
              </a:ext>
            </a:extLst>
          </p:cNvPr>
          <p:cNvSpPr txBox="1">
            <a:spLocks noChangeArrowheads="1"/>
          </p:cNvSpPr>
          <p:nvPr/>
        </p:nvSpPr>
        <p:spPr bwMode="auto">
          <a:xfrm>
            <a:off x="1219200" y="34290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pic>
        <p:nvPicPr>
          <p:cNvPr id="3" name="Picture 2">
            <a:extLst>
              <a:ext uri="{FF2B5EF4-FFF2-40B4-BE49-F238E27FC236}">
                <a16:creationId xmlns:a16="http://schemas.microsoft.com/office/drawing/2014/main" id="{FB80A52A-C59B-49B1-BD3C-C5DEB118F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2" y="304799"/>
            <a:ext cx="9099372" cy="61752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3BA21-7108-4A49-95E5-E642CDCBB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84" y="0"/>
            <a:ext cx="8105632" cy="6858000"/>
          </a:xfrm>
          <a:prstGeom prst="rect">
            <a:avLst/>
          </a:prstGeom>
        </p:spPr>
      </p:pic>
    </p:spTree>
    <p:extLst>
      <p:ext uri="{BB962C8B-B14F-4D97-AF65-F5344CB8AC3E}">
        <p14:creationId xmlns:p14="http://schemas.microsoft.com/office/powerpoint/2010/main" val="223415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55631-6EDD-413F-9F32-FA0FD025F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847" y="0"/>
            <a:ext cx="7206305" cy="6858000"/>
          </a:xfrm>
          <a:prstGeom prst="rect">
            <a:avLst/>
          </a:prstGeom>
        </p:spPr>
      </p:pic>
      <p:sp>
        <p:nvSpPr>
          <p:cNvPr id="2" name="TextBox 1">
            <a:extLst>
              <a:ext uri="{FF2B5EF4-FFF2-40B4-BE49-F238E27FC236}">
                <a16:creationId xmlns:a16="http://schemas.microsoft.com/office/drawing/2014/main" id="{7DC3119A-CE58-420F-99F2-3638D8CE1C9C}"/>
              </a:ext>
            </a:extLst>
          </p:cNvPr>
          <p:cNvSpPr txBox="1"/>
          <p:nvPr/>
        </p:nvSpPr>
        <p:spPr>
          <a:xfrm>
            <a:off x="4191000" y="152400"/>
            <a:ext cx="1828800" cy="646331"/>
          </a:xfrm>
          <a:prstGeom prst="rect">
            <a:avLst/>
          </a:prstGeom>
          <a:noFill/>
        </p:spPr>
        <p:txBody>
          <a:bodyPr wrap="square" rtlCol="0">
            <a:spAutoFit/>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Radar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24D1E-51A2-4A32-B7FE-B75B2E866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
            <a:ext cx="7010400" cy="7010400"/>
          </a:xfrm>
          <a:prstGeom prst="rect">
            <a:avLst/>
          </a:prstGeom>
        </p:spPr>
      </p:pic>
    </p:spTree>
    <p:extLst>
      <p:ext uri="{BB962C8B-B14F-4D97-AF65-F5344CB8AC3E}">
        <p14:creationId xmlns:p14="http://schemas.microsoft.com/office/powerpoint/2010/main" val="619718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B54F2-67E2-4289-B12F-7DE99A5F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847" y="0"/>
            <a:ext cx="7206305" cy="6858000"/>
          </a:xfrm>
          <a:prstGeom prst="rect">
            <a:avLst/>
          </a:prstGeom>
        </p:spPr>
      </p:pic>
      <p:sp>
        <p:nvSpPr>
          <p:cNvPr id="3" name="TextBox 2">
            <a:extLst>
              <a:ext uri="{FF2B5EF4-FFF2-40B4-BE49-F238E27FC236}">
                <a16:creationId xmlns:a16="http://schemas.microsoft.com/office/drawing/2014/main" id="{CCFA2AEB-4049-4185-B97B-E9B612041D41}"/>
              </a:ext>
            </a:extLst>
          </p:cNvPr>
          <p:cNvSpPr txBox="1"/>
          <p:nvPr/>
        </p:nvSpPr>
        <p:spPr>
          <a:xfrm>
            <a:off x="4038600" y="228600"/>
            <a:ext cx="1828800" cy="646331"/>
          </a:xfrm>
          <a:prstGeom prst="rect">
            <a:avLst/>
          </a:prstGeom>
          <a:noFill/>
        </p:spPr>
        <p:txBody>
          <a:bodyPr wrap="square" rtlCol="0">
            <a:spAutoFit/>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Radar</a:t>
            </a:r>
          </a:p>
        </p:txBody>
      </p:sp>
    </p:spTree>
    <p:extLst>
      <p:ext uri="{BB962C8B-B14F-4D97-AF65-F5344CB8AC3E}">
        <p14:creationId xmlns:p14="http://schemas.microsoft.com/office/powerpoint/2010/main" val="280173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93A31-CBAF-45E7-BBDD-BDB3256E953E}"/>
              </a:ext>
            </a:extLst>
          </p:cNvPr>
          <p:cNvSpPr txBox="1"/>
          <p:nvPr/>
        </p:nvSpPr>
        <p:spPr>
          <a:xfrm>
            <a:off x="1181100" y="152400"/>
            <a:ext cx="6781800" cy="646331"/>
          </a:xfrm>
          <a:prstGeom prst="rect">
            <a:avLst/>
          </a:prstGeom>
          <a:noFill/>
        </p:spPr>
        <p:txBody>
          <a:bodyPr wrap="square" rtlCol="0">
            <a:spAutoFit/>
          </a:bodyPr>
          <a:lstStyle/>
          <a:p>
            <a:pPr algn="ctr"/>
            <a:r>
              <a:rPr lang="en-US" sz="3600" dirty="0">
                <a:solidFill>
                  <a:schemeClr val="tx1">
                    <a:lumMod val="90000"/>
                  </a:schemeClr>
                </a:solidFill>
                <a:latin typeface="Arial" panose="020B0604020202020204" pitchFamily="34" charset="0"/>
                <a:ea typeface="Tahoma" panose="020B0604030504040204" pitchFamily="34" charset="0"/>
                <a:cs typeface="Arial" panose="020B0604020202020204" pitchFamily="34" charset="0"/>
              </a:rPr>
              <a:t>Forecasts vs Verifications</a:t>
            </a:r>
          </a:p>
        </p:txBody>
      </p:sp>
      <p:pic>
        <p:nvPicPr>
          <p:cNvPr id="5" name="Picture 4">
            <a:extLst>
              <a:ext uri="{FF2B5EF4-FFF2-40B4-BE49-F238E27FC236}">
                <a16:creationId xmlns:a16="http://schemas.microsoft.com/office/drawing/2014/main" id="{FE36A6C3-583B-4A19-82CC-A0B1B07B8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47" y="873081"/>
            <a:ext cx="4045306" cy="58325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5C8AA-AC92-4088-A688-5C1B47A6B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1" y="-15240"/>
            <a:ext cx="9818371" cy="6858000"/>
          </a:xfrm>
          <a:prstGeom prst="rect">
            <a:avLst/>
          </a:prstGeom>
        </p:spPr>
      </p:pic>
      <p:sp>
        <p:nvSpPr>
          <p:cNvPr id="2" name="TextBox 1">
            <a:extLst>
              <a:ext uri="{FF2B5EF4-FFF2-40B4-BE49-F238E27FC236}">
                <a16:creationId xmlns:a16="http://schemas.microsoft.com/office/drawing/2014/main" id="{9BEE5BE2-CB33-41F8-85BF-1B17C9547E7D}"/>
              </a:ext>
            </a:extLst>
          </p:cNvPr>
          <p:cNvSpPr txBox="1"/>
          <p:nvPr/>
        </p:nvSpPr>
        <p:spPr>
          <a:xfrm>
            <a:off x="0" y="457200"/>
            <a:ext cx="41148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Prog package from</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12Z Jan 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AF687-7572-482D-A670-68AE9F929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1" y="0"/>
            <a:ext cx="9818371" cy="6858000"/>
          </a:xfrm>
          <a:prstGeom prst="rect">
            <a:avLst/>
          </a:prstGeom>
        </p:spPr>
      </p:pic>
    </p:spTree>
    <p:extLst>
      <p:ext uri="{BB962C8B-B14F-4D97-AF65-F5344CB8AC3E}">
        <p14:creationId xmlns:p14="http://schemas.microsoft.com/office/powerpoint/2010/main" val="105965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5AD6-4C63-4FE7-96B4-D20BCCE1E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1" y="0"/>
            <a:ext cx="9818371" cy="6858000"/>
          </a:xfrm>
          <a:prstGeom prst="rect">
            <a:avLst/>
          </a:prstGeom>
        </p:spPr>
      </p:pic>
    </p:spTree>
    <p:extLst>
      <p:ext uri="{BB962C8B-B14F-4D97-AF65-F5344CB8AC3E}">
        <p14:creationId xmlns:p14="http://schemas.microsoft.com/office/powerpoint/2010/main" val="4029807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02900-11A7-4B79-B371-7B93F4F29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1" y="0"/>
            <a:ext cx="9818371" cy="6858000"/>
          </a:xfrm>
          <a:prstGeom prst="rect">
            <a:avLst/>
          </a:prstGeom>
        </p:spPr>
      </p:pic>
    </p:spTree>
    <p:extLst>
      <p:ext uri="{BB962C8B-B14F-4D97-AF65-F5344CB8AC3E}">
        <p14:creationId xmlns:p14="http://schemas.microsoft.com/office/powerpoint/2010/main" val="1272493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1D34E-BDE3-471F-BD77-50DF04999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 y="0"/>
            <a:ext cx="9148068" cy="6854952"/>
          </a:xfrm>
          <a:prstGeom prst="rect">
            <a:avLst/>
          </a:prstGeom>
        </p:spPr>
      </p:pic>
    </p:spTree>
    <p:extLst>
      <p:ext uri="{BB962C8B-B14F-4D97-AF65-F5344CB8AC3E}">
        <p14:creationId xmlns:p14="http://schemas.microsoft.com/office/powerpoint/2010/main" val="199608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1D34E-BDE3-471F-BD77-50DF04999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 y="0"/>
            <a:ext cx="9148068" cy="6854952"/>
          </a:xfrm>
          <a:prstGeom prst="rect">
            <a:avLst/>
          </a:prstGeom>
        </p:spPr>
      </p:pic>
    </p:spTree>
    <p:extLst>
      <p:ext uri="{BB962C8B-B14F-4D97-AF65-F5344CB8AC3E}">
        <p14:creationId xmlns:p14="http://schemas.microsoft.com/office/powerpoint/2010/main" val="119324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9AB25E-D990-455D-941B-18BB4729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456598" cy="7848600"/>
          </a:xfrm>
          <a:prstGeom prst="rect">
            <a:avLst/>
          </a:prstGeom>
        </p:spPr>
      </p:pic>
      <p:sp>
        <p:nvSpPr>
          <p:cNvPr id="2" name="TextBox 1">
            <a:extLst>
              <a:ext uri="{FF2B5EF4-FFF2-40B4-BE49-F238E27FC236}">
                <a16:creationId xmlns:a16="http://schemas.microsoft.com/office/drawing/2014/main" id="{E0893545-B2A0-4711-9B4A-710359185FB0}"/>
              </a:ext>
            </a:extLst>
          </p:cNvPr>
          <p:cNvSpPr txBox="1"/>
          <p:nvPr/>
        </p:nvSpPr>
        <p:spPr>
          <a:xfrm>
            <a:off x="0" y="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11D9E-BCC9-48CB-9F30-0728C97C2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0"/>
            <a:ext cx="10558120" cy="7924800"/>
          </a:xfrm>
          <a:prstGeom prst="rect">
            <a:avLst/>
          </a:prstGeom>
        </p:spPr>
      </p:pic>
      <p:sp>
        <p:nvSpPr>
          <p:cNvPr id="2" name="TextBox 1">
            <a:extLst>
              <a:ext uri="{FF2B5EF4-FFF2-40B4-BE49-F238E27FC236}">
                <a16:creationId xmlns:a16="http://schemas.microsoft.com/office/drawing/2014/main" id="{60C7C1D4-2E13-4B3B-8E59-7578DFB44364}"/>
              </a:ext>
            </a:extLst>
          </p:cNvPr>
          <p:cNvSpPr txBox="1"/>
          <p:nvPr/>
        </p:nvSpPr>
        <p:spPr>
          <a:xfrm>
            <a:off x="0" y="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84226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BB768-D2CC-4BD0-AFBF-94934F3C2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
            <a:ext cx="10744200" cy="8064469"/>
          </a:xfrm>
          <a:prstGeom prst="rect">
            <a:avLst/>
          </a:prstGeom>
        </p:spPr>
      </p:pic>
      <p:sp>
        <p:nvSpPr>
          <p:cNvPr id="2" name="TextBox 1">
            <a:extLst>
              <a:ext uri="{FF2B5EF4-FFF2-40B4-BE49-F238E27FC236}">
                <a16:creationId xmlns:a16="http://schemas.microsoft.com/office/drawing/2014/main" id="{AB2DB834-30BE-4C1F-A44C-28EBFF32C911}"/>
              </a:ext>
            </a:extLst>
          </p:cNvPr>
          <p:cNvSpPr txBox="1"/>
          <p:nvPr/>
        </p:nvSpPr>
        <p:spPr>
          <a:xfrm>
            <a:off x="0" y="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3014303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7B7BB8-0D45-4161-8506-CC2C9571D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33"/>
            <a:ext cx="9144000" cy="6389134"/>
          </a:xfrm>
          <a:prstGeom prst="rect">
            <a:avLst/>
          </a:prstGeom>
        </p:spPr>
      </p:pic>
      <p:sp>
        <p:nvSpPr>
          <p:cNvPr id="2" name="TextBox 1">
            <a:extLst>
              <a:ext uri="{FF2B5EF4-FFF2-40B4-BE49-F238E27FC236}">
                <a16:creationId xmlns:a16="http://schemas.microsoft.com/office/drawing/2014/main" id="{A2EC0DA2-E518-4E11-984A-8F90B7265430}"/>
              </a:ext>
            </a:extLst>
          </p:cNvPr>
          <p:cNvSpPr txBox="1"/>
          <p:nvPr/>
        </p:nvSpPr>
        <p:spPr>
          <a:xfrm>
            <a:off x="0" y="203953"/>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97893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622E2-A08A-4C6B-A740-ACDCCEA00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33"/>
            <a:ext cx="9144000" cy="6389134"/>
          </a:xfrm>
          <a:prstGeom prst="rect">
            <a:avLst/>
          </a:prstGeom>
        </p:spPr>
      </p:pic>
      <p:sp>
        <p:nvSpPr>
          <p:cNvPr id="2" name="TextBox 1">
            <a:extLst>
              <a:ext uri="{FF2B5EF4-FFF2-40B4-BE49-F238E27FC236}">
                <a16:creationId xmlns:a16="http://schemas.microsoft.com/office/drawing/2014/main" id="{16D59089-3965-4864-92FA-7EA1C629ACF1}"/>
              </a:ext>
            </a:extLst>
          </p:cNvPr>
          <p:cNvSpPr txBox="1"/>
          <p:nvPr/>
        </p:nvSpPr>
        <p:spPr>
          <a:xfrm>
            <a:off x="0" y="7620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91689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0E4DD-2F57-45FA-9CE3-406C740B1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33"/>
            <a:ext cx="9144000" cy="6389134"/>
          </a:xfrm>
          <a:prstGeom prst="rect">
            <a:avLst/>
          </a:prstGeom>
        </p:spPr>
      </p:pic>
      <p:sp>
        <p:nvSpPr>
          <p:cNvPr id="2" name="TextBox 1">
            <a:extLst>
              <a:ext uri="{FF2B5EF4-FFF2-40B4-BE49-F238E27FC236}">
                <a16:creationId xmlns:a16="http://schemas.microsoft.com/office/drawing/2014/main" id="{6DFC639A-7583-4D8C-9D99-EC3D290D8A39}"/>
              </a:ext>
            </a:extLst>
          </p:cNvPr>
          <p:cNvSpPr txBox="1"/>
          <p:nvPr/>
        </p:nvSpPr>
        <p:spPr>
          <a:xfrm>
            <a:off x="0" y="3048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3815110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B9E37-BB26-4345-A46F-AD1BA8549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33"/>
            <a:ext cx="9144000" cy="6389134"/>
          </a:xfrm>
          <a:prstGeom prst="rect">
            <a:avLst/>
          </a:prstGeom>
        </p:spPr>
      </p:pic>
      <p:sp>
        <p:nvSpPr>
          <p:cNvPr id="4" name="TextBox 3">
            <a:extLst>
              <a:ext uri="{FF2B5EF4-FFF2-40B4-BE49-F238E27FC236}">
                <a16:creationId xmlns:a16="http://schemas.microsoft.com/office/drawing/2014/main" id="{70B807BF-E009-46F3-B72F-495DF420F275}"/>
              </a:ext>
            </a:extLst>
          </p:cNvPr>
          <p:cNvSpPr txBox="1"/>
          <p:nvPr/>
        </p:nvSpPr>
        <p:spPr>
          <a:xfrm>
            <a:off x="0" y="76200"/>
            <a:ext cx="3429000" cy="830997"/>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All progs verifying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at 12Z on Jan 4</a:t>
            </a:r>
          </a:p>
        </p:txBody>
      </p:sp>
    </p:spTree>
    <p:extLst>
      <p:ext uri="{BB962C8B-B14F-4D97-AF65-F5344CB8AC3E}">
        <p14:creationId xmlns:p14="http://schemas.microsoft.com/office/powerpoint/2010/main" val="90720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a:extLst>
              <a:ext uri="{FF2B5EF4-FFF2-40B4-BE49-F238E27FC236}">
                <a16:creationId xmlns:a16="http://schemas.microsoft.com/office/drawing/2014/main" id="{5ACCA9BE-534B-486A-8D7F-450733A349C1}"/>
              </a:ext>
            </a:extLst>
          </p:cNvPr>
          <p:cNvSpPr txBox="1">
            <a:spLocks noChangeArrowheads="1"/>
          </p:cNvSpPr>
          <p:nvPr/>
        </p:nvSpPr>
        <p:spPr bwMode="auto">
          <a:xfrm>
            <a:off x="1066800" y="20574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5" name="Picture 4">
            <a:extLst>
              <a:ext uri="{FF2B5EF4-FFF2-40B4-BE49-F238E27FC236}">
                <a16:creationId xmlns:a16="http://schemas.microsoft.com/office/drawing/2014/main" id="{E5E3CEC8-A7C9-4C24-8099-213BA8A1B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D7E61A44-A0EC-4373-9699-1556036ACA80}"/>
              </a:ext>
            </a:extLst>
          </p:cNvPr>
          <p:cNvSpPr txBox="1"/>
          <p:nvPr/>
        </p:nvSpPr>
        <p:spPr>
          <a:xfrm>
            <a:off x="1066800" y="5410200"/>
            <a:ext cx="2209800" cy="461665"/>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GFS MSLP loop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34483-A395-45F4-A1DE-E2177D653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F2C9C3F-F166-4C64-8EAB-8489400FBB97}"/>
              </a:ext>
            </a:extLst>
          </p:cNvPr>
          <p:cNvSpPr txBox="1"/>
          <p:nvPr/>
        </p:nvSpPr>
        <p:spPr>
          <a:xfrm>
            <a:off x="1066800" y="5410200"/>
            <a:ext cx="2362200" cy="461665"/>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NAM MSLP loop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581B1-DA98-4EC3-AB6F-1E2D73C9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80" y="-1"/>
            <a:ext cx="8126219" cy="68168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E9F30436-99FC-4807-A54C-6973E8ACC6C4}"/>
              </a:ext>
            </a:extLst>
          </p:cNvPr>
          <p:cNvSpPr txBox="1">
            <a:spLocks noChangeArrowheads="1"/>
          </p:cNvSpPr>
          <p:nvPr/>
        </p:nvSpPr>
        <p:spPr bwMode="auto">
          <a:xfrm>
            <a:off x="304800" y="6858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4340" name="Text Box 4">
            <a:extLst>
              <a:ext uri="{FF2B5EF4-FFF2-40B4-BE49-F238E27FC236}">
                <a16:creationId xmlns:a16="http://schemas.microsoft.com/office/drawing/2014/main" id="{651A4D43-AE0D-4605-BB3A-810035AE1DFB}"/>
              </a:ext>
            </a:extLst>
          </p:cNvPr>
          <p:cNvSpPr txBox="1">
            <a:spLocks noChangeArrowheads="1"/>
          </p:cNvSpPr>
          <p:nvPr/>
        </p:nvSpPr>
        <p:spPr bwMode="auto">
          <a:xfrm>
            <a:off x="411480" y="32004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rgbClr val="FFFF99"/>
                </a:solidFill>
                <a:latin typeface="Impact" panose="020B0806030902050204" pitchFamily="34" charset="0"/>
              </a:rPr>
              <a:t> </a:t>
            </a:r>
            <a:r>
              <a:rPr lang="en-US" altLang="en-US" sz="3600" b="1" dirty="0">
                <a:solidFill>
                  <a:srgbClr val="FFFF99"/>
                </a:solidFill>
                <a:latin typeface="Lucida Sans" panose="020B0602030504020204" pitchFamily="34" charset="0"/>
              </a:rPr>
              <a:t>Surface Map animation</a:t>
            </a:r>
          </a:p>
        </p:txBody>
      </p:sp>
      <p:sp>
        <p:nvSpPr>
          <p:cNvPr id="14341" name="Text Box 5">
            <a:extLst>
              <a:ext uri="{FF2B5EF4-FFF2-40B4-BE49-F238E27FC236}">
                <a16:creationId xmlns:a16="http://schemas.microsoft.com/office/drawing/2014/main" id="{587F55B7-D948-497C-A535-C42D611DBE6F}"/>
              </a:ext>
            </a:extLst>
          </p:cNvPr>
          <p:cNvSpPr txBox="1">
            <a:spLocks noChangeArrowheads="1"/>
          </p:cNvSpPr>
          <p:nvPr/>
        </p:nvSpPr>
        <p:spPr bwMode="auto">
          <a:xfrm>
            <a:off x="487680" y="96139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99"/>
                </a:solidFill>
                <a:latin typeface="Verdana" panose="020B0604030504040204" pitchFamily="34" charset="0"/>
              </a:rPr>
              <a:t>Watch for:</a:t>
            </a:r>
            <a:r>
              <a:rPr lang="en-US" altLang="en-US" sz="3600" dirty="0">
                <a:solidFill>
                  <a:srgbClr val="FFFF99"/>
                </a:solidFill>
                <a:latin typeface="Impact" panose="020B0806030902050204" pitchFamily="34" charset="0"/>
              </a:rPr>
              <a:t> </a:t>
            </a:r>
          </a:p>
        </p:txBody>
      </p:sp>
      <p:sp>
        <p:nvSpPr>
          <p:cNvPr id="14342" name="Text Box 6">
            <a:extLst>
              <a:ext uri="{FF2B5EF4-FFF2-40B4-BE49-F238E27FC236}">
                <a16:creationId xmlns:a16="http://schemas.microsoft.com/office/drawing/2014/main" id="{70E4C160-F635-4DC4-B5C7-8BBDD8692B4C}"/>
              </a:ext>
            </a:extLst>
          </p:cNvPr>
          <p:cNvSpPr txBox="1">
            <a:spLocks noChangeArrowheads="1"/>
          </p:cNvSpPr>
          <p:nvPr/>
        </p:nvSpPr>
        <p:spPr bwMode="auto">
          <a:xfrm>
            <a:off x="1036320" y="1433830"/>
            <a:ext cx="76200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dirty="0">
                <a:solidFill>
                  <a:srgbClr val="FFFF99"/>
                </a:solidFill>
                <a:latin typeface="Impact" panose="020B0806030902050204" pitchFamily="34" charset="0"/>
              </a:rPr>
              <a:t>• </a:t>
            </a:r>
            <a:r>
              <a:rPr lang="en-US" altLang="en-US" sz="2800" dirty="0">
                <a:solidFill>
                  <a:srgbClr val="FFFF99"/>
                </a:solidFill>
                <a:latin typeface="Verdana" panose="020B0604030504040204" pitchFamily="34" charset="0"/>
              </a:rPr>
              <a:t>Low appears to begin in the Florida Strait</a:t>
            </a:r>
          </a:p>
          <a:p>
            <a:pPr>
              <a:spcBef>
                <a:spcPct val="50000"/>
              </a:spcBef>
            </a:pPr>
            <a:r>
              <a:rPr lang="en-US" altLang="en-US" sz="3600" dirty="0">
                <a:solidFill>
                  <a:srgbClr val="FFFF99"/>
                </a:solidFill>
                <a:latin typeface="Impact" panose="020B0806030902050204" pitchFamily="34" charset="0"/>
              </a:rPr>
              <a:t>• </a:t>
            </a:r>
            <a:r>
              <a:rPr lang="en-US" altLang="en-US" sz="2800" dirty="0">
                <a:solidFill>
                  <a:srgbClr val="FFFF99"/>
                </a:solidFill>
                <a:latin typeface="Verdana" panose="020B0604030504040204" pitchFamily="34" charset="0"/>
              </a:rPr>
              <a:t>Low develops and moves north along east coast ~ 100 miles offshore.</a:t>
            </a:r>
          </a:p>
          <a:p>
            <a:pPr>
              <a:spcBef>
                <a:spcPct val="50000"/>
              </a:spcBef>
            </a:pPr>
            <a:r>
              <a:rPr lang="en-US" altLang="en-US" sz="3600" dirty="0">
                <a:solidFill>
                  <a:srgbClr val="FFFF99"/>
                </a:solidFill>
                <a:latin typeface="Impact" panose="020B0806030902050204" pitchFamily="34" charset="0"/>
              </a:rPr>
              <a:t>• </a:t>
            </a:r>
            <a:r>
              <a:rPr lang="en-US" altLang="en-US" sz="2800" dirty="0">
                <a:solidFill>
                  <a:srgbClr val="FFFF99"/>
                </a:solidFill>
                <a:latin typeface="Verdana" panose="020B0604030504040204" pitchFamily="34" charset="0"/>
              </a:rPr>
              <a:t>Second low moves southeastward from Great Lakes (Clipper)</a:t>
            </a:r>
          </a:p>
          <a:p>
            <a:pPr>
              <a:spcBef>
                <a:spcPct val="50000"/>
              </a:spcBef>
            </a:pPr>
            <a:r>
              <a:rPr lang="en-US" altLang="en-US" sz="3600" dirty="0">
                <a:solidFill>
                  <a:srgbClr val="FFFF99"/>
                </a:solidFill>
                <a:latin typeface="Impact" panose="020B0806030902050204" pitchFamily="34" charset="0"/>
              </a:rPr>
              <a:t>• </a:t>
            </a:r>
            <a:r>
              <a:rPr lang="en-US" altLang="en-US" sz="2800" dirty="0">
                <a:solidFill>
                  <a:srgbClr val="FFFF99"/>
                </a:solidFill>
                <a:latin typeface="Verdana" panose="020B0604030504040204" pitchFamily="34" charset="0"/>
              </a:rPr>
              <a:t>Cold air mass follows and is incorporated into the coastal Low.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31465EA-1FF0-4F69-9E29-FD422A8D964A}"/>
              </a:ext>
            </a:extLst>
          </p:cNvPr>
          <p:cNvSpPr>
            <a:spLocks noGrp="1" noChangeArrowheads="1"/>
          </p:cNvSpPr>
          <p:nvPr>
            <p:ph type="title"/>
          </p:nvPr>
        </p:nvSpPr>
        <p:spPr>
          <a:xfrm>
            <a:off x="381000" y="0"/>
            <a:ext cx="7772400" cy="990600"/>
          </a:xfrm>
        </p:spPr>
        <p:txBody>
          <a:bodyPr/>
          <a:lstStyle/>
          <a:p>
            <a:r>
              <a:rPr lang="en-US" altLang="en-US" sz="2800" b="1" dirty="0">
                <a:solidFill>
                  <a:srgbClr val="F8F8F8"/>
                </a:solidFill>
                <a:latin typeface="Verdana" panose="020B0604030504040204" pitchFamily="34" charset="0"/>
              </a:rPr>
              <a:t>Conclusions</a:t>
            </a:r>
          </a:p>
        </p:txBody>
      </p:sp>
      <p:sp>
        <p:nvSpPr>
          <p:cNvPr id="54275" name="Text Box 3">
            <a:extLst>
              <a:ext uri="{FF2B5EF4-FFF2-40B4-BE49-F238E27FC236}">
                <a16:creationId xmlns:a16="http://schemas.microsoft.com/office/drawing/2014/main" id="{9970139C-43D3-4ABD-8F0B-C33EE5AD8037}"/>
              </a:ext>
            </a:extLst>
          </p:cNvPr>
          <p:cNvSpPr txBox="1">
            <a:spLocks noChangeArrowheads="1"/>
          </p:cNvSpPr>
          <p:nvPr/>
        </p:nvSpPr>
        <p:spPr bwMode="auto">
          <a:xfrm>
            <a:off x="914400" y="21336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a:p>
        </p:txBody>
      </p:sp>
      <p:sp>
        <p:nvSpPr>
          <p:cNvPr id="2" name="TextBox 1">
            <a:extLst>
              <a:ext uri="{FF2B5EF4-FFF2-40B4-BE49-F238E27FC236}">
                <a16:creationId xmlns:a16="http://schemas.microsoft.com/office/drawing/2014/main" id="{E6E0D0AD-FE3D-4F05-9415-E33DD5AFA164}"/>
              </a:ext>
            </a:extLst>
          </p:cNvPr>
          <p:cNvSpPr txBox="1"/>
          <p:nvPr/>
        </p:nvSpPr>
        <p:spPr>
          <a:xfrm>
            <a:off x="457200" y="1219200"/>
            <a:ext cx="7772400" cy="5016758"/>
          </a:xfrm>
          <a:prstGeom prst="rect">
            <a:avLst/>
          </a:prstGeom>
          <a:noFill/>
        </p:spPr>
        <p:txBody>
          <a:bodyPr wrap="square" rtlCol="0">
            <a:spAutoFit/>
          </a:bodyPr>
          <a:lstStyle/>
          <a:p>
            <a:r>
              <a:rPr lang="en-US" altLang="en-US" sz="2000" dirty="0">
                <a:latin typeface="Verdana" panose="020B0604030504040204" pitchFamily="34" charset="0"/>
                <a:cs typeface="Times New Roman" panose="02020603050405020304" pitchFamily="18" charset="0"/>
              </a:rPr>
              <a:t>• </a:t>
            </a:r>
            <a:r>
              <a:rPr lang="en-US" sz="2000" dirty="0">
                <a:latin typeface="Verdana" panose="020B0604030504040204" pitchFamily="34" charset="0"/>
                <a:ea typeface="Verdana" panose="020B0604030504040204" pitchFamily="34" charset="0"/>
                <a:cs typeface="Verdana" panose="020B0604030504040204" pitchFamily="34" charset="0"/>
              </a:rPr>
              <a:t>The storm of Jan 4, 2018 was a good example of a coastal cyclone, a.k.a., a Nor’easter.</a:t>
            </a:r>
          </a:p>
          <a:p>
            <a:r>
              <a:rPr lang="en-US" altLang="en-US" sz="2000" dirty="0">
                <a:latin typeface="Verdana" panose="020B0604030504040204" pitchFamily="34" charset="0"/>
                <a:cs typeface="Times New Roman" panose="02020603050405020304" pitchFamily="18" charset="0"/>
              </a:rPr>
              <a:t>• Snowfall was heaviest in Maine, but New York and Boston received 12-18”.  Boston also had coastal flooding which froze after storm passage when Arctic Air arrived.  Heavy snow did not penetrate far inland.</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altLang="en-US" sz="2000" dirty="0">
                <a:latin typeface="Verdana" panose="020B0604030504040204" pitchFamily="34" charset="0"/>
                <a:cs typeface="Times New Roman" panose="02020603050405020304" pitchFamily="18" charset="0"/>
              </a:rPr>
              <a:t>• The surface cyclone appeared to form on a cold front south of Florida</a:t>
            </a:r>
          </a:p>
          <a:p>
            <a:r>
              <a:rPr lang="en-US" altLang="en-US" sz="2000" dirty="0">
                <a:latin typeface="Verdana" panose="020B0604030504040204" pitchFamily="34" charset="0"/>
                <a:cs typeface="Times New Roman" panose="02020603050405020304" pitchFamily="18" charset="0"/>
              </a:rPr>
              <a:t>• An upper air short wave could be followed from British Columbia southeastward until it interacted with the front.  </a:t>
            </a:r>
          </a:p>
          <a:p>
            <a:r>
              <a:rPr lang="en-US" altLang="en-US" sz="2000" dirty="0">
                <a:latin typeface="Verdana" panose="020B0604030504040204" pitchFamily="34" charset="0"/>
                <a:cs typeface="Times New Roman" panose="02020603050405020304" pitchFamily="18" charset="0"/>
              </a:rPr>
              <a:t>• The cyclone tracked north-northeast, roughly parallel to the U.S. east coast, producing snowfall from eastern Virginia to Maine.</a:t>
            </a:r>
          </a:p>
          <a:p>
            <a:endParaRPr lang="en-US" sz="2000" dirty="0">
              <a:latin typeface="Verdana" panose="020B0604030504040204" pitchFamily="34" charset="0"/>
              <a:ea typeface="Verdana" panose="020B060403050404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1F97A0-5DC3-4B88-9D4E-940DE3A72B40}"/>
              </a:ext>
            </a:extLst>
          </p:cNvPr>
          <p:cNvSpPr txBox="1"/>
          <p:nvPr/>
        </p:nvSpPr>
        <p:spPr>
          <a:xfrm>
            <a:off x="457200" y="1219200"/>
            <a:ext cx="8458200" cy="5016758"/>
          </a:xfrm>
          <a:prstGeom prst="rect">
            <a:avLst/>
          </a:prstGeom>
          <a:noFill/>
        </p:spPr>
        <p:txBody>
          <a:bodyPr wrap="square" rtlCol="0">
            <a:spAutoFit/>
          </a:bodyPr>
          <a:lstStyle/>
          <a:p>
            <a:r>
              <a:rPr lang="en-US" altLang="en-US" sz="2000" dirty="0">
                <a:latin typeface="Verdana" panose="020B0604030504040204" pitchFamily="34" charset="0"/>
                <a:cs typeface="Times New Roman" panose="02020603050405020304" pitchFamily="18" charset="0"/>
              </a:rPr>
              <a:t>• In part due to an Alberta Clipper interacting with the coastal cyclone, extreme Arctic Air with High Pressure brought temperatures below freezing to areas right on the coast. </a:t>
            </a:r>
          </a:p>
          <a:p>
            <a:endParaRPr lang="en-US" altLang="en-US" sz="2000" dirty="0">
              <a:latin typeface="Verdana" panose="020B0604030504040204" pitchFamily="34" charset="0"/>
              <a:cs typeface="Times New Roman" panose="02020603050405020304" pitchFamily="18" charset="0"/>
            </a:endParaRPr>
          </a:p>
          <a:p>
            <a:r>
              <a:rPr lang="en-US" altLang="en-US" sz="2000" dirty="0">
                <a:latin typeface="Verdana" panose="020B0604030504040204" pitchFamily="34" charset="0"/>
                <a:cs typeface="Times New Roman" panose="02020603050405020304" pitchFamily="18" charset="0"/>
              </a:rPr>
              <a:t>• Driving the cold air southeast was associated with an amplification of the upper air long wave trough.</a:t>
            </a:r>
          </a:p>
          <a:p>
            <a:endParaRPr lang="en-US" sz="2000" dirty="0">
              <a:latin typeface="Verdana" panose="020B0604030504040204" pitchFamily="34" charset="0"/>
              <a:cs typeface="Times New Roman" panose="02020603050405020304" pitchFamily="18" charset="0"/>
            </a:endParaRPr>
          </a:p>
          <a:p>
            <a:r>
              <a:rPr lang="en-US" altLang="en-US" sz="2000" dirty="0">
                <a:latin typeface="Verdana" panose="020B0604030504040204" pitchFamily="34" charset="0"/>
                <a:cs typeface="Times New Roman" panose="02020603050405020304" pitchFamily="18" charset="0"/>
              </a:rPr>
              <a:t>• Forecasts were generally accurate 2-3 days in advance, although the coastal storm tracked about 50 miles (80 km) west of the (prog) forecast track, causing snowfall totals in coastal metropolitan areas to be greater than forecast. </a:t>
            </a:r>
          </a:p>
          <a:p>
            <a:endParaRPr lang="en-US" sz="2000" dirty="0">
              <a:latin typeface="Verdana" panose="020B0604030504040204" pitchFamily="34" charset="0"/>
              <a:cs typeface="Times New Roman" panose="02020603050405020304" pitchFamily="18" charset="0"/>
            </a:endParaRPr>
          </a:p>
          <a:p>
            <a:r>
              <a:rPr lang="en-US" altLang="en-US" sz="2000" dirty="0">
                <a:latin typeface="Verdana" panose="020B0604030504040204" pitchFamily="34" charset="0"/>
                <a:cs typeface="Times New Roman" panose="02020603050405020304" pitchFamily="18" charset="0"/>
              </a:rPr>
              <a:t>• GFS and NAM precipitation forecasts in those coastal areas were </a:t>
            </a:r>
            <a:r>
              <a:rPr lang="en-US" altLang="en-US" sz="2000" dirty="0" err="1">
                <a:latin typeface="Verdana" panose="020B0604030504040204" pitchFamily="34" charset="0"/>
                <a:cs typeface="Times New Roman" panose="02020603050405020304" pitchFamily="18" charset="0"/>
              </a:rPr>
              <a:t>underforecast</a:t>
            </a:r>
            <a:r>
              <a:rPr lang="en-US" altLang="en-US" sz="2000" dirty="0">
                <a:latin typeface="Verdana" panose="020B0604030504040204" pitchFamily="34" charset="0"/>
                <a:cs typeface="Times New Roman" panose="02020603050405020304" pitchFamily="18" charset="0"/>
              </a:rPr>
              <a:t> but manual adjustments by NWS forecasters resulted in </a:t>
            </a:r>
            <a:r>
              <a:rPr lang="en-US" altLang="en-US" sz="2000">
                <a:latin typeface="Verdana" panose="020B0604030504040204" pitchFamily="34" charset="0"/>
                <a:cs typeface="Times New Roman" panose="02020603050405020304" pitchFamily="18" charset="0"/>
              </a:rPr>
              <a:t>only slight </a:t>
            </a:r>
            <a:r>
              <a:rPr lang="en-US" altLang="en-US" sz="2000" dirty="0">
                <a:latin typeface="Verdana" panose="020B0604030504040204" pitchFamily="34" charset="0"/>
                <a:cs typeface="Times New Roman" panose="02020603050405020304" pitchFamily="18" charset="0"/>
              </a:rPr>
              <a:t>errors in official forecasts.  In general, the public was well warned.</a:t>
            </a:r>
            <a:endParaRPr lang="en-US" sz="2000" dirty="0">
              <a:latin typeface="Verdan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8F94138-E641-4612-BE10-B19CD9CA024E}"/>
              </a:ext>
            </a:extLst>
          </p:cNvPr>
          <p:cNvSpPr txBox="1"/>
          <p:nvPr/>
        </p:nvSpPr>
        <p:spPr>
          <a:xfrm>
            <a:off x="838200" y="152400"/>
            <a:ext cx="6934200" cy="523220"/>
          </a:xfrm>
          <a:prstGeom prst="rect">
            <a:avLst/>
          </a:prstGeom>
          <a:noFill/>
        </p:spPr>
        <p:txBody>
          <a:bodyPr wrap="square" rtlCol="0">
            <a:spAutoFit/>
          </a:bodyPr>
          <a:lstStyle/>
          <a:p>
            <a:pPr algn="ctr"/>
            <a:r>
              <a:rPr lang="en-US" altLang="en-US" sz="2800" b="1" dirty="0">
                <a:solidFill>
                  <a:srgbClr val="F8F8F8"/>
                </a:solidFill>
                <a:latin typeface="Verdana" panose="020B0604030504040204" pitchFamily="34" charset="0"/>
              </a:rPr>
              <a:t>Conclusions (continued)</a:t>
            </a: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8BA5CF-5C35-47F4-81F8-55721733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 y="0"/>
            <a:ext cx="9148068" cy="6854952"/>
          </a:xfrm>
          <a:prstGeom prst="rect">
            <a:avLst/>
          </a:prstGeom>
        </p:spPr>
      </p:pic>
      <p:sp>
        <p:nvSpPr>
          <p:cNvPr id="4" name="TextBox 3">
            <a:extLst>
              <a:ext uri="{FF2B5EF4-FFF2-40B4-BE49-F238E27FC236}">
                <a16:creationId xmlns:a16="http://schemas.microsoft.com/office/drawing/2014/main" id="{E0280D75-EBE0-4D5B-8D3B-3812E662B4F7}"/>
              </a:ext>
            </a:extLst>
          </p:cNvPr>
          <p:cNvSpPr txBox="1"/>
          <p:nvPr/>
        </p:nvSpPr>
        <p:spPr>
          <a:xfrm>
            <a:off x="-19308" y="4419600"/>
            <a:ext cx="1905000" cy="830997"/>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US surface Loop</a:t>
            </a:r>
          </a:p>
        </p:txBody>
      </p:sp>
    </p:spTree>
    <p:extLst>
      <p:ext uri="{BB962C8B-B14F-4D97-AF65-F5344CB8AC3E}">
        <p14:creationId xmlns:p14="http://schemas.microsoft.com/office/powerpoint/2010/main" val="12101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0698F-B50E-4432-950E-B31A6DA7C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2" y="0"/>
            <a:ext cx="9152135"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24D1E-51A2-4A32-B7FE-B75B2E866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
            <a:ext cx="7010400" cy="7010400"/>
          </a:xfrm>
          <a:prstGeom prst="rect">
            <a:avLst/>
          </a:prstGeom>
        </p:spPr>
      </p:pic>
    </p:spTree>
    <p:extLst>
      <p:ext uri="{BB962C8B-B14F-4D97-AF65-F5344CB8AC3E}">
        <p14:creationId xmlns:p14="http://schemas.microsoft.com/office/powerpoint/2010/main" val="341389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30457-4DAD-4B75-BBE0-0BCFFED59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
            <a:ext cx="8553450" cy="6842760"/>
          </a:xfrm>
          <a:prstGeom prst="rect">
            <a:avLst/>
          </a:prstGeom>
        </p:spPr>
      </p:pic>
      <p:sp>
        <p:nvSpPr>
          <p:cNvPr id="4" name="TextBox 3">
            <a:extLst>
              <a:ext uri="{FF2B5EF4-FFF2-40B4-BE49-F238E27FC236}">
                <a16:creationId xmlns:a16="http://schemas.microsoft.com/office/drawing/2014/main" id="{CCC39146-F755-446B-89F0-5C02323565DA}"/>
              </a:ext>
            </a:extLst>
          </p:cNvPr>
          <p:cNvSpPr txBox="1"/>
          <p:nvPr/>
        </p:nvSpPr>
        <p:spPr>
          <a:xfrm>
            <a:off x="1752600" y="30480"/>
            <a:ext cx="5638800" cy="461665"/>
          </a:xfrm>
          <a:prstGeom prst="rect">
            <a:avLst/>
          </a:prstGeom>
          <a:noFill/>
        </p:spPr>
        <p:txBody>
          <a:bodyPr wrap="square" rtlCol="0">
            <a:spAutoFit/>
          </a:bodyPr>
          <a:lstStyle/>
          <a:p>
            <a:r>
              <a:rPr lang="en-US" b="1" dirty="0">
                <a:solidFill>
                  <a:srgbClr val="F8F8F8"/>
                </a:solidFill>
                <a:latin typeface="Arial" panose="020B0604020202020204" pitchFamily="34" charset="0"/>
                <a:cs typeface="Arial" panose="020B0604020202020204" pitchFamily="34" charset="0"/>
              </a:rPr>
              <a:t>Loop of 00Z temperature color bands</a:t>
            </a:r>
          </a:p>
        </p:txBody>
      </p:sp>
    </p:spTree>
    <p:extLst>
      <p:ext uri="{BB962C8B-B14F-4D97-AF65-F5344CB8AC3E}">
        <p14:creationId xmlns:p14="http://schemas.microsoft.com/office/powerpoint/2010/main" val="219598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2B215-6E1B-45BC-BD3B-F146AAB0A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03" y="0"/>
            <a:ext cx="8574593" cy="6858000"/>
          </a:xfrm>
          <a:prstGeom prst="rect">
            <a:avLst/>
          </a:prstGeom>
        </p:spPr>
      </p:pic>
      <p:sp>
        <p:nvSpPr>
          <p:cNvPr id="4" name="TextBox 3">
            <a:extLst>
              <a:ext uri="{FF2B5EF4-FFF2-40B4-BE49-F238E27FC236}">
                <a16:creationId xmlns:a16="http://schemas.microsoft.com/office/drawing/2014/main" id="{7B73DFFC-A195-440C-A366-DBE578E97718}"/>
              </a:ext>
            </a:extLst>
          </p:cNvPr>
          <p:cNvSpPr txBox="1"/>
          <p:nvPr/>
        </p:nvSpPr>
        <p:spPr>
          <a:xfrm>
            <a:off x="762000" y="381000"/>
            <a:ext cx="5867400"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15Z Jan 4, 2018 Visible Satellite image</a:t>
            </a:r>
          </a:p>
        </p:txBody>
      </p:sp>
      <p:sp>
        <p:nvSpPr>
          <p:cNvPr id="5" name="TextBox 4">
            <a:extLst>
              <a:ext uri="{FF2B5EF4-FFF2-40B4-BE49-F238E27FC236}">
                <a16:creationId xmlns:a16="http://schemas.microsoft.com/office/drawing/2014/main" id="{D8557D22-FC51-4E15-A645-FACAA0655775}"/>
              </a:ext>
            </a:extLst>
          </p:cNvPr>
          <p:cNvSpPr txBox="1"/>
          <p:nvPr/>
        </p:nvSpPr>
        <p:spPr>
          <a:xfrm>
            <a:off x="685800" y="3581400"/>
            <a:ext cx="2133600" cy="8309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Snow cover (no clouds)</a:t>
            </a:r>
          </a:p>
        </p:txBody>
      </p:sp>
      <p:sp>
        <p:nvSpPr>
          <p:cNvPr id="6" name="TextBox 5">
            <a:extLst>
              <a:ext uri="{FF2B5EF4-FFF2-40B4-BE49-F238E27FC236}">
                <a16:creationId xmlns:a16="http://schemas.microsoft.com/office/drawing/2014/main" id="{B76ACF80-3C98-4987-BBD1-CE91E4CDA015}"/>
              </a:ext>
            </a:extLst>
          </p:cNvPr>
          <p:cNvSpPr txBox="1"/>
          <p:nvPr/>
        </p:nvSpPr>
        <p:spPr>
          <a:xfrm>
            <a:off x="2362200" y="5486400"/>
            <a:ext cx="1905000" cy="8309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Edge of cloud shield</a:t>
            </a:r>
          </a:p>
        </p:txBody>
      </p:sp>
      <p:cxnSp>
        <p:nvCxnSpPr>
          <p:cNvPr id="8" name="Straight Arrow Connector 7">
            <a:extLst>
              <a:ext uri="{FF2B5EF4-FFF2-40B4-BE49-F238E27FC236}">
                <a16:creationId xmlns:a16="http://schemas.microsoft.com/office/drawing/2014/main" id="{E2519014-2789-457C-9C6C-F53ACF2A1152}"/>
              </a:ext>
            </a:extLst>
          </p:cNvPr>
          <p:cNvCxnSpPr>
            <a:cxnSpLocks/>
          </p:cNvCxnSpPr>
          <p:nvPr/>
        </p:nvCxnSpPr>
        <p:spPr bwMode="auto">
          <a:xfrm flipV="1">
            <a:off x="3695700" y="5255567"/>
            <a:ext cx="228600" cy="461665"/>
          </a:xfrm>
          <a:prstGeom prst="straightConnector1">
            <a:avLst/>
          </a:prstGeom>
          <a:solidFill>
            <a:schemeClr val="accent1"/>
          </a:solidFill>
          <a:ln w="95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Default Design">
  <a:themeElements>
    <a:clrScheme name="">
      <a:dk1>
        <a:srgbClr val="000000"/>
      </a:dk1>
      <a:lt1>
        <a:srgbClr val="FFFF99"/>
      </a:lt1>
      <a:dk2>
        <a:srgbClr val="0000FF"/>
      </a:dk2>
      <a:lt2>
        <a:srgbClr val="FFFF00"/>
      </a:lt2>
      <a:accent1>
        <a:srgbClr val="FF9900"/>
      </a:accent1>
      <a:accent2>
        <a:srgbClr val="00FFFF"/>
      </a:accent2>
      <a:accent3>
        <a:srgbClr val="AAAAFF"/>
      </a:accent3>
      <a:accent4>
        <a:srgbClr val="DADA82"/>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FFFFCC"/>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FFFFCC"/>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1294</TotalTime>
  <Words>599</Words>
  <Application>Microsoft Office PowerPoint</Application>
  <PresentationFormat>On-screen Show (4:3)</PresentationFormat>
  <Paragraphs>65</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Impact</vt:lpstr>
      <vt:lpstr>Lucida Sans</vt:lpstr>
      <vt:lpstr>Tahoma</vt:lpstr>
      <vt:lpstr>Times New Roman</vt:lpstr>
      <vt:lpstr>Verdana</vt:lpstr>
      <vt:lpstr>Default Design</vt:lpstr>
      <vt:lpstr>The Coastal Snowstorm of Jan 4,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to notice in Satellite Loop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SUNY College at Oneonta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Day Snowstorm of 2003</dc:title>
  <dc:creator>Jerry Blechman</dc:creator>
  <cp:lastModifiedBy>Blechman, Jerome</cp:lastModifiedBy>
  <cp:revision>42</cp:revision>
  <dcterms:created xsi:type="dcterms:W3CDTF">2003-01-10T00:11:26Z</dcterms:created>
  <dcterms:modified xsi:type="dcterms:W3CDTF">2018-02-09T02:00:13Z</dcterms:modified>
</cp:coreProperties>
</file>