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68" r:id="rId6"/>
    <p:sldId id="262" r:id="rId7"/>
    <p:sldId id="294" r:id="rId8"/>
    <p:sldId id="260" r:id="rId9"/>
    <p:sldId id="259" r:id="rId10"/>
    <p:sldId id="261" r:id="rId11"/>
    <p:sldId id="264" r:id="rId12"/>
    <p:sldId id="266" r:id="rId13"/>
    <p:sldId id="265" r:id="rId14"/>
    <p:sldId id="267" r:id="rId15"/>
    <p:sldId id="269" r:id="rId16"/>
    <p:sldId id="270" r:id="rId17"/>
    <p:sldId id="271" r:id="rId18"/>
    <p:sldId id="284" r:id="rId19"/>
    <p:sldId id="273" r:id="rId20"/>
    <p:sldId id="274" r:id="rId21"/>
    <p:sldId id="275" r:id="rId22"/>
    <p:sldId id="276" r:id="rId23"/>
    <p:sldId id="281" r:id="rId24"/>
    <p:sldId id="277" r:id="rId25"/>
    <p:sldId id="278" r:id="rId26"/>
    <p:sldId id="279" r:id="rId27"/>
    <p:sldId id="280" r:id="rId28"/>
    <p:sldId id="283" r:id="rId29"/>
    <p:sldId id="285" r:id="rId30"/>
    <p:sldId id="286" r:id="rId31"/>
    <p:sldId id="287" r:id="rId32"/>
    <p:sldId id="288" r:id="rId33"/>
    <p:sldId id="289" r:id="rId34"/>
    <p:sldId id="290" r:id="rId35"/>
    <p:sldId id="291" r:id="rId36"/>
    <p:sldId id="292" r:id="rId37"/>
    <p:sldId id="293"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3" autoAdjust="0"/>
    <p:restoredTop sz="94660"/>
  </p:normalViewPr>
  <p:slideViewPr>
    <p:cSldViewPr snapToGrid="0">
      <p:cViewPr varScale="1">
        <p:scale>
          <a:sx n="67" d="100"/>
          <a:sy n="67" d="100"/>
        </p:scale>
        <p:origin x="3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E81C28-9CF0-4D45-AAC1-3AA655DDE1F7}"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166334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81C28-9CF0-4D45-AAC1-3AA655DDE1F7}"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36501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81C28-9CF0-4D45-AAC1-3AA655DDE1F7}"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412238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81C28-9CF0-4D45-AAC1-3AA655DDE1F7}"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324143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81C28-9CF0-4D45-AAC1-3AA655DDE1F7}"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131995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E81C28-9CF0-4D45-AAC1-3AA655DDE1F7}"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40473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E81C28-9CF0-4D45-AAC1-3AA655DDE1F7}"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390353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E81C28-9CF0-4D45-AAC1-3AA655DDE1F7}"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119624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81C28-9CF0-4D45-AAC1-3AA655DDE1F7}"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402760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81C28-9CF0-4D45-AAC1-3AA655DDE1F7}"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313356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81C28-9CF0-4D45-AAC1-3AA655DDE1F7}"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D258-5CDD-4DEB-B8F5-BBF29D10C833}" type="slidenum">
              <a:rPr lang="en-US" smtClean="0"/>
              <a:t>‹#›</a:t>
            </a:fld>
            <a:endParaRPr lang="en-US"/>
          </a:p>
        </p:txBody>
      </p:sp>
    </p:spTree>
    <p:extLst>
      <p:ext uri="{BB962C8B-B14F-4D97-AF65-F5344CB8AC3E}">
        <p14:creationId xmlns:p14="http://schemas.microsoft.com/office/powerpoint/2010/main" val="164715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6000">
              <a:schemeClr val="accent6">
                <a:lumMod val="40000"/>
                <a:lumOff val="60000"/>
              </a:schemeClr>
            </a:gs>
            <a:gs pos="91156">
              <a:schemeClr val="accent6">
                <a:lumMod val="60000"/>
                <a:lumOff val="40000"/>
              </a:schemeClr>
            </a:gs>
            <a:gs pos="69904">
              <a:schemeClr val="accent6">
                <a:lumMod val="40000"/>
                <a:lumOff val="60000"/>
              </a:schemeClr>
            </a:gs>
            <a:gs pos="27440">
              <a:schemeClr val="accent6">
                <a:lumMod val="40000"/>
                <a:lumOff val="60000"/>
              </a:schemeClr>
            </a:gs>
            <a:gs pos="78000">
              <a:schemeClr val="accent6">
                <a:lumMod val="40000"/>
                <a:lumOff val="60000"/>
              </a:schemeClr>
            </a:gs>
            <a:gs pos="12375">
              <a:schemeClr val="accent6">
                <a:lumMod val="20000"/>
                <a:lumOff val="80000"/>
              </a:schemeClr>
            </a:gs>
            <a:gs pos="100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81C28-9CF0-4D45-AAC1-3AA655DDE1F7}" type="datetimeFigureOut">
              <a:rPr lang="en-US" smtClean="0"/>
              <a:t>4/19/2017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CD258-5CDD-4DEB-B8F5-BBF29D10C833}" type="slidenum">
              <a:rPr lang="en-US" smtClean="0"/>
              <a:t>‹#›</a:t>
            </a:fld>
            <a:endParaRPr lang="en-US"/>
          </a:p>
        </p:txBody>
      </p:sp>
    </p:spTree>
    <p:extLst>
      <p:ext uri="{BB962C8B-B14F-4D97-AF65-F5344CB8AC3E}">
        <p14:creationId xmlns:p14="http://schemas.microsoft.com/office/powerpoint/2010/main" val="121092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6229" y="391886"/>
            <a:ext cx="8505371" cy="461665"/>
          </a:xfrm>
          <a:prstGeom prst="rect">
            <a:avLst/>
          </a:prstGeom>
          <a:noFill/>
        </p:spPr>
        <p:txBody>
          <a:bodyPr wrap="square" rtlCol="0">
            <a:spAutoFit/>
          </a:bodyPr>
          <a:lstStyle/>
          <a:p>
            <a:pPr algn="ctr"/>
            <a:r>
              <a:rPr lang="en-US" sz="2400" b="1" dirty="0" smtClean="0"/>
              <a:t>Downbursts, a.k.a., straight-line wind</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087" y="1066800"/>
            <a:ext cx="6521676" cy="5046414"/>
          </a:xfrm>
          <a:prstGeom prst="rect">
            <a:avLst/>
          </a:prstGeom>
        </p:spPr>
      </p:pic>
    </p:spTree>
    <p:extLst>
      <p:ext uri="{BB962C8B-B14F-4D97-AF65-F5344CB8AC3E}">
        <p14:creationId xmlns:p14="http://schemas.microsoft.com/office/powerpoint/2010/main" val="4064627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 y="591820"/>
            <a:ext cx="8641080" cy="2798064"/>
          </a:xfrm>
          <a:prstGeom prst="rect">
            <a:avLst/>
          </a:prstGeom>
        </p:spPr>
      </p:pic>
      <p:sp>
        <p:nvSpPr>
          <p:cNvPr id="3" name="TextBox 2"/>
          <p:cNvSpPr txBox="1"/>
          <p:nvPr/>
        </p:nvSpPr>
        <p:spPr>
          <a:xfrm>
            <a:off x="331470" y="114300"/>
            <a:ext cx="10984230" cy="369332"/>
          </a:xfrm>
          <a:prstGeom prst="rect">
            <a:avLst/>
          </a:prstGeom>
          <a:noFill/>
        </p:spPr>
        <p:txBody>
          <a:bodyPr wrap="square" rtlCol="0">
            <a:spAutoFit/>
          </a:bodyPr>
          <a:lstStyle/>
          <a:p>
            <a:r>
              <a:rPr lang="en-US" b="1" dirty="0" smtClean="0"/>
              <a:t>He wasn’t making this up.  It was based on observation, like this radar evolution from northern Wisconsin in 1977</a:t>
            </a:r>
            <a:r>
              <a:rPr lang="en-US"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23" y="3642781"/>
            <a:ext cx="6311210" cy="2904998"/>
          </a:xfrm>
          <a:prstGeom prst="rect">
            <a:avLst/>
          </a:prstGeom>
        </p:spPr>
      </p:pic>
      <p:sp>
        <p:nvSpPr>
          <p:cNvPr id="5" name="TextBox 4"/>
          <p:cNvSpPr txBox="1"/>
          <p:nvPr/>
        </p:nvSpPr>
        <p:spPr>
          <a:xfrm>
            <a:off x="571500" y="4171950"/>
            <a:ext cx="2983230" cy="923330"/>
          </a:xfrm>
          <a:prstGeom prst="rect">
            <a:avLst/>
          </a:prstGeom>
          <a:noFill/>
        </p:spPr>
        <p:txBody>
          <a:bodyPr wrap="square" rtlCol="0">
            <a:spAutoFit/>
          </a:bodyPr>
          <a:lstStyle/>
          <a:p>
            <a:r>
              <a:rPr lang="en-US" b="1" dirty="0" smtClean="0"/>
              <a:t>Downbursts like that one cause whole stands of trees to blow down:</a:t>
            </a:r>
            <a:endParaRPr lang="en-US" b="1" dirty="0"/>
          </a:p>
        </p:txBody>
      </p:sp>
    </p:spTree>
    <p:extLst>
      <p:ext uri="{BB962C8B-B14F-4D97-AF65-F5344CB8AC3E}">
        <p14:creationId xmlns:p14="http://schemas.microsoft.com/office/powerpoint/2010/main" val="2428278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572" y="1547812"/>
            <a:ext cx="7737055" cy="4692968"/>
          </a:xfrm>
          <a:prstGeom prst="rect">
            <a:avLst/>
          </a:prstGeom>
        </p:spPr>
      </p:pic>
      <p:sp>
        <p:nvSpPr>
          <p:cNvPr id="3" name="TextBox 2"/>
          <p:cNvSpPr txBox="1"/>
          <p:nvPr/>
        </p:nvSpPr>
        <p:spPr>
          <a:xfrm>
            <a:off x="754380" y="491490"/>
            <a:ext cx="10447020" cy="830997"/>
          </a:xfrm>
          <a:prstGeom prst="rect">
            <a:avLst/>
          </a:prstGeom>
          <a:noFill/>
        </p:spPr>
        <p:txBody>
          <a:bodyPr wrap="square" rtlCol="0">
            <a:spAutoFit/>
          </a:bodyPr>
          <a:lstStyle/>
          <a:p>
            <a:pPr algn="ctr"/>
            <a:r>
              <a:rPr lang="en-US" sz="2400" b="1" dirty="0" smtClean="0"/>
              <a:t>In addition to normal ground damage and injuries, downbursts pose a special hazard to aviation.</a:t>
            </a:r>
            <a:endParaRPr lang="en-US" sz="2400" b="1" dirty="0"/>
          </a:p>
        </p:txBody>
      </p:sp>
      <p:sp>
        <p:nvSpPr>
          <p:cNvPr id="4" name="TextBox 3"/>
          <p:cNvSpPr txBox="1"/>
          <p:nvPr/>
        </p:nvSpPr>
        <p:spPr>
          <a:xfrm>
            <a:off x="5200650" y="6327605"/>
            <a:ext cx="2823210" cy="276999"/>
          </a:xfrm>
          <a:prstGeom prst="rect">
            <a:avLst/>
          </a:prstGeom>
          <a:noFill/>
        </p:spPr>
        <p:txBody>
          <a:bodyPr wrap="square" rtlCol="0">
            <a:spAutoFit/>
          </a:bodyPr>
          <a:lstStyle/>
          <a:p>
            <a:r>
              <a:rPr lang="en-US" sz="1200" dirty="0" smtClean="0"/>
              <a:t>(show delta 191a and </a:t>
            </a:r>
            <a:r>
              <a:rPr lang="en-US" sz="1200" dirty="0" err="1" smtClean="0"/>
              <a:t>b.flv</a:t>
            </a:r>
            <a:r>
              <a:rPr lang="en-US" sz="1200" dirty="0" smtClean="0"/>
              <a:t>)</a:t>
            </a:r>
            <a:endParaRPr lang="en-US" sz="1200" dirty="0"/>
          </a:p>
        </p:txBody>
      </p:sp>
    </p:spTree>
    <p:extLst>
      <p:ext uri="{BB962C8B-B14F-4D97-AF65-F5344CB8AC3E}">
        <p14:creationId xmlns:p14="http://schemas.microsoft.com/office/powerpoint/2010/main" val="1274210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802"/>
            <a:ext cx="5994462" cy="470013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09" y="1181802"/>
            <a:ext cx="6234191" cy="4672763"/>
          </a:xfrm>
          <a:prstGeom prst="rect">
            <a:avLst/>
          </a:prstGeom>
        </p:spPr>
      </p:pic>
      <p:sp>
        <p:nvSpPr>
          <p:cNvPr id="4" name="TextBox 3"/>
          <p:cNvSpPr txBox="1"/>
          <p:nvPr/>
        </p:nvSpPr>
        <p:spPr>
          <a:xfrm>
            <a:off x="274320" y="217170"/>
            <a:ext cx="11064240" cy="923330"/>
          </a:xfrm>
          <a:prstGeom prst="rect">
            <a:avLst/>
          </a:prstGeom>
          <a:noFill/>
        </p:spPr>
        <p:txBody>
          <a:bodyPr wrap="square" rtlCol="0">
            <a:spAutoFit/>
          </a:bodyPr>
          <a:lstStyle/>
          <a:p>
            <a:r>
              <a:rPr lang="en-US" b="1" dirty="0" smtClean="0"/>
              <a:t>Flying into a downburst or microburst means compromising the lift of the aircraft.  If you don’t have enough power to climb out of it, you hit the ground at too steep an angle and short of the runway.  The usual result is death. In 1975, nobody except Dr. Fujita even knew that downbursts existed.  They simply called it “wind shear.”</a:t>
            </a:r>
            <a:endParaRPr lang="en-US" b="1" dirty="0"/>
          </a:p>
        </p:txBody>
      </p:sp>
    </p:spTree>
    <p:extLst>
      <p:ext uri="{BB962C8B-B14F-4D97-AF65-F5344CB8AC3E}">
        <p14:creationId xmlns:p14="http://schemas.microsoft.com/office/powerpoint/2010/main" val="1878963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526" y="320040"/>
            <a:ext cx="6435074" cy="6334194"/>
          </a:xfrm>
          <a:prstGeom prst="rect">
            <a:avLst/>
          </a:prstGeom>
        </p:spPr>
      </p:pic>
    </p:spTree>
    <p:extLst>
      <p:ext uri="{BB962C8B-B14F-4D97-AF65-F5344CB8AC3E}">
        <p14:creationId xmlns:p14="http://schemas.microsoft.com/office/powerpoint/2010/main" val="1400880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240030"/>
            <a:ext cx="10241280" cy="461665"/>
          </a:xfrm>
          <a:prstGeom prst="rect">
            <a:avLst/>
          </a:prstGeom>
          <a:noFill/>
        </p:spPr>
        <p:txBody>
          <a:bodyPr wrap="square" rtlCol="0">
            <a:spAutoFit/>
          </a:bodyPr>
          <a:lstStyle/>
          <a:p>
            <a:pPr algn="ctr"/>
            <a:r>
              <a:rPr lang="en-US" sz="2400" b="1" dirty="0" smtClean="0"/>
              <a:t>Forecasting Downbursts and Microbursts</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511" y="927734"/>
            <a:ext cx="8554780" cy="5441791"/>
          </a:xfrm>
          <a:prstGeom prst="rect">
            <a:avLst/>
          </a:prstGeom>
        </p:spPr>
      </p:pic>
    </p:spTree>
    <p:extLst>
      <p:ext uri="{BB962C8B-B14F-4D97-AF65-F5344CB8AC3E}">
        <p14:creationId xmlns:p14="http://schemas.microsoft.com/office/powerpoint/2010/main" val="402998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41095"/>
            <a:ext cx="11430000" cy="3981450"/>
          </a:xfrm>
          <a:prstGeom prst="rect">
            <a:avLst/>
          </a:prstGeom>
        </p:spPr>
      </p:pic>
      <p:sp>
        <p:nvSpPr>
          <p:cNvPr id="3" name="TextBox 2"/>
          <p:cNvSpPr txBox="1"/>
          <p:nvPr/>
        </p:nvSpPr>
        <p:spPr>
          <a:xfrm>
            <a:off x="1228725" y="365760"/>
            <a:ext cx="9361170" cy="646331"/>
          </a:xfrm>
          <a:prstGeom prst="rect">
            <a:avLst/>
          </a:prstGeom>
          <a:noFill/>
        </p:spPr>
        <p:txBody>
          <a:bodyPr wrap="square" rtlCol="0">
            <a:spAutoFit/>
          </a:bodyPr>
          <a:lstStyle/>
          <a:p>
            <a:pPr algn="ctr"/>
            <a:r>
              <a:rPr lang="en-US" b="1" dirty="0" smtClean="0"/>
              <a:t>From </a:t>
            </a:r>
            <a:r>
              <a:rPr lang="en-US" b="1" dirty="0" err="1" smtClean="0"/>
              <a:t>Rauber</a:t>
            </a:r>
            <a:r>
              <a:rPr lang="en-US" b="1" dirty="0" smtClean="0"/>
              <a:t> et al.  </a:t>
            </a:r>
          </a:p>
          <a:p>
            <a:pPr algn="ctr"/>
            <a:r>
              <a:rPr lang="en-US" b="1" dirty="0" smtClean="0"/>
              <a:t>All thunderstorms develop downdrafts.  Why do those downdrafts intensify?</a:t>
            </a:r>
            <a:endParaRPr lang="en-US" b="1" dirty="0"/>
          </a:p>
        </p:txBody>
      </p:sp>
      <p:sp>
        <p:nvSpPr>
          <p:cNvPr id="4" name="TextBox 3"/>
          <p:cNvSpPr txBox="1"/>
          <p:nvPr/>
        </p:nvSpPr>
        <p:spPr>
          <a:xfrm>
            <a:off x="1228725" y="5337810"/>
            <a:ext cx="10218420" cy="369332"/>
          </a:xfrm>
          <a:prstGeom prst="rect">
            <a:avLst/>
          </a:prstGeom>
          <a:noFill/>
        </p:spPr>
        <p:txBody>
          <a:bodyPr wrap="square" rtlCol="0">
            <a:spAutoFit/>
          </a:bodyPr>
          <a:lstStyle/>
          <a:p>
            <a:r>
              <a:rPr lang="en-US" b="1" dirty="0" smtClean="0"/>
              <a:t>Clue:  This is the life cycle of a non-severe thunderstorm.  What is different about severe thunderstorms?</a:t>
            </a:r>
            <a:endParaRPr lang="en-US" b="1" dirty="0"/>
          </a:p>
        </p:txBody>
      </p:sp>
    </p:spTree>
    <p:extLst>
      <p:ext uri="{BB962C8B-B14F-4D97-AF65-F5344CB8AC3E}">
        <p14:creationId xmlns:p14="http://schemas.microsoft.com/office/powerpoint/2010/main" val="258237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 y="1020127"/>
            <a:ext cx="10668425" cy="4557713"/>
          </a:xfrm>
          <a:prstGeom prst="rect">
            <a:avLst/>
          </a:prstGeom>
        </p:spPr>
      </p:pic>
      <p:sp>
        <p:nvSpPr>
          <p:cNvPr id="3" name="TextBox 2"/>
          <p:cNvSpPr txBox="1"/>
          <p:nvPr/>
        </p:nvSpPr>
        <p:spPr>
          <a:xfrm>
            <a:off x="617220" y="251460"/>
            <a:ext cx="10527030" cy="646331"/>
          </a:xfrm>
          <a:prstGeom prst="rect">
            <a:avLst/>
          </a:prstGeom>
          <a:noFill/>
        </p:spPr>
        <p:txBody>
          <a:bodyPr wrap="square" rtlCol="0">
            <a:spAutoFit/>
          </a:bodyPr>
          <a:lstStyle/>
          <a:p>
            <a:pPr algn="ctr"/>
            <a:r>
              <a:rPr lang="en-US" b="1" dirty="0" smtClean="0"/>
              <a:t>From </a:t>
            </a:r>
            <a:r>
              <a:rPr lang="en-US" b="1" dirty="0" err="1" smtClean="0"/>
              <a:t>Rauber</a:t>
            </a:r>
            <a:r>
              <a:rPr lang="en-US" b="1" dirty="0" smtClean="0"/>
              <a:t> et al.</a:t>
            </a:r>
          </a:p>
          <a:p>
            <a:pPr algn="ctr"/>
            <a:r>
              <a:rPr lang="en-US" b="1" dirty="0" smtClean="0"/>
              <a:t>Do you see what is different from ordinary thunderstorms in this supercell drawing?</a:t>
            </a:r>
            <a:endParaRPr lang="en-US" b="1" dirty="0"/>
          </a:p>
        </p:txBody>
      </p:sp>
      <p:sp>
        <p:nvSpPr>
          <p:cNvPr id="4" name="TextBox 3"/>
          <p:cNvSpPr txBox="1"/>
          <p:nvPr/>
        </p:nvSpPr>
        <p:spPr>
          <a:xfrm>
            <a:off x="1200150" y="5863590"/>
            <a:ext cx="8892540" cy="369332"/>
          </a:xfrm>
          <a:prstGeom prst="rect">
            <a:avLst/>
          </a:prstGeom>
          <a:noFill/>
        </p:spPr>
        <p:txBody>
          <a:bodyPr wrap="square" rtlCol="0">
            <a:spAutoFit/>
          </a:bodyPr>
          <a:lstStyle/>
          <a:p>
            <a:r>
              <a:rPr lang="en-US" b="1" dirty="0" smtClean="0"/>
              <a:t>It’s not the tornado or the rotating updraft.  Those are symptoms (of what?).   </a:t>
            </a:r>
            <a:endParaRPr lang="en-US" b="1" dirty="0"/>
          </a:p>
        </p:txBody>
      </p:sp>
    </p:spTree>
    <p:extLst>
      <p:ext uri="{BB962C8B-B14F-4D97-AF65-F5344CB8AC3E}">
        <p14:creationId xmlns:p14="http://schemas.microsoft.com/office/powerpoint/2010/main" val="395341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5692140" y="137160"/>
            <a:ext cx="4366260" cy="369332"/>
          </a:xfrm>
          <a:prstGeom prst="rect">
            <a:avLst/>
          </a:prstGeom>
          <a:noFill/>
        </p:spPr>
        <p:txBody>
          <a:bodyPr wrap="square" rtlCol="0">
            <a:spAutoFit/>
          </a:bodyPr>
          <a:lstStyle/>
          <a:p>
            <a:r>
              <a:rPr lang="en-US" b="1" dirty="0" smtClean="0">
                <a:solidFill>
                  <a:schemeClr val="bg1"/>
                </a:solidFill>
              </a:rPr>
              <a:t>Very powerful derecho June 29-30, 2012</a:t>
            </a:r>
            <a:endParaRPr lang="en-US" b="1" dirty="0">
              <a:solidFill>
                <a:schemeClr val="bg1"/>
              </a:solidFill>
            </a:endParaRPr>
          </a:p>
        </p:txBody>
      </p:sp>
    </p:spTree>
    <p:extLst>
      <p:ext uri="{BB962C8B-B14F-4D97-AF65-F5344CB8AC3E}">
        <p14:creationId xmlns:p14="http://schemas.microsoft.com/office/powerpoint/2010/main" val="4204523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70" y="766085"/>
            <a:ext cx="8271790" cy="5798781"/>
          </a:xfrm>
          <a:prstGeom prst="rect">
            <a:avLst/>
          </a:prstGeom>
        </p:spPr>
      </p:pic>
      <p:sp>
        <p:nvSpPr>
          <p:cNvPr id="3" name="TextBox 2"/>
          <p:cNvSpPr txBox="1"/>
          <p:nvPr/>
        </p:nvSpPr>
        <p:spPr>
          <a:xfrm>
            <a:off x="1188720" y="137160"/>
            <a:ext cx="8378190" cy="369332"/>
          </a:xfrm>
          <a:prstGeom prst="rect">
            <a:avLst/>
          </a:prstGeom>
          <a:noFill/>
        </p:spPr>
        <p:txBody>
          <a:bodyPr wrap="square" rtlCol="0">
            <a:spAutoFit/>
          </a:bodyPr>
          <a:lstStyle/>
          <a:p>
            <a:pPr algn="ctr"/>
            <a:r>
              <a:rPr lang="en-US" b="1" dirty="0" smtClean="0"/>
              <a:t>Almost entirely a straight-line wind event (downbursts)</a:t>
            </a:r>
            <a:endParaRPr lang="en-US" b="1" dirty="0"/>
          </a:p>
        </p:txBody>
      </p:sp>
    </p:spTree>
    <p:extLst>
      <p:ext uri="{BB962C8B-B14F-4D97-AF65-F5344CB8AC3E}">
        <p14:creationId xmlns:p14="http://schemas.microsoft.com/office/powerpoint/2010/main" val="286964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470" y="320040"/>
            <a:ext cx="11109960" cy="369332"/>
          </a:xfrm>
          <a:prstGeom prst="rect">
            <a:avLst/>
          </a:prstGeom>
          <a:noFill/>
        </p:spPr>
        <p:txBody>
          <a:bodyPr wrap="square" rtlCol="0">
            <a:spAutoFit/>
          </a:bodyPr>
          <a:lstStyle/>
          <a:p>
            <a:r>
              <a:rPr lang="en-US" b="1" dirty="0"/>
              <a:t>It started in the Midwest, early on June 29, 2012.  Here are two morning soundings.  What is common to both</a:t>
            </a:r>
            <a:r>
              <a:rPr lang="en-US" b="1" dirty="0" smtClean="0"/>
              <a:t>?</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 y="995172"/>
            <a:ext cx="6014085" cy="48112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324" y="995172"/>
            <a:ext cx="6014085" cy="4811268"/>
          </a:xfrm>
          <a:prstGeom prst="rect">
            <a:avLst/>
          </a:prstGeom>
        </p:spPr>
      </p:pic>
    </p:spTree>
    <p:extLst>
      <p:ext uri="{BB962C8B-B14F-4D97-AF65-F5344CB8AC3E}">
        <p14:creationId xmlns:p14="http://schemas.microsoft.com/office/powerpoint/2010/main" val="1118440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870" y="2101707"/>
            <a:ext cx="7462647" cy="4595200"/>
          </a:xfrm>
          <a:prstGeom prst="rect">
            <a:avLst/>
          </a:prstGeom>
        </p:spPr>
      </p:pic>
      <p:sp>
        <p:nvSpPr>
          <p:cNvPr id="4" name="TextBox 3"/>
          <p:cNvSpPr txBox="1"/>
          <p:nvPr/>
        </p:nvSpPr>
        <p:spPr>
          <a:xfrm>
            <a:off x="8709659" y="3216919"/>
            <a:ext cx="3326131" cy="923330"/>
          </a:xfrm>
          <a:prstGeom prst="rect">
            <a:avLst/>
          </a:prstGeom>
          <a:noFill/>
        </p:spPr>
        <p:txBody>
          <a:bodyPr wrap="square" rtlCol="0">
            <a:spAutoFit/>
          </a:bodyPr>
          <a:lstStyle/>
          <a:p>
            <a:r>
              <a:rPr lang="en-US" b="1" dirty="0" smtClean="0"/>
              <a:t>“… convective downdrafts…”  </a:t>
            </a:r>
            <a:r>
              <a:rPr lang="en-US" b="1" dirty="0"/>
              <a:t>D</a:t>
            </a:r>
            <a:r>
              <a:rPr lang="en-US" b="1" dirty="0" smtClean="0"/>
              <a:t>ownbursts come from thunderstorms.  Always.</a:t>
            </a:r>
            <a:endParaRPr lang="en-US" dirty="0"/>
          </a:p>
        </p:txBody>
      </p:sp>
      <p:sp>
        <p:nvSpPr>
          <p:cNvPr id="2" name="TextBox 1"/>
          <p:cNvSpPr txBox="1"/>
          <p:nvPr/>
        </p:nvSpPr>
        <p:spPr>
          <a:xfrm>
            <a:off x="1245870" y="291823"/>
            <a:ext cx="9429750" cy="2123658"/>
          </a:xfrm>
          <a:prstGeom prst="rect">
            <a:avLst/>
          </a:prstGeom>
          <a:noFill/>
        </p:spPr>
        <p:txBody>
          <a:bodyPr wrap="square" rtlCol="0">
            <a:spAutoFit/>
          </a:bodyPr>
          <a:lstStyle/>
          <a:p>
            <a:pPr algn="ctr"/>
            <a:r>
              <a:rPr lang="en-US" sz="2400" b="1" dirty="0" smtClean="0"/>
              <a:t>Definition from the AMS Glossary of Meteorology:</a:t>
            </a:r>
          </a:p>
          <a:p>
            <a:endParaRPr lang="en-US" b="1" dirty="0"/>
          </a:p>
          <a:p>
            <a:r>
              <a:rPr lang="en-US" b="1" dirty="0"/>
              <a:t>An area of strong, often damaging </a:t>
            </a:r>
            <a:r>
              <a:rPr lang="en-US" b="1" dirty="0" smtClean="0"/>
              <a:t>winds produced </a:t>
            </a:r>
            <a:r>
              <a:rPr lang="en-US" b="1" dirty="0"/>
              <a:t>by one or more convective </a:t>
            </a:r>
            <a:r>
              <a:rPr lang="en-US" b="1" dirty="0" smtClean="0"/>
              <a:t>downdrafts </a:t>
            </a:r>
            <a:r>
              <a:rPr lang="en-US" b="1" dirty="0"/>
              <a:t>over an area from less than 1 to 400 km in horizontal dimensions</a:t>
            </a:r>
            <a:r>
              <a:rPr lang="en-US" dirty="0" smtClean="0"/>
              <a:t>. </a:t>
            </a:r>
          </a:p>
          <a:p>
            <a:endParaRPr lang="en-US" b="1" dirty="0"/>
          </a:p>
          <a:p>
            <a:r>
              <a:rPr lang="en-US" b="1" dirty="0" smtClean="0"/>
              <a:t>From </a:t>
            </a:r>
            <a:r>
              <a:rPr lang="en-US" b="1" dirty="0" err="1"/>
              <a:t>Rauber</a:t>
            </a:r>
            <a:r>
              <a:rPr lang="en-US" b="1" dirty="0"/>
              <a:t>, et al., “Severe &amp; Hazardous Weather”, fourth edition:</a:t>
            </a:r>
          </a:p>
          <a:p>
            <a:endParaRPr lang="en-US" b="1" dirty="0"/>
          </a:p>
        </p:txBody>
      </p:sp>
    </p:spTree>
    <p:extLst>
      <p:ext uri="{BB962C8B-B14F-4D97-AF65-F5344CB8AC3E}">
        <p14:creationId xmlns:p14="http://schemas.microsoft.com/office/powerpoint/2010/main" val="574934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405" y="0"/>
            <a:ext cx="7557189" cy="6858000"/>
          </a:xfrm>
          <a:prstGeom prst="rect">
            <a:avLst/>
          </a:prstGeom>
        </p:spPr>
      </p:pic>
    </p:spTree>
    <p:extLst>
      <p:ext uri="{BB962C8B-B14F-4D97-AF65-F5344CB8AC3E}">
        <p14:creationId xmlns:p14="http://schemas.microsoft.com/office/powerpoint/2010/main" val="130824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201458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907852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725" y="182880"/>
            <a:ext cx="7591425" cy="6073140"/>
          </a:xfrm>
          <a:prstGeom prst="rect">
            <a:avLst/>
          </a:prstGeom>
        </p:spPr>
      </p:pic>
    </p:spTree>
    <p:extLst>
      <p:ext uri="{BB962C8B-B14F-4D97-AF65-F5344CB8AC3E}">
        <p14:creationId xmlns:p14="http://schemas.microsoft.com/office/powerpoint/2010/main" val="612479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533" y="0"/>
            <a:ext cx="7566934" cy="6858000"/>
          </a:xfrm>
          <a:prstGeom prst="rect">
            <a:avLst/>
          </a:prstGeom>
        </p:spPr>
      </p:pic>
    </p:spTree>
    <p:extLst>
      <p:ext uri="{BB962C8B-B14F-4D97-AF65-F5344CB8AC3E}">
        <p14:creationId xmlns:p14="http://schemas.microsoft.com/office/powerpoint/2010/main" val="2997126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24" y="0"/>
            <a:ext cx="7629151" cy="6858000"/>
          </a:xfrm>
          <a:prstGeom prst="rect">
            <a:avLst/>
          </a:prstGeom>
        </p:spPr>
      </p:pic>
    </p:spTree>
    <p:extLst>
      <p:ext uri="{BB962C8B-B14F-4D97-AF65-F5344CB8AC3E}">
        <p14:creationId xmlns:p14="http://schemas.microsoft.com/office/powerpoint/2010/main" val="877989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784" y="0"/>
            <a:ext cx="7556431" cy="6858000"/>
          </a:xfrm>
          <a:prstGeom prst="rect">
            <a:avLst/>
          </a:prstGeom>
        </p:spPr>
      </p:pic>
    </p:spTree>
    <p:extLst>
      <p:ext uri="{BB962C8B-B14F-4D97-AF65-F5344CB8AC3E}">
        <p14:creationId xmlns:p14="http://schemas.microsoft.com/office/powerpoint/2010/main" val="2114095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35" y="0"/>
            <a:ext cx="9174995" cy="6875130"/>
          </a:xfrm>
          <a:prstGeom prst="rect">
            <a:avLst/>
          </a:prstGeom>
        </p:spPr>
      </p:pic>
    </p:spTree>
    <p:extLst>
      <p:ext uri="{BB962C8B-B14F-4D97-AF65-F5344CB8AC3E}">
        <p14:creationId xmlns:p14="http://schemas.microsoft.com/office/powerpoint/2010/main" val="108821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670" y="331470"/>
            <a:ext cx="7863840" cy="646331"/>
          </a:xfrm>
          <a:prstGeom prst="rect">
            <a:avLst/>
          </a:prstGeom>
          <a:noFill/>
        </p:spPr>
        <p:txBody>
          <a:bodyPr wrap="square" rtlCol="0">
            <a:spAutoFit/>
          </a:bodyPr>
          <a:lstStyle/>
          <a:p>
            <a:pPr algn="ctr"/>
            <a:r>
              <a:rPr lang="en-US" b="1" dirty="0" smtClean="0"/>
              <a:t>Here’s another prolific downburst case but this one also has tornadoes</a:t>
            </a:r>
          </a:p>
          <a:p>
            <a:pPr algn="ctr"/>
            <a:r>
              <a:rPr lang="en-US" b="1" dirty="0" smtClean="0"/>
              <a:t>(but not due to one Derecho)</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6109"/>
            <a:ext cx="7738110" cy="5424654"/>
          </a:xfrm>
          <a:prstGeom prst="rect">
            <a:avLst/>
          </a:prstGeom>
        </p:spPr>
      </p:pic>
    </p:spTree>
    <p:extLst>
      <p:ext uri="{BB962C8B-B14F-4D97-AF65-F5344CB8AC3E}">
        <p14:creationId xmlns:p14="http://schemas.microsoft.com/office/powerpoint/2010/main" val="4270830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146" y="0"/>
            <a:ext cx="7611708" cy="6858000"/>
          </a:xfrm>
          <a:prstGeom prst="rect">
            <a:avLst/>
          </a:prstGeom>
        </p:spPr>
      </p:pic>
    </p:spTree>
    <p:extLst>
      <p:ext uri="{BB962C8B-B14F-4D97-AF65-F5344CB8AC3E}">
        <p14:creationId xmlns:p14="http://schemas.microsoft.com/office/powerpoint/2010/main" val="315221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829" y="0"/>
            <a:ext cx="6230341" cy="6858000"/>
          </a:xfrm>
          <a:prstGeom prst="rect">
            <a:avLst/>
          </a:prstGeom>
        </p:spPr>
      </p:pic>
      <p:sp>
        <p:nvSpPr>
          <p:cNvPr id="3" name="TextBox 2"/>
          <p:cNvSpPr txBox="1"/>
          <p:nvPr/>
        </p:nvSpPr>
        <p:spPr>
          <a:xfrm>
            <a:off x="9211170" y="777240"/>
            <a:ext cx="2687460" cy="2031325"/>
          </a:xfrm>
          <a:prstGeom prst="rect">
            <a:avLst/>
          </a:prstGeom>
          <a:noFill/>
        </p:spPr>
        <p:txBody>
          <a:bodyPr wrap="square" rtlCol="0">
            <a:spAutoFit/>
          </a:bodyPr>
          <a:lstStyle/>
          <a:p>
            <a:r>
              <a:rPr lang="en-US" b="1" dirty="0" smtClean="0"/>
              <a:t>This is what it looks like when you can see it.  Downbursts are only visible when there is rain in them.  </a:t>
            </a:r>
          </a:p>
          <a:p>
            <a:endParaRPr lang="en-US" b="1" dirty="0"/>
          </a:p>
          <a:p>
            <a:r>
              <a:rPr lang="en-US" b="1" dirty="0" smtClean="0"/>
              <a:t>Called a “Wet Downburst”</a:t>
            </a:r>
            <a:endParaRPr lang="en-US" b="1" dirty="0"/>
          </a:p>
        </p:txBody>
      </p:sp>
      <p:sp>
        <p:nvSpPr>
          <p:cNvPr id="4" name="TextBox 3"/>
          <p:cNvSpPr txBox="1"/>
          <p:nvPr/>
        </p:nvSpPr>
        <p:spPr>
          <a:xfrm>
            <a:off x="9452610" y="4377690"/>
            <a:ext cx="2251710" cy="646331"/>
          </a:xfrm>
          <a:prstGeom prst="rect">
            <a:avLst/>
          </a:prstGeom>
          <a:noFill/>
        </p:spPr>
        <p:txBody>
          <a:bodyPr wrap="square" rtlCol="0">
            <a:spAutoFit/>
          </a:bodyPr>
          <a:lstStyle/>
          <a:p>
            <a:r>
              <a:rPr lang="en-US" b="1" dirty="0" smtClean="0"/>
              <a:t>From T.T. Fujita, “The Downburst”, 1985.</a:t>
            </a:r>
            <a:endParaRPr lang="en-US" b="1" dirty="0"/>
          </a:p>
        </p:txBody>
      </p:sp>
      <p:sp>
        <p:nvSpPr>
          <p:cNvPr id="5" name="TextBox 4"/>
          <p:cNvSpPr txBox="1"/>
          <p:nvPr/>
        </p:nvSpPr>
        <p:spPr>
          <a:xfrm>
            <a:off x="388620" y="2669530"/>
            <a:ext cx="2068830" cy="2308324"/>
          </a:xfrm>
          <a:prstGeom prst="rect">
            <a:avLst/>
          </a:prstGeom>
          <a:noFill/>
        </p:spPr>
        <p:txBody>
          <a:bodyPr wrap="square" rtlCol="0">
            <a:spAutoFit/>
          </a:bodyPr>
          <a:lstStyle/>
          <a:p>
            <a:r>
              <a:rPr lang="en-US" b="1" dirty="0" smtClean="0"/>
              <a:t>Microburst: </a:t>
            </a:r>
            <a:r>
              <a:rPr lang="en-US" b="1" dirty="0"/>
              <a:t>A </a:t>
            </a:r>
            <a:r>
              <a:rPr lang="en-US" b="1" dirty="0" smtClean="0"/>
              <a:t>downburst that </a:t>
            </a:r>
            <a:r>
              <a:rPr lang="en-US" b="1" dirty="0"/>
              <a:t>covers an area less than 4 km along a side with peak winds that last 2–5 </a:t>
            </a:r>
            <a:r>
              <a:rPr lang="en-US" b="1" dirty="0" smtClean="0"/>
              <a:t>minutes (AMS glossary)</a:t>
            </a:r>
            <a:endParaRPr lang="en-US" b="1" dirty="0"/>
          </a:p>
        </p:txBody>
      </p:sp>
    </p:spTree>
    <p:extLst>
      <p:ext uri="{BB962C8B-B14F-4D97-AF65-F5344CB8AC3E}">
        <p14:creationId xmlns:p14="http://schemas.microsoft.com/office/powerpoint/2010/main" val="2613240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451" y="0"/>
            <a:ext cx="7563097" cy="6858000"/>
          </a:xfrm>
          <a:prstGeom prst="rect">
            <a:avLst/>
          </a:prstGeom>
        </p:spPr>
      </p:pic>
    </p:spTree>
    <p:extLst>
      <p:ext uri="{BB962C8B-B14F-4D97-AF65-F5344CB8AC3E}">
        <p14:creationId xmlns:p14="http://schemas.microsoft.com/office/powerpoint/2010/main" val="3162702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255" y="0"/>
            <a:ext cx="7637489" cy="6858000"/>
          </a:xfrm>
          <a:prstGeom prst="rect">
            <a:avLst/>
          </a:prstGeom>
        </p:spPr>
      </p:pic>
    </p:spTree>
    <p:extLst>
      <p:ext uri="{BB962C8B-B14F-4D97-AF65-F5344CB8AC3E}">
        <p14:creationId xmlns:p14="http://schemas.microsoft.com/office/powerpoint/2010/main" val="52661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505" y="0"/>
            <a:ext cx="7686989" cy="6858000"/>
          </a:xfrm>
          <a:prstGeom prst="rect">
            <a:avLst/>
          </a:prstGeom>
        </p:spPr>
      </p:pic>
    </p:spTree>
    <p:extLst>
      <p:ext uri="{BB962C8B-B14F-4D97-AF65-F5344CB8AC3E}">
        <p14:creationId xmlns:p14="http://schemas.microsoft.com/office/powerpoint/2010/main" val="2715720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751" y="0"/>
            <a:ext cx="7728497" cy="6858000"/>
          </a:xfrm>
          <a:prstGeom prst="rect">
            <a:avLst/>
          </a:prstGeom>
        </p:spPr>
      </p:pic>
    </p:spTree>
    <p:extLst>
      <p:ext uri="{BB962C8B-B14F-4D97-AF65-F5344CB8AC3E}">
        <p14:creationId xmlns:p14="http://schemas.microsoft.com/office/powerpoint/2010/main" val="3604157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565" y="0"/>
            <a:ext cx="9258910" cy="6938010"/>
          </a:xfrm>
          <a:prstGeom prst="rect">
            <a:avLst/>
          </a:prstGeom>
        </p:spPr>
      </p:pic>
    </p:spTree>
    <p:extLst>
      <p:ext uri="{BB962C8B-B14F-4D97-AF65-F5344CB8AC3E}">
        <p14:creationId xmlns:p14="http://schemas.microsoft.com/office/powerpoint/2010/main" val="4166912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140" y="346710"/>
            <a:ext cx="7620000" cy="6096000"/>
          </a:xfrm>
          <a:prstGeom prst="rect">
            <a:avLst/>
          </a:prstGeom>
        </p:spPr>
      </p:pic>
    </p:spTree>
    <p:extLst>
      <p:ext uri="{BB962C8B-B14F-4D97-AF65-F5344CB8AC3E}">
        <p14:creationId xmlns:p14="http://schemas.microsoft.com/office/powerpoint/2010/main" val="4085076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10" y="335280"/>
            <a:ext cx="7620000" cy="6096000"/>
          </a:xfrm>
          <a:prstGeom prst="rect">
            <a:avLst/>
          </a:prstGeom>
        </p:spPr>
      </p:pic>
    </p:spTree>
    <p:extLst>
      <p:ext uri="{BB962C8B-B14F-4D97-AF65-F5344CB8AC3E}">
        <p14:creationId xmlns:p14="http://schemas.microsoft.com/office/powerpoint/2010/main" val="3268558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140" y="335280"/>
            <a:ext cx="7620000" cy="6096000"/>
          </a:xfrm>
          <a:prstGeom prst="rect">
            <a:avLst/>
          </a:prstGeom>
        </p:spPr>
      </p:pic>
    </p:spTree>
    <p:extLst>
      <p:ext uri="{BB962C8B-B14F-4D97-AF65-F5344CB8AC3E}">
        <p14:creationId xmlns:p14="http://schemas.microsoft.com/office/powerpoint/2010/main" val="1620632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97180"/>
            <a:ext cx="10504170" cy="3139321"/>
          </a:xfrm>
          <a:prstGeom prst="rect">
            <a:avLst/>
          </a:prstGeom>
          <a:noFill/>
        </p:spPr>
        <p:txBody>
          <a:bodyPr wrap="square" rtlCol="0">
            <a:spAutoFit/>
          </a:bodyPr>
          <a:lstStyle/>
          <a:p>
            <a:r>
              <a:rPr lang="en-US" b="1" dirty="0" smtClean="0"/>
              <a:t>Summary:</a:t>
            </a:r>
          </a:p>
          <a:p>
            <a:endParaRPr lang="en-US" b="1" dirty="0"/>
          </a:p>
          <a:p>
            <a:r>
              <a:rPr lang="en-US" b="1" dirty="0" smtClean="0"/>
              <a:t>Synoptic conditions can look very favorable for severe thunderstorms or hardly favorable at all!</a:t>
            </a:r>
          </a:p>
          <a:p>
            <a:endParaRPr lang="en-US" b="1" dirty="0"/>
          </a:p>
          <a:p>
            <a:r>
              <a:rPr lang="en-US" b="1" dirty="0" smtClean="0"/>
              <a:t>The environment must be unstable so thunderstorms will form.</a:t>
            </a:r>
          </a:p>
          <a:p>
            <a:endParaRPr lang="en-US" b="1" dirty="0"/>
          </a:p>
          <a:p>
            <a:r>
              <a:rPr lang="en-US" b="1" dirty="0" smtClean="0"/>
              <a:t>Mid-tropospheric dry air is a key.  That air will be entrained into thunderstorms, causing increased evaporative cooling in the middle of the storm.  The heavier air will accelerate down and out of the storm.</a:t>
            </a:r>
          </a:p>
          <a:p>
            <a:endParaRPr lang="en-US" b="1" dirty="0"/>
          </a:p>
          <a:p>
            <a:r>
              <a:rPr lang="en-US" b="1" dirty="0" smtClean="0"/>
              <a:t>If the wind shear is </a:t>
            </a:r>
            <a:r>
              <a:rPr lang="en-US" b="1" dirty="0" err="1" smtClean="0"/>
              <a:t>uni</a:t>
            </a:r>
            <a:r>
              <a:rPr lang="en-US" b="1" dirty="0" smtClean="0"/>
              <a:t>-directional, rotation of the updraft will not occur.  Only straight-line outflow (downburst).</a:t>
            </a:r>
            <a:endParaRPr lang="en-US" b="1" dirty="0"/>
          </a:p>
        </p:txBody>
      </p:sp>
    </p:spTree>
    <p:extLst>
      <p:ext uri="{BB962C8B-B14F-4D97-AF65-F5344CB8AC3E}">
        <p14:creationId xmlns:p14="http://schemas.microsoft.com/office/powerpoint/2010/main" val="3115763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798" y="625034"/>
            <a:ext cx="4011431" cy="6038656"/>
          </a:xfrm>
          <a:prstGeom prst="rect">
            <a:avLst/>
          </a:prstGeom>
        </p:spPr>
      </p:pic>
      <p:sp>
        <p:nvSpPr>
          <p:cNvPr id="4" name="TextBox 3"/>
          <p:cNvSpPr txBox="1"/>
          <p:nvPr/>
        </p:nvSpPr>
        <p:spPr>
          <a:xfrm>
            <a:off x="2754630" y="205740"/>
            <a:ext cx="5977890" cy="584775"/>
          </a:xfrm>
          <a:prstGeom prst="rect">
            <a:avLst/>
          </a:prstGeom>
          <a:noFill/>
        </p:spPr>
        <p:txBody>
          <a:bodyPr wrap="square" rtlCol="0">
            <a:spAutoFit/>
          </a:bodyPr>
          <a:lstStyle/>
          <a:p>
            <a:r>
              <a:rPr lang="en-US" sz="1400" b="1" dirty="0" smtClean="0"/>
              <a:t>Again, from </a:t>
            </a:r>
            <a:r>
              <a:rPr lang="en-US" sz="1400" b="1" dirty="0" err="1"/>
              <a:t>Rauber</a:t>
            </a:r>
            <a:r>
              <a:rPr lang="en-US" sz="1400" b="1" dirty="0"/>
              <a:t>, et al., “Severe &amp; Hazardous Weather”, fourth edition:</a:t>
            </a:r>
          </a:p>
          <a:p>
            <a:endParaRPr lang="en-US" dirty="0"/>
          </a:p>
        </p:txBody>
      </p:sp>
      <p:sp>
        <p:nvSpPr>
          <p:cNvPr id="5" name="TextBox 4"/>
          <p:cNvSpPr txBox="1"/>
          <p:nvPr/>
        </p:nvSpPr>
        <p:spPr>
          <a:xfrm>
            <a:off x="8115300" y="1154430"/>
            <a:ext cx="3074670" cy="1200329"/>
          </a:xfrm>
          <a:prstGeom prst="rect">
            <a:avLst/>
          </a:prstGeom>
          <a:noFill/>
        </p:spPr>
        <p:txBody>
          <a:bodyPr wrap="square" rtlCol="0">
            <a:spAutoFit/>
          </a:bodyPr>
          <a:lstStyle/>
          <a:p>
            <a:r>
              <a:rPr lang="en-US" b="1" dirty="0" smtClean="0"/>
              <a:t>This is a </a:t>
            </a:r>
            <a:r>
              <a:rPr lang="en-US" b="1" dirty="0" err="1" smtClean="0"/>
              <a:t>closeup</a:t>
            </a:r>
            <a:r>
              <a:rPr lang="en-US" b="1" dirty="0" smtClean="0"/>
              <a:t> of just the curling part of a wet downburst, as seen with a camera from the ground.</a:t>
            </a:r>
            <a:endParaRPr lang="en-US" b="1" dirty="0"/>
          </a:p>
        </p:txBody>
      </p:sp>
    </p:spTree>
    <p:extLst>
      <p:ext uri="{BB962C8B-B14F-4D97-AF65-F5344CB8AC3E}">
        <p14:creationId xmlns:p14="http://schemas.microsoft.com/office/powerpoint/2010/main" val="965015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999" y="0"/>
            <a:ext cx="6235881" cy="6858000"/>
          </a:xfrm>
          <a:prstGeom prst="rect">
            <a:avLst/>
          </a:prstGeom>
        </p:spPr>
      </p:pic>
      <p:sp>
        <p:nvSpPr>
          <p:cNvPr id="3" name="TextBox 2"/>
          <p:cNvSpPr txBox="1"/>
          <p:nvPr/>
        </p:nvSpPr>
        <p:spPr>
          <a:xfrm>
            <a:off x="91440" y="525780"/>
            <a:ext cx="3326130" cy="2862322"/>
          </a:xfrm>
          <a:prstGeom prst="rect">
            <a:avLst/>
          </a:prstGeom>
          <a:noFill/>
        </p:spPr>
        <p:txBody>
          <a:bodyPr wrap="square" rtlCol="0">
            <a:spAutoFit/>
          </a:bodyPr>
          <a:lstStyle/>
          <a:p>
            <a:r>
              <a:rPr lang="en-US" b="1" dirty="0" smtClean="0"/>
              <a:t>Downbursts can also be dry, i.e., no rain in the downdraft.  Dry downbursts tend to be in the High Plains where humidity is low (see Fig. 6.27 from Denver).</a:t>
            </a:r>
          </a:p>
          <a:p>
            <a:endParaRPr lang="en-US" b="1" dirty="0"/>
          </a:p>
          <a:p>
            <a:r>
              <a:rPr lang="en-US" b="1" dirty="0" smtClean="0"/>
              <a:t>When pilots can’t see the downburst, it’s even more dangerous.  Doppler Radar </a:t>
            </a:r>
            <a:r>
              <a:rPr lang="en-US" b="1" u="sng" dirty="0" smtClean="0"/>
              <a:t>can</a:t>
            </a:r>
            <a:r>
              <a:rPr lang="en-US" b="1" dirty="0" smtClean="0"/>
              <a:t> detect these since there is dust.</a:t>
            </a:r>
            <a:endParaRPr lang="en-US" dirty="0"/>
          </a:p>
        </p:txBody>
      </p:sp>
    </p:spTree>
    <p:extLst>
      <p:ext uri="{BB962C8B-B14F-4D97-AF65-F5344CB8AC3E}">
        <p14:creationId xmlns:p14="http://schemas.microsoft.com/office/powerpoint/2010/main" val="209167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245" y="0"/>
            <a:ext cx="6087510" cy="6858000"/>
          </a:xfrm>
          <a:prstGeom prst="rect">
            <a:avLst/>
          </a:prstGeom>
        </p:spPr>
      </p:pic>
      <p:sp>
        <p:nvSpPr>
          <p:cNvPr id="3" name="TextBox 2"/>
          <p:cNvSpPr txBox="1"/>
          <p:nvPr/>
        </p:nvSpPr>
        <p:spPr>
          <a:xfrm>
            <a:off x="285750" y="3760470"/>
            <a:ext cx="2354580" cy="923330"/>
          </a:xfrm>
          <a:prstGeom prst="rect">
            <a:avLst/>
          </a:prstGeom>
          <a:noFill/>
        </p:spPr>
        <p:txBody>
          <a:bodyPr wrap="square" rtlCol="0">
            <a:spAutoFit/>
          </a:bodyPr>
          <a:lstStyle/>
          <a:p>
            <a:r>
              <a:rPr lang="en-US" b="1" dirty="0"/>
              <a:t>From T.T. Fujita, “The Downburst”, 1985.</a:t>
            </a:r>
          </a:p>
          <a:p>
            <a:endParaRPr lang="en-US" dirty="0"/>
          </a:p>
        </p:txBody>
      </p:sp>
      <p:sp>
        <p:nvSpPr>
          <p:cNvPr id="4" name="TextBox 3"/>
          <p:cNvSpPr txBox="1"/>
          <p:nvPr/>
        </p:nvSpPr>
        <p:spPr>
          <a:xfrm>
            <a:off x="262890" y="331470"/>
            <a:ext cx="2331720" cy="2031325"/>
          </a:xfrm>
          <a:prstGeom prst="rect">
            <a:avLst/>
          </a:prstGeom>
          <a:noFill/>
        </p:spPr>
        <p:txBody>
          <a:bodyPr wrap="square" rtlCol="0">
            <a:spAutoFit/>
          </a:bodyPr>
          <a:lstStyle/>
          <a:p>
            <a:r>
              <a:rPr lang="en-US" b="1" dirty="0" smtClean="0"/>
              <a:t>In 1974 Dr. Fujita was doing aerial surveys of damage from the first </a:t>
            </a:r>
            <a:r>
              <a:rPr lang="en-US" b="1" dirty="0" err="1" smtClean="0"/>
              <a:t>Superoutbreak</a:t>
            </a:r>
            <a:r>
              <a:rPr lang="en-US" b="1" dirty="0" smtClean="0"/>
              <a:t> of tornadoes when he noticed the pattern shown here:</a:t>
            </a:r>
            <a:endParaRPr lang="en-US" b="1" dirty="0"/>
          </a:p>
        </p:txBody>
      </p:sp>
      <p:sp>
        <p:nvSpPr>
          <p:cNvPr id="5" name="TextBox 4"/>
          <p:cNvSpPr txBox="1"/>
          <p:nvPr/>
        </p:nvSpPr>
        <p:spPr>
          <a:xfrm>
            <a:off x="9406890" y="1451610"/>
            <a:ext cx="2400300" cy="3693319"/>
          </a:xfrm>
          <a:prstGeom prst="rect">
            <a:avLst/>
          </a:prstGeom>
          <a:noFill/>
        </p:spPr>
        <p:txBody>
          <a:bodyPr wrap="square" rtlCol="0">
            <a:spAutoFit/>
          </a:bodyPr>
          <a:lstStyle/>
          <a:p>
            <a:r>
              <a:rPr lang="en-US" b="1" dirty="0" smtClean="0"/>
              <a:t>The wind can reach EF2 speed (up to 137 mph).</a:t>
            </a:r>
          </a:p>
          <a:p>
            <a:endParaRPr lang="en-US" b="1" dirty="0"/>
          </a:p>
          <a:p>
            <a:r>
              <a:rPr lang="en-US" b="1" dirty="0" smtClean="0"/>
              <a:t>NWS survey teams look for the damage pattern.  If it is curving around itself, that’s tornado damage.  If the pattern is the divergence you see in Fig. 1.1, that’s a downburst, reported as simply Wind.</a:t>
            </a:r>
            <a:endParaRPr lang="en-US" b="1" dirty="0"/>
          </a:p>
        </p:txBody>
      </p:sp>
    </p:spTree>
    <p:extLst>
      <p:ext uri="{BB962C8B-B14F-4D97-AF65-F5344CB8AC3E}">
        <p14:creationId xmlns:p14="http://schemas.microsoft.com/office/powerpoint/2010/main" val="381879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treme Wind Ripping Roof Off Buil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8838" y="114301"/>
            <a:ext cx="8372474" cy="5337452"/>
          </a:xfrm>
          <a:prstGeom prst="rect">
            <a:avLst/>
          </a:prstGeom>
        </p:spPr>
      </p:pic>
      <p:sp>
        <p:nvSpPr>
          <p:cNvPr id="2" name="TextBox 1"/>
          <p:cNvSpPr txBox="1"/>
          <p:nvPr/>
        </p:nvSpPr>
        <p:spPr>
          <a:xfrm>
            <a:off x="4814888" y="5800724"/>
            <a:ext cx="4429125" cy="830997"/>
          </a:xfrm>
          <a:prstGeom prst="rect">
            <a:avLst/>
          </a:prstGeom>
          <a:noFill/>
        </p:spPr>
        <p:txBody>
          <a:bodyPr wrap="square" rtlCol="0">
            <a:spAutoFit/>
          </a:bodyPr>
          <a:lstStyle/>
          <a:p>
            <a:r>
              <a:rPr lang="en-US" sz="1200" dirty="0"/>
              <a:t>https://www.youtube.com/watch?v=BQ5lgOJWyc0</a:t>
            </a:r>
          </a:p>
          <a:p>
            <a:r>
              <a:rPr lang="en-US" sz="1200" dirty="0"/>
              <a:t>https://www.youtube.com/watch?v=a_G2KRzha7o</a:t>
            </a:r>
          </a:p>
          <a:p>
            <a:r>
              <a:rPr lang="en-US" sz="1200" dirty="0"/>
              <a:t>https://www.youtube.com/watch?v=AZeT8ihpvM0</a:t>
            </a:r>
          </a:p>
          <a:p>
            <a:r>
              <a:rPr lang="en-US" sz="1200" dirty="0"/>
              <a:t>https://www.youtube.com/watch?v=7LLJt7_NTRI</a:t>
            </a:r>
          </a:p>
        </p:txBody>
      </p:sp>
    </p:spTree>
    <p:extLst>
      <p:ext uri="{BB962C8B-B14F-4D97-AF65-F5344CB8AC3E}">
        <p14:creationId xmlns:p14="http://schemas.microsoft.com/office/powerpoint/2010/main" val="4074879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290" y="1360349"/>
            <a:ext cx="5715000" cy="5438775"/>
          </a:xfrm>
          <a:prstGeom prst="rect">
            <a:avLst/>
          </a:prstGeom>
        </p:spPr>
      </p:pic>
      <p:sp>
        <p:nvSpPr>
          <p:cNvPr id="3" name="TextBox 2"/>
          <p:cNvSpPr txBox="1"/>
          <p:nvPr/>
        </p:nvSpPr>
        <p:spPr>
          <a:xfrm>
            <a:off x="274320" y="160020"/>
            <a:ext cx="10401300" cy="1200329"/>
          </a:xfrm>
          <a:prstGeom prst="rect">
            <a:avLst/>
          </a:prstGeom>
          <a:noFill/>
        </p:spPr>
        <p:txBody>
          <a:bodyPr wrap="square" rtlCol="0">
            <a:spAutoFit/>
          </a:bodyPr>
          <a:lstStyle/>
          <a:p>
            <a:r>
              <a:rPr lang="en-US" b="1" dirty="0" smtClean="0"/>
              <a:t>When the precipitation in a downburst spreads out at the ground it creates a bow-like echo.  This is often called a Derecho (AMS: </a:t>
            </a:r>
            <a:r>
              <a:rPr lang="en-US" b="1" dirty="0"/>
              <a:t>A widespread convectively induced straight-line </a:t>
            </a:r>
            <a:r>
              <a:rPr lang="en-US" b="1" dirty="0" smtClean="0"/>
              <a:t>windstorm. Specifically</a:t>
            </a:r>
            <a:r>
              <a:rPr lang="en-US" b="1" dirty="0"/>
              <a:t>, the term is defined as any family of downburst clusters produced by an </a:t>
            </a:r>
            <a:r>
              <a:rPr lang="en-US" b="1" dirty="0" err="1"/>
              <a:t>extratropical</a:t>
            </a:r>
            <a:r>
              <a:rPr lang="en-US" b="1" dirty="0"/>
              <a:t> mesoscale convective </a:t>
            </a:r>
            <a:r>
              <a:rPr lang="en-US" b="1" dirty="0" smtClean="0"/>
              <a:t>system.)</a:t>
            </a:r>
            <a:endParaRPr lang="en-US" b="1" dirty="0"/>
          </a:p>
          <a:p>
            <a:endParaRPr lang="en-US" b="1" dirty="0"/>
          </a:p>
        </p:txBody>
      </p:sp>
    </p:spTree>
    <p:extLst>
      <p:ext uri="{BB962C8B-B14F-4D97-AF65-F5344CB8AC3E}">
        <p14:creationId xmlns:p14="http://schemas.microsoft.com/office/powerpoint/2010/main" val="3134743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885825"/>
            <a:ext cx="11430000" cy="5972175"/>
          </a:xfrm>
          <a:prstGeom prst="rect">
            <a:avLst/>
          </a:prstGeom>
        </p:spPr>
      </p:pic>
      <p:sp>
        <p:nvSpPr>
          <p:cNvPr id="3" name="TextBox 2"/>
          <p:cNvSpPr txBox="1"/>
          <p:nvPr/>
        </p:nvSpPr>
        <p:spPr>
          <a:xfrm>
            <a:off x="514350" y="182880"/>
            <a:ext cx="10595610" cy="646331"/>
          </a:xfrm>
          <a:prstGeom prst="rect">
            <a:avLst/>
          </a:prstGeom>
          <a:noFill/>
        </p:spPr>
        <p:txBody>
          <a:bodyPr wrap="square" rtlCol="0">
            <a:spAutoFit/>
          </a:bodyPr>
          <a:lstStyle/>
          <a:p>
            <a:r>
              <a:rPr lang="en-US" b="1" dirty="0" smtClean="0"/>
              <a:t>Dr. T. Fujita of the University of Chicago first identified downbursts.  This figure is from his May 1978 report: Manual of Downburst identification for Project Nimrod, SMRP Research paper No. 156.</a:t>
            </a:r>
            <a:endParaRPr lang="en-US" b="1" dirty="0"/>
          </a:p>
        </p:txBody>
      </p:sp>
    </p:spTree>
    <p:extLst>
      <p:ext uri="{BB962C8B-B14F-4D97-AF65-F5344CB8AC3E}">
        <p14:creationId xmlns:p14="http://schemas.microsoft.com/office/powerpoint/2010/main" val="2217430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773</Words>
  <Application>Microsoft Office PowerPoint</Application>
  <PresentationFormat>Widescreen</PresentationFormat>
  <Paragraphs>54</Paragraphs>
  <Slides>38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Blechman, Jerome</dc:creator>
  <cp:lastModifiedBy>Blechman, Jerome</cp:lastModifiedBy>
  <cp:revision>27</cp:revision>
  <dcterms:created xsi:type="dcterms:W3CDTF">2015-03-31T01:53:31Z</dcterms:created>
  <dcterms:modified xsi:type="dcterms:W3CDTF">2017-04-19T15:37:43Z</dcterms:modified>
</cp:coreProperties>
</file>