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300" r:id="rId5"/>
    <p:sldId id="259" r:id="rId6"/>
    <p:sldId id="299" r:id="rId7"/>
    <p:sldId id="262" r:id="rId8"/>
    <p:sldId id="263" r:id="rId9"/>
    <p:sldId id="265" r:id="rId10"/>
    <p:sldId id="261" r:id="rId11"/>
    <p:sldId id="285" r:id="rId12"/>
    <p:sldId id="290" r:id="rId13"/>
    <p:sldId id="260" r:id="rId14"/>
    <p:sldId id="298" r:id="rId15"/>
    <p:sldId id="293" r:id="rId16"/>
    <p:sldId id="302" r:id="rId17"/>
    <p:sldId id="291" r:id="rId18"/>
    <p:sldId id="294" r:id="rId19"/>
    <p:sldId id="292" r:id="rId20"/>
    <p:sldId id="295" r:id="rId21"/>
    <p:sldId id="264" r:id="rId22"/>
    <p:sldId id="266" r:id="rId23"/>
    <p:sldId id="267" r:id="rId24"/>
    <p:sldId id="268" r:id="rId25"/>
    <p:sldId id="269" r:id="rId26"/>
    <p:sldId id="270" r:id="rId27"/>
    <p:sldId id="271" r:id="rId28"/>
    <p:sldId id="272" r:id="rId29"/>
    <p:sldId id="273" r:id="rId30"/>
    <p:sldId id="274" r:id="rId31"/>
    <p:sldId id="275" r:id="rId32"/>
    <p:sldId id="277" r:id="rId33"/>
    <p:sldId id="278" r:id="rId34"/>
    <p:sldId id="288" r:id="rId35"/>
    <p:sldId id="276" r:id="rId36"/>
    <p:sldId id="279" r:id="rId37"/>
    <p:sldId id="280" r:id="rId38"/>
    <p:sldId id="281" r:id="rId39"/>
    <p:sldId id="282" r:id="rId40"/>
    <p:sldId id="283" r:id="rId41"/>
    <p:sldId id="284" r:id="rId42"/>
    <p:sldId id="287" r:id="rId43"/>
    <p:sldId id="289" r:id="rId44"/>
    <p:sldId id="296" r:id="rId45"/>
    <p:sldId id="297"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6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D2E65-7C4D-4F1A-9490-71FA8BB7411E}" type="datetimeFigureOut">
              <a:rPr lang="en-US" smtClean="0"/>
              <a:t>3/25/2019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56C39-30E5-4392-980B-CC7DC4F77295}" type="slidenum">
              <a:rPr lang="en-US" smtClean="0"/>
              <a:t>‹#›</a:t>
            </a:fld>
            <a:endParaRPr lang="en-US"/>
          </a:p>
        </p:txBody>
      </p:sp>
    </p:spTree>
    <p:extLst>
      <p:ext uri="{BB962C8B-B14F-4D97-AF65-F5344CB8AC3E}">
        <p14:creationId xmlns:p14="http://schemas.microsoft.com/office/powerpoint/2010/main" val="126947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56C39-30E5-4392-980B-CC7DC4F77295}" type="slidenum">
              <a:rPr lang="en-US" smtClean="0"/>
              <a:t>15</a:t>
            </a:fld>
            <a:endParaRPr lang="en-US"/>
          </a:p>
        </p:txBody>
      </p:sp>
    </p:spTree>
    <p:extLst>
      <p:ext uri="{BB962C8B-B14F-4D97-AF65-F5344CB8AC3E}">
        <p14:creationId xmlns:p14="http://schemas.microsoft.com/office/powerpoint/2010/main" val="186745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A5D7FF-FC6E-4DCB-8A0A-05DE5002BE62}" type="slidenum">
              <a:rPr lang="en-US" altLang="en-US"/>
              <a:pPr>
                <a:defRPr/>
              </a:pPr>
              <a:t>‹#›</a:t>
            </a:fld>
            <a:endParaRPr lang="en-US" altLang="en-US"/>
          </a:p>
        </p:txBody>
      </p:sp>
    </p:spTree>
    <p:extLst>
      <p:ext uri="{BB962C8B-B14F-4D97-AF65-F5344CB8AC3E}">
        <p14:creationId xmlns:p14="http://schemas.microsoft.com/office/powerpoint/2010/main" val="301460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0521D6-9666-446C-B3DB-8026932CAFCB}" type="slidenum">
              <a:rPr lang="en-US" altLang="en-US"/>
              <a:pPr>
                <a:defRPr/>
              </a:pPr>
              <a:t>‹#›</a:t>
            </a:fld>
            <a:endParaRPr lang="en-US" altLang="en-US"/>
          </a:p>
        </p:txBody>
      </p:sp>
    </p:spTree>
    <p:extLst>
      <p:ext uri="{BB962C8B-B14F-4D97-AF65-F5344CB8AC3E}">
        <p14:creationId xmlns:p14="http://schemas.microsoft.com/office/powerpoint/2010/main" val="399025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73BF32A-E819-48EB-97BA-BA7F635BE851}" type="slidenum">
              <a:rPr lang="en-US" altLang="en-US"/>
              <a:pPr>
                <a:defRPr/>
              </a:pPr>
              <a:t>‹#›</a:t>
            </a:fld>
            <a:endParaRPr lang="en-US" altLang="en-US"/>
          </a:p>
        </p:txBody>
      </p:sp>
    </p:spTree>
    <p:extLst>
      <p:ext uri="{BB962C8B-B14F-4D97-AF65-F5344CB8AC3E}">
        <p14:creationId xmlns:p14="http://schemas.microsoft.com/office/powerpoint/2010/main" val="401044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8E97AD-0C2E-40D2-8B27-003708015408}" type="slidenum">
              <a:rPr lang="en-US" altLang="en-US"/>
              <a:pPr>
                <a:defRPr/>
              </a:pPr>
              <a:t>‹#›</a:t>
            </a:fld>
            <a:endParaRPr lang="en-US" altLang="en-US"/>
          </a:p>
        </p:txBody>
      </p:sp>
    </p:spTree>
    <p:extLst>
      <p:ext uri="{BB962C8B-B14F-4D97-AF65-F5344CB8AC3E}">
        <p14:creationId xmlns:p14="http://schemas.microsoft.com/office/powerpoint/2010/main" val="18229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A888E6-1659-4021-BD06-563EDFF8B07A}" type="slidenum">
              <a:rPr lang="en-US" altLang="en-US"/>
              <a:pPr>
                <a:defRPr/>
              </a:pPr>
              <a:t>‹#›</a:t>
            </a:fld>
            <a:endParaRPr lang="en-US" altLang="en-US"/>
          </a:p>
        </p:txBody>
      </p:sp>
    </p:spTree>
    <p:extLst>
      <p:ext uri="{BB962C8B-B14F-4D97-AF65-F5344CB8AC3E}">
        <p14:creationId xmlns:p14="http://schemas.microsoft.com/office/powerpoint/2010/main" val="375851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1A73C7-A434-4B4A-8F1E-B184B465185E}" type="slidenum">
              <a:rPr lang="en-US" altLang="en-US"/>
              <a:pPr>
                <a:defRPr/>
              </a:pPr>
              <a:t>‹#›</a:t>
            </a:fld>
            <a:endParaRPr lang="en-US" altLang="en-US"/>
          </a:p>
        </p:txBody>
      </p:sp>
    </p:spTree>
    <p:extLst>
      <p:ext uri="{BB962C8B-B14F-4D97-AF65-F5344CB8AC3E}">
        <p14:creationId xmlns:p14="http://schemas.microsoft.com/office/powerpoint/2010/main" val="403275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75FC9F-F684-4D41-88EC-123D92678D41}" type="slidenum">
              <a:rPr lang="en-US" altLang="en-US"/>
              <a:pPr>
                <a:defRPr/>
              </a:pPr>
              <a:t>‹#›</a:t>
            </a:fld>
            <a:endParaRPr lang="en-US" altLang="en-US"/>
          </a:p>
        </p:txBody>
      </p:sp>
    </p:spTree>
    <p:extLst>
      <p:ext uri="{BB962C8B-B14F-4D97-AF65-F5344CB8AC3E}">
        <p14:creationId xmlns:p14="http://schemas.microsoft.com/office/powerpoint/2010/main" val="381416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F9D2BA7-0896-4046-9D6E-BFA52F4776DE}" type="slidenum">
              <a:rPr lang="en-US" altLang="en-US"/>
              <a:pPr>
                <a:defRPr/>
              </a:pPr>
              <a:t>‹#›</a:t>
            </a:fld>
            <a:endParaRPr lang="en-US" altLang="en-US"/>
          </a:p>
        </p:txBody>
      </p:sp>
    </p:spTree>
    <p:extLst>
      <p:ext uri="{BB962C8B-B14F-4D97-AF65-F5344CB8AC3E}">
        <p14:creationId xmlns:p14="http://schemas.microsoft.com/office/powerpoint/2010/main" val="37061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00EEFCB-30BD-438B-BDED-CCE908F18466}" type="slidenum">
              <a:rPr lang="en-US" altLang="en-US"/>
              <a:pPr>
                <a:defRPr/>
              </a:pPr>
              <a:t>‹#›</a:t>
            </a:fld>
            <a:endParaRPr lang="en-US" altLang="en-US"/>
          </a:p>
        </p:txBody>
      </p:sp>
    </p:spTree>
    <p:extLst>
      <p:ext uri="{BB962C8B-B14F-4D97-AF65-F5344CB8AC3E}">
        <p14:creationId xmlns:p14="http://schemas.microsoft.com/office/powerpoint/2010/main" val="293305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E876C06-6F7E-40A5-AB5F-8890AB4CD8D5}" type="slidenum">
              <a:rPr lang="en-US" altLang="en-US"/>
              <a:pPr>
                <a:defRPr/>
              </a:pPr>
              <a:t>‹#›</a:t>
            </a:fld>
            <a:endParaRPr lang="en-US" altLang="en-US"/>
          </a:p>
        </p:txBody>
      </p:sp>
    </p:spTree>
    <p:extLst>
      <p:ext uri="{BB962C8B-B14F-4D97-AF65-F5344CB8AC3E}">
        <p14:creationId xmlns:p14="http://schemas.microsoft.com/office/powerpoint/2010/main" val="169642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960AF9-042C-4FF0-A9FD-92E0DDECFDC0}" type="slidenum">
              <a:rPr lang="en-US" altLang="en-US"/>
              <a:pPr>
                <a:defRPr/>
              </a:pPr>
              <a:t>‹#›</a:t>
            </a:fld>
            <a:endParaRPr lang="en-US" altLang="en-US"/>
          </a:p>
        </p:txBody>
      </p:sp>
    </p:spTree>
    <p:extLst>
      <p:ext uri="{BB962C8B-B14F-4D97-AF65-F5344CB8AC3E}">
        <p14:creationId xmlns:p14="http://schemas.microsoft.com/office/powerpoint/2010/main" val="9248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30E01EB-315D-478E-94B2-901F04DC0E0E}" type="slidenum">
              <a:rPr lang="en-US" altLang="en-US"/>
              <a:pPr>
                <a:defRPr/>
              </a:pPr>
              <a:t>‹#›</a:t>
            </a:fld>
            <a:endParaRPr lang="en-US" altLang="en-US"/>
          </a:p>
        </p:txBody>
      </p:sp>
    </p:spTree>
    <p:extLst>
      <p:ext uri="{BB962C8B-B14F-4D97-AF65-F5344CB8AC3E}">
        <p14:creationId xmlns:p14="http://schemas.microsoft.com/office/powerpoint/2010/main" val="83550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21A04D6-7AEB-477B-83B6-3E102323F4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pc.noaa.gov/faq/#4.2" TargetMode="Externa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609600" y="533400"/>
            <a:ext cx="7239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a:t>Severe Thunderstorm forecasting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157877" cy="5410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28600" y="457200"/>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t>Ingredients for deep moist convection (Doswell, 1987):</a:t>
            </a:r>
          </a:p>
          <a:p>
            <a:pPr algn="ctr" eaLnBrk="1" hangingPunct="1">
              <a:spcBef>
                <a:spcPct val="50000"/>
              </a:spcBef>
            </a:pPr>
            <a:r>
              <a:rPr lang="en-US" altLang="en-US" sz="2000" b="1"/>
              <a:t>1) Moisture	2) Instability   3) Lift</a:t>
            </a:r>
          </a:p>
        </p:txBody>
      </p:sp>
      <p:pic>
        <p:nvPicPr>
          <p:cNvPr id="9219" name="Picture 4" descr="may26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9974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838200" y="5638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look for the synoptic conditions which increase any or all of those three.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b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1ABFC4-A8D1-44B4-BB0F-4B0227A4914D}"/>
              </a:ext>
            </a:extLst>
          </p:cNvPr>
          <p:cNvSpPr txBox="1"/>
          <p:nvPr/>
        </p:nvSpPr>
        <p:spPr>
          <a:xfrm>
            <a:off x="6248400" y="533400"/>
            <a:ext cx="2895600" cy="1754326"/>
          </a:xfrm>
          <a:prstGeom prst="rect">
            <a:avLst/>
          </a:prstGeom>
          <a:noFill/>
        </p:spPr>
        <p:txBody>
          <a:bodyPr wrap="square" rtlCol="0">
            <a:spAutoFit/>
          </a:bodyPr>
          <a:lstStyle/>
          <a:p>
            <a:r>
              <a:rPr lang="en-US" b="1" dirty="0"/>
              <a:t>This is the morning sounding at Birmingham, AL on April 26, 2011.  Later that day there were many severe thunderstorms.</a:t>
            </a:r>
          </a:p>
        </p:txBody>
      </p:sp>
      <p:pic>
        <p:nvPicPr>
          <p:cNvPr id="4" name="Picture 3">
            <a:extLst>
              <a:ext uri="{FF2B5EF4-FFF2-40B4-BE49-F238E27FC236}">
                <a16:creationId xmlns:a16="http://schemas.microsoft.com/office/drawing/2014/main" id="{D93A4B13-1475-42DF-AA23-19CF252E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088" y="2440126"/>
            <a:ext cx="3260912" cy="2286000"/>
          </a:xfrm>
          <a:prstGeom prst="rect">
            <a:avLst/>
          </a:prstGeom>
        </p:spPr>
      </p:pic>
      <p:sp>
        <p:nvSpPr>
          <p:cNvPr id="5" name="TextBox 4">
            <a:extLst>
              <a:ext uri="{FF2B5EF4-FFF2-40B4-BE49-F238E27FC236}">
                <a16:creationId xmlns:a16="http://schemas.microsoft.com/office/drawing/2014/main" id="{A4E0DDCA-FB24-4799-A13A-EEF2F8D994C7}"/>
              </a:ext>
            </a:extLst>
          </p:cNvPr>
          <p:cNvSpPr txBox="1"/>
          <p:nvPr/>
        </p:nvSpPr>
        <p:spPr>
          <a:xfrm>
            <a:off x="6553200" y="5173416"/>
            <a:ext cx="2590800" cy="923330"/>
          </a:xfrm>
          <a:prstGeom prst="rect">
            <a:avLst/>
          </a:prstGeom>
          <a:noFill/>
        </p:spPr>
        <p:txBody>
          <a:bodyPr wrap="square" rtlCol="0">
            <a:spAutoFit/>
          </a:bodyPr>
          <a:lstStyle/>
          <a:p>
            <a:r>
              <a:rPr lang="en-US" b="1" dirty="0"/>
              <a:t>Soundings provide information helpful for severe forecasting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373566"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Parcel Instability</a:t>
            </a:r>
          </a:p>
        </p:txBody>
      </p:sp>
      <p:sp>
        <p:nvSpPr>
          <p:cNvPr id="36869" name="Text Box 5"/>
          <p:cNvSpPr txBox="1">
            <a:spLocks noChangeArrowheads="1"/>
          </p:cNvSpPr>
          <p:nvPr/>
        </p:nvSpPr>
        <p:spPr bwMode="auto">
          <a:xfrm>
            <a:off x="381000" y="702754"/>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C.A.P.E.:  Convective Available Potential Energy.  From the AMS Glossary of Meteorology:  </a:t>
            </a:r>
            <a:r>
              <a:rPr lang="en-US" sz="1600" dirty="0"/>
              <a:t>On a thermodynamic diagram this is called positive area, and can be seen as the region between the lifted parcel process curve and the environmental sounding, from the parcel's level of free convection to its level of neutral buoyancy. Measured in joules/kilogram</a:t>
            </a:r>
            <a:endParaRPr lang="en-US" alt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37" y="1872270"/>
            <a:ext cx="6334125" cy="5057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p:spPr>
        <p:txBody>
          <a:bodyPr/>
          <a:lstStyle/>
          <a:p>
            <a:pPr eaLnBrk="1" hangingPunct="1"/>
            <a:r>
              <a:rPr lang="en-US" altLang="en-US"/>
              <a:t>CAPE definitions</a:t>
            </a:r>
            <a:br>
              <a:rPr lang="en-US" altLang="en-US"/>
            </a:br>
            <a:r>
              <a:rPr lang="en-US" altLang="en-US" sz="2000" i="1">
                <a:latin typeface="Arial Unicode MS" panose="020B0604020202020204" pitchFamily="34" charset="-128"/>
              </a:rPr>
              <a:t>(http://www.spc.noaa.gov/misc/acronyms.html)</a:t>
            </a:r>
          </a:p>
        </p:txBody>
      </p:sp>
      <p:sp>
        <p:nvSpPr>
          <p:cNvPr id="8195" name="Rectangle 3"/>
          <p:cNvSpPr>
            <a:spLocks noGrp="1" noChangeArrowheads="1"/>
          </p:cNvSpPr>
          <p:nvPr>
            <p:ph type="body" sz="half" idx="1"/>
          </p:nvPr>
        </p:nvSpPr>
        <p:spPr>
          <a:xfrm>
            <a:off x="4800600" y="1676400"/>
            <a:ext cx="4038600" cy="4267200"/>
          </a:xfrm>
        </p:spPr>
        <p:txBody>
          <a:bodyPr/>
          <a:lstStyle/>
          <a:p>
            <a:pPr eaLnBrk="1" hangingPunct="1">
              <a:lnSpc>
                <a:spcPct val="80000"/>
              </a:lnSpc>
            </a:pPr>
            <a:r>
              <a:rPr lang="en-US" altLang="en-US" sz="1800" b="1" u="sng" dirty="0">
                <a:latin typeface="Arial Unicode MS" panose="020B0604020202020204" pitchFamily="34" charset="-128"/>
              </a:rPr>
              <a:t>MUCAPE</a:t>
            </a:r>
            <a:r>
              <a:rPr lang="en-US" altLang="en-US" sz="1800" dirty="0">
                <a:latin typeface="Arial Unicode MS" panose="020B0604020202020204" pitchFamily="34" charset="-128"/>
              </a:rPr>
              <a:t>:  Most unstable CAPE</a:t>
            </a:r>
          </a:p>
          <a:p>
            <a:pPr lvl="1" eaLnBrk="1" hangingPunct="1">
              <a:lnSpc>
                <a:spcPct val="80000"/>
              </a:lnSpc>
            </a:pPr>
            <a:r>
              <a:rPr lang="en-US" altLang="en-US" sz="1600" dirty="0">
                <a:latin typeface="Arial Unicode MS" panose="020B0604020202020204" pitchFamily="34" charset="-128"/>
              </a:rPr>
              <a:t>Lifts most unstable parcel in lowest 300 mb.</a:t>
            </a:r>
          </a:p>
          <a:p>
            <a:pPr lvl="1" eaLnBrk="1" hangingPunct="1">
              <a:lnSpc>
                <a:spcPct val="80000"/>
              </a:lnSpc>
            </a:pPr>
            <a:r>
              <a:rPr lang="en-US" altLang="en-US" sz="1600" dirty="0">
                <a:latin typeface="Arial Unicode MS" panose="020B0604020202020204" pitchFamily="34" charset="-128"/>
              </a:rPr>
              <a:t>Useful in non-surface based (elevated) CAPE.</a:t>
            </a:r>
          </a:p>
          <a:p>
            <a:pPr lvl="1" eaLnBrk="1" hangingPunct="1">
              <a:lnSpc>
                <a:spcPct val="80000"/>
              </a:lnSpc>
              <a:buFontTx/>
              <a:buNone/>
            </a:pPr>
            <a:endParaRPr lang="en-US" altLang="en-US" sz="1600" dirty="0">
              <a:latin typeface="Arial Unicode MS" panose="020B0604020202020204" pitchFamily="34" charset="-128"/>
            </a:endParaRPr>
          </a:p>
          <a:p>
            <a:pPr eaLnBrk="1" hangingPunct="1">
              <a:lnSpc>
                <a:spcPct val="80000"/>
              </a:lnSpc>
            </a:pPr>
            <a:r>
              <a:rPr lang="en-US" altLang="en-US" sz="1800" b="1" u="sng" dirty="0">
                <a:latin typeface="Arial Unicode MS" panose="020B0604020202020204" pitchFamily="34" charset="-128"/>
              </a:rPr>
              <a:t>SBCAPE</a:t>
            </a:r>
            <a:r>
              <a:rPr lang="en-US" altLang="en-US" sz="1800" dirty="0">
                <a:latin typeface="Arial Unicode MS" panose="020B0604020202020204" pitchFamily="34" charset="-128"/>
              </a:rPr>
              <a:t>: Surface-based CAPE</a:t>
            </a:r>
          </a:p>
          <a:p>
            <a:pPr lvl="1" eaLnBrk="1" hangingPunct="1">
              <a:lnSpc>
                <a:spcPct val="80000"/>
              </a:lnSpc>
            </a:pPr>
            <a:r>
              <a:rPr lang="en-US" altLang="en-US" sz="1600" dirty="0">
                <a:latin typeface="Arial Unicode MS" panose="020B0604020202020204" pitchFamily="34" charset="-128"/>
              </a:rPr>
              <a:t>Lift surface parcel.</a:t>
            </a:r>
          </a:p>
          <a:p>
            <a:pPr lvl="1" eaLnBrk="1" hangingPunct="1">
              <a:lnSpc>
                <a:spcPct val="80000"/>
              </a:lnSpc>
            </a:pPr>
            <a:r>
              <a:rPr lang="en-US" altLang="en-US" sz="1600" dirty="0">
                <a:latin typeface="Arial Unicode MS" panose="020B0604020202020204" pitchFamily="34" charset="-128"/>
              </a:rPr>
              <a:t>Usually identical to MUCAPE in the afternoon.</a:t>
            </a:r>
          </a:p>
          <a:p>
            <a:pPr lvl="1" eaLnBrk="1" hangingPunct="1">
              <a:lnSpc>
                <a:spcPct val="80000"/>
              </a:lnSpc>
              <a:buFontTx/>
              <a:buNone/>
            </a:pPr>
            <a:endParaRPr lang="en-US" altLang="en-US" sz="1600" dirty="0">
              <a:latin typeface="Arial Unicode MS" panose="020B0604020202020204" pitchFamily="34" charset="-128"/>
            </a:endParaRPr>
          </a:p>
          <a:p>
            <a:pPr eaLnBrk="1" hangingPunct="1">
              <a:lnSpc>
                <a:spcPct val="80000"/>
              </a:lnSpc>
            </a:pPr>
            <a:r>
              <a:rPr lang="en-US" altLang="en-US" sz="1800" b="1" u="sng" dirty="0">
                <a:latin typeface="Arial Unicode MS" panose="020B0604020202020204" pitchFamily="34" charset="-128"/>
              </a:rPr>
              <a:t>MLCAPE</a:t>
            </a:r>
            <a:r>
              <a:rPr lang="en-US" altLang="en-US" sz="1800" dirty="0">
                <a:latin typeface="Arial Unicode MS" panose="020B0604020202020204" pitchFamily="34" charset="-128"/>
              </a:rPr>
              <a:t>: Mean-mixed CAPE</a:t>
            </a:r>
          </a:p>
          <a:p>
            <a:pPr lvl="1" eaLnBrk="1" hangingPunct="1">
              <a:lnSpc>
                <a:spcPct val="80000"/>
              </a:lnSpc>
            </a:pPr>
            <a:r>
              <a:rPr lang="en-US" altLang="en-US" sz="1600" dirty="0">
                <a:latin typeface="Arial Unicode MS" panose="020B0604020202020204" pitchFamily="34" charset="-128"/>
              </a:rPr>
              <a:t>Parcel lifted using mean temp/moisture (lowest 100mb).</a:t>
            </a:r>
          </a:p>
          <a:p>
            <a:pPr lvl="1" eaLnBrk="1" hangingPunct="1">
              <a:lnSpc>
                <a:spcPct val="80000"/>
              </a:lnSpc>
            </a:pPr>
            <a:r>
              <a:rPr lang="en-US" altLang="en-US" sz="1600" dirty="0">
                <a:latin typeface="Arial Unicode MS" panose="020B0604020202020204" pitchFamily="34" charset="-128"/>
              </a:rPr>
              <a:t>Most representative for diurnal development when boundary layer is well mixed.</a:t>
            </a:r>
          </a:p>
          <a:p>
            <a:pPr lvl="1" eaLnBrk="1" hangingPunct="1">
              <a:lnSpc>
                <a:spcPct val="80000"/>
              </a:lnSpc>
              <a:buFontTx/>
              <a:buNone/>
            </a:pPr>
            <a:endParaRPr lang="en-US" altLang="en-US" sz="1600" dirty="0">
              <a:latin typeface="Arial Unicode MS" panose="020B0604020202020204" pitchFamily="34" charset="-128"/>
            </a:endParaRPr>
          </a:p>
          <a:p>
            <a:pPr eaLnBrk="1" hangingPunct="1">
              <a:lnSpc>
                <a:spcPct val="80000"/>
              </a:lnSpc>
            </a:pPr>
            <a:r>
              <a:rPr lang="en-US" altLang="en-US" sz="1800" b="1" u="sng" dirty="0">
                <a:latin typeface="Arial Unicode MS" panose="020B0604020202020204" pitchFamily="34" charset="-128"/>
              </a:rPr>
              <a:t>DCAPE</a:t>
            </a:r>
            <a:r>
              <a:rPr lang="en-US" altLang="en-US" sz="1800" dirty="0">
                <a:latin typeface="Arial Unicode MS" panose="020B0604020202020204" pitchFamily="34" charset="-128"/>
              </a:rPr>
              <a:t>: Downward CAPE</a:t>
            </a:r>
          </a:p>
          <a:p>
            <a:pPr lvl="1" eaLnBrk="1" hangingPunct="1">
              <a:lnSpc>
                <a:spcPct val="80000"/>
              </a:lnSpc>
            </a:pPr>
            <a:r>
              <a:rPr lang="en-US" altLang="en-US" sz="1600" dirty="0">
                <a:latin typeface="Arial Unicode MS" panose="020B0604020202020204" pitchFamily="34" charset="-128"/>
              </a:rPr>
              <a:t>a.k.a. CINH.</a:t>
            </a:r>
          </a:p>
          <a:p>
            <a:pPr marL="457200" lvl="1" indent="0" eaLnBrk="1" hangingPunct="1">
              <a:lnSpc>
                <a:spcPct val="80000"/>
              </a:lnSpc>
              <a:buNone/>
            </a:pPr>
            <a:endParaRPr lang="en-US" altLang="en-US" sz="1600" dirty="0">
              <a:latin typeface="Arial Unicode MS" panose="020B0604020202020204" pitchFamily="34" charset="-128"/>
            </a:endParaRPr>
          </a:p>
          <a:p>
            <a:pPr marL="457200" lvl="1" indent="0" eaLnBrk="1" hangingPunct="1">
              <a:lnSpc>
                <a:spcPct val="80000"/>
              </a:lnSpc>
              <a:buNone/>
            </a:pPr>
            <a:endParaRPr lang="en-US" altLang="en-US" sz="1600" dirty="0">
              <a:latin typeface="Arial Unicode MS" panose="020B0604020202020204" pitchFamily="34" charset="-128"/>
            </a:endParaRPr>
          </a:p>
          <a:p>
            <a:pPr marL="457200" lvl="1" indent="0" eaLnBrk="1" hangingPunct="1">
              <a:lnSpc>
                <a:spcPct val="80000"/>
              </a:lnSpc>
              <a:buNone/>
            </a:pPr>
            <a:endParaRPr lang="en-US" altLang="en-US" sz="1600" dirty="0">
              <a:latin typeface="Arial Unicode MS" panose="020B0604020202020204" pitchFamily="34" charset="-128"/>
            </a:endParaRPr>
          </a:p>
        </p:txBody>
      </p:sp>
      <p:pic>
        <p:nvPicPr>
          <p:cNvPr id="20484" name="Picture 4" descr="untitl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828800"/>
            <a:ext cx="4572000" cy="307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6352838" cy="5070341"/>
          </a:xfrm>
          <a:prstGeom prst="rect">
            <a:avLst/>
          </a:prstGeom>
        </p:spPr>
      </p:pic>
      <p:sp>
        <p:nvSpPr>
          <p:cNvPr id="6" name="TextBox 5"/>
          <p:cNvSpPr txBox="1"/>
          <p:nvPr/>
        </p:nvSpPr>
        <p:spPr>
          <a:xfrm>
            <a:off x="685800" y="457200"/>
            <a:ext cx="7696200" cy="461665"/>
          </a:xfrm>
          <a:prstGeom prst="rect">
            <a:avLst/>
          </a:prstGeom>
          <a:noFill/>
        </p:spPr>
        <p:txBody>
          <a:bodyPr wrap="square" rtlCol="0">
            <a:spAutoFit/>
          </a:bodyPr>
          <a:lstStyle/>
          <a:p>
            <a:pPr algn="ctr"/>
            <a:r>
              <a:rPr lang="en-US" sz="2400" dirty="0"/>
              <a:t>Convective Inhibition (CIN or CINH)</a:t>
            </a:r>
          </a:p>
        </p:txBody>
      </p:sp>
    </p:spTree>
    <p:extLst>
      <p:ext uri="{BB962C8B-B14F-4D97-AF65-F5344CB8AC3E}">
        <p14:creationId xmlns:p14="http://schemas.microsoft.com/office/powerpoint/2010/main" val="60661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04800"/>
            <a:ext cx="6858000" cy="923330"/>
          </a:xfrm>
          <a:prstGeom prst="rect">
            <a:avLst/>
          </a:prstGeom>
          <a:noFill/>
        </p:spPr>
        <p:txBody>
          <a:bodyPr wrap="square" rtlCol="0">
            <a:spAutoFit/>
          </a:bodyPr>
          <a:lstStyle/>
          <a:p>
            <a:r>
              <a:rPr lang="en-US" dirty="0"/>
              <a:t>CIN:  Convective Inhibition.  Again, from the AMS Glossary of Meteorology, for an air parcel possessing positive CAPE, the CIN represents the negative area on a thermodynamic diagram.</a:t>
            </a:r>
          </a:p>
        </p:txBody>
      </p:sp>
      <p:sp>
        <p:nvSpPr>
          <p:cNvPr id="7" name="TextBox 6"/>
          <p:cNvSpPr txBox="1"/>
          <p:nvPr/>
        </p:nvSpPr>
        <p:spPr>
          <a:xfrm>
            <a:off x="735980" y="4495800"/>
            <a:ext cx="7950820" cy="923330"/>
          </a:xfrm>
          <a:prstGeom prst="rect">
            <a:avLst/>
          </a:prstGeom>
          <a:noFill/>
        </p:spPr>
        <p:txBody>
          <a:bodyPr wrap="square" rtlCol="0">
            <a:spAutoFit/>
          </a:bodyPr>
          <a:lstStyle/>
          <a:p>
            <a:r>
              <a:rPr lang="en-US" dirty="0"/>
              <a:t>In this </a:t>
            </a:r>
            <a:r>
              <a:rPr lang="en-US" dirty="0" err="1"/>
              <a:t>closeup</a:t>
            </a:r>
            <a:r>
              <a:rPr lang="en-US" dirty="0"/>
              <a:t> of the KLZK sounding from 00Z, April 26, 2011, the CIN is the small light blue area to the left (colder) of the black temperature sounding.  CIN is also j/kg but it is negative and means downward (negative) buoyancy.</a:t>
            </a:r>
          </a:p>
        </p:txBody>
      </p:sp>
      <p:graphicFrame>
        <p:nvGraphicFramePr>
          <p:cNvPr id="8" name="Object 7"/>
          <p:cNvGraphicFramePr>
            <a:graphicFrameLocks noChangeAspect="1"/>
          </p:cNvGraphicFramePr>
          <p:nvPr>
            <p:extLst>
              <p:ext uri="{D42A27DB-BD31-4B8C-83A1-F6EECF244321}">
                <p14:modId xmlns:p14="http://schemas.microsoft.com/office/powerpoint/2010/main" val="2892585088"/>
              </p:ext>
            </p:extLst>
          </p:nvPr>
        </p:nvGraphicFramePr>
        <p:xfrm>
          <a:off x="2209800" y="1371600"/>
          <a:ext cx="4521755" cy="2743200"/>
        </p:xfrm>
        <a:graphic>
          <a:graphicData uri="http://schemas.openxmlformats.org/presentationml/2006/ole">
            <mc:AlternateContent xmlns:mc="http://schemas.openxmlformats.org/markup-compatibility/2006">
              <mc:Choice xmlns:v="urn:schemas-microsoft-com:vml" Requires="v">
                <p:oleObj spid="_x0000_s39962" r:id="rId4" imgW="1190520" imgH="722160" progId="">
                  <p:embed/>
                </p:oleObj>
              </mc:Choice>
              <mc:Fallback>
                <p:oleObj r:id="rId4" imgW="1190520" imgH="722160" progId="">
                  <p:embed/>
                  <p:pic>
                    <p:nvPicPr>
                      <p:cNvPr id="0" name=""/>
                      <p:cNvPicPr/>
                      <p:nvPr/>
                    </p:nvPicPr>
                    <p:blipFill>
                      <a:blip r:embed="rId5"/>
                      <a:stretch>
                        <a:fillRect/>
                      </a:stretch>
                    </p:blipFill>
                    <p:spPr>
                      <a:xfrm>
                        <a:off x="2209800" y="1371600"/>
                        <a:ext cx="4521755" cy="2743200"/>
                      </a:xfrm>
                      <a:prstGeom prst="rect">
                        <a:avLst/>
                      </a:prstGeom>
                    </p:spPr>
                  </p:pic>
                </p:oleObj>
              </mc:Fallback>
            </mc:AlternateContent>
          </a:graphicData>
        </a:graphic>
      </p:graphicFrame>
    </p:spTree>
    <p:extLst>
      <p:ext uri="{BB962C8B-B14F-4D97-AF65-F5344CB8AC3E}">
        <p14:creationId xmlns:p14="http://schemas.microsoft.com/office/powerpoint/2010/main" val="217398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6858000" cy="6858000"/>
          </a:xfrm>
          <a:prstGeom prst="rect">
            <a:avLst/>
          </a:prstGeom>
        </p:spPr>
      </p:pic>
    </p:spTree>
    <p:extLst>
      <p:ext uri="{BB962C8B-B14F-4D97-AF65-F5344CB8AC3E}">
        <p14:creationId xmlns:p14="http://schemas.microsoft.com/office/powerpoint/2010/main" val="372731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533400" y="228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t>More on instability</a:t>
            </a:r>
          </a:p>
        </p:txBody>
      </p:sp>
      <p:sp>
        <p:nvSpPr>
          <p:cNvPr id="37893" name="Text Box 5"/>
          <p:cNvSpPr txBox="1">
            <a:spLocks noChangeArrowheads="1"/>
          </p:cNvSpPr>
          <p:nvPr/>
        </p:nvSpPr>
        <p:spPr bwMode="auto">
          <a:xfrm>
            <a:off x="571500" y="750694"/>
            <a:ext cx="807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CAPE is hard for people to calculate just on seeing a sounding.  So, we have some easier ways such as the Lifted Index (LI).  To find the LI, first lift a parcel to its LCL:</a:t>
            </a:r>
          </a:p>
        </p:txBody>
      </p:sp>
      <p:sp>
        <p:nvSpPr>
          <p:cNvPr id="37895" name="Text Box 7"/>
          <p:cNvSpPr txBox="1">
            <a:spLocks noChangeArrowheads="1"/>
          </p:cNvSpPr>
          <p:nvPr/>
        </p:nvSpPr>
        <p:spPr bwMode="auto">
          <a:xfrm>
            <a:off x="571500" y="6235302"/>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a:t>
            </a:r>
          </a:p>
        </p:txBody>
      </p:sp>
      <p:sp>
        <p:nvSpPr>
          <p:cNvPr id="4" name="TextBox 3"/>
          <p:cNvSpPr txBox="1"/>
          <p:nvPr/>
        </p:nvSpPr>
        <p:spPr>
          <a:xfrm>
            <a:off x="762000" y="4648200"/>
            <a:ext cx="7696200" cy="1754326"/>
          </a:xfrm>
          <a:prstGeom prst="rect">
            <a:avLst/>
          </a:prstGeom>
          <a:noFill/>
        </p:spPr>
        <p:txBody>
          <a:bodyPr wrap="square" rtlCol="0">
            <a:spAutoFit/>
          </a:bodyPr>
          <a:lstStyle/>
          <a:p>
            <a:r>
              <a:rPr lang="en-US" dirty="0"/>
              <a:t>To find the LCL, lift from the temperature along a dry </a:t>
            </a:r>
            <a:r>
              <a:rPr lang="en-US" dirty="0" err="1"/>
              <a:t>adiabat</a:t>
            </a:r>
            <a:r>
              <a:rPr lang="en-US" dirty="0"/>
              <a:t>, here shown in red, until your line meets the mixing ratio line from the same parcel, here shown in purple.  Above the LCL, you must lift along the wet or moist </a:t>
            </a:r>
            <a:r>
              <a:rPr lang="en-US" dirty="0" err="1"/>
              <a:t>adiabat</a:t>
            </a:r>
            <a:r>
              <a:rPr lang="en-US" dirty="0"/>
              <a:t>, also shown in red.</a:t>
            </a:r>
          </a:p>
          <a:p>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7002942"/>
              </p:ext>
            </p:extLst>
          </p:nvPr>
        </p:nvGraphicFramePr>
        <p:xfrm>
          <a:off x="2057400" y="1600200"/>
          <a:ext cx="4639821" cy="2814826"/>
        </p:xfrm>
        <a:graphic>
          <a:graphicData uri="http://schemas.openxmlformats.org/presentationml/2006/ole">
            <mc:AlternateContent xmlns:mc="http://schemas.openxmlformats.org/markup-compatibility/2006">
              <mc:Choice xmlns:v="urn:schemas-microsoft-com:vml" Requires="v">
                <p:oleObj spid="_x0000_s37919" r:id="rId3" imgW="1190520" imgH="722160" progId="">
                  <p:embed/>
                </p:oleObj>
              </mc:Choice>
              <mc:Fallback>
                <p:oleObj r:id="rId3" imgW="1190520" imgH="722160" progId="">
                  <p:embed/>
                  <p:pic>
                    <p:nvPicPr>
                      <p:cNvPr id="0" name=""/>
                      <p:cNvPicPr/>
                      <p:nvPr/>
                    </p:nvPicPr>
                    <p:blipFill>
                      <a:blip r:embed="rId4"/>
                      <a:stretch>
                        <a:fillRect/>
                      </a:stretch>
                    </p:blipFill>
                    <p:spPr>
                      <a:xfrm>
                        <a:off x="2057400" y="1600200"/>
                        <a:ext cx="4639821" cy="2814826"/>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517" y="152400"/>
            <a:ext cx="6553200" cy="738664"/>
          </a:xfrm>
          <a:prstGeom prst="rect">
            <a:avLst/>
          </a:prstGeom>
          <a:noFill/>
        </p:spPr>
        <p:txBody>
          <a:bodyPr wrap="square" rtlCol="0">
            <a:spAutoFit/>
          </a:bodyPr>
          <a:lstStyle/>
          <a:p>
            <a:pPr algn="ctr"/>
            <a:r>
              <a:rPr lang="en-US" altLang="en-US" sz="2400" dirty="0"/>
              <a:t>LI = T</a:t>
            </a:r>
            <a:r>
              <a:rPr lang="en-US" altLang="en-US" sz="2400" baseline="-14000" dirty="0"/>
              <a:t>500</a:t>
            </a:r>
            <a:r>
              <a:rPr lang="en-US" altLang="en-US" sz="2400" dirty="0"/>
              <a:t> – </a:t>
            </a:r>
            <a:r>
              <a:rPr lang="en-US" altLang="en-US" sz="2400" dirty="0" err="1"/>
              <a:t>T</a:t>
            </a:r>
            <a:r>
              <a:rPr lang="en-US" altLang="en-US" sz="2400" baseline="-14000" dirty="0" err="1"/>
              <a:t>lifted</a:t>
            </a:r>
            <a:r>
              <a:rPr lang="en-US" altLang="en-US" sz="2400" baseline="-14000" dirty="0"/>
              <a:t> parcel</a:t>
            </a:r>
          </a:p>
          <a:p>
            <a:endParaRPr lang="en-US" dirty="0"/>
          </a:p>
        </p:txBody>
      </p:sp>
      <p:sp>
        <p:nvSpPr>
          <p:cNvPr id="3" name="TextBox 2"/>
          <p:cNvSpPr txBox="1"/>
          <p:nvPr/>
        </p:nvSpPr>
        <p:spPr>
          <a:xfrm>
            <a:off x="838200" y="5933979"/>
            <a:ext cx="7239000" cy="369332"/>
          </a:xfrm>
          <a:prstGeom prst="rect">
            <a:avLst/>
          </a:prstGeom>
          <a:noFill/>
        </p:spPr>
        <p:txBody>
          <a:bodyPr wrap="square" rtlCol="0">
            <a:spAutoFit/>
          </a:bodyPr>
          <a:lstStyle/>
          <a:p>
            <a:r>
              <a:rPr lang="en-US" altLang="en-US" dirty="0"/>
              <a:t>Other indices (SWEAT, K, Total-Totals) will be covered in lab</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 y="761999"/>
            <a:ext cx="8376815" cy="4855935"/>
          </a:xfrm>
          <a:prstGeom prst="rect">
            <a:avLst/>
          </a:prstGeom>
        </p:spPr>
      </p:pic>
    </p:spTree>
    <p:extLst>
      <p:ext uri="{BB962C8B-B14F-4D97-AF65-F5344CB8AC3E}">
        <p14:creationId xmlns:p14="http://schemas.microsoft.com/office/powerpoint/2010/main" val="344100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609600" y="304800"/>
            <a:ext cx="769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Other important levels are the Convective Condensation Level or CCL , the Level of Free Convection (LFC), and the Equilibrium Level (EL)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066800"/>
            <a:ext cx="6096000" cy="4829175"/>
          </a:xfrm>
          <a:prstGeom prst="rect">
            <a:avLst/>
          </a:prstGeom>
        </p:spPr>
      </p:pic>
      <p:sp>
        <p:nvSpPr>
          <p:cNvPr id="3" name="TextBox 2"/>
          <p:cNvSpPr txBox="1"/>
          <p:nvPr/>
        </p:nvSpPr>
        <p:spPr>
          <a:xfrm>
            <a:off x="228600" y="6096000"/>
            <a:ext cx="8534400" cy="646331"/>
          </a:xfrm>
          <a:prstGeom prst="rect">
            <a:avLst/>
          </a:prstGeom>
          <a:noFill/>
        </p:spPr>
        <p:txBody>
          <a:bodyPr wrap="square" rtlCol="0">
            <a:spAutoFit/>
          </a:bodyPr>
          <a:lstStyle/>
          <a:p>
            <a:r>
              <a:rPr lang="en-US" dirty="0"/>
              <a:t>The EL is simply where buoyancy becomes negative in the upper troposphere. It’s the level of the top of the anvil (some clouds overshoot the 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1000" y="152400"/>
            <a:ext cx="8077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From </a:t>
            </a:r>
            <a:r>
              <a:rPr lang="en-US" altLang="en-US" sz="1600">
                <a:hlinkClick r:id="rId2"/>
              </a:rPr>
              <a:t>www.spc.noaa.gov/faq/#4.2</a:t>
            </a:r>
            <a:r>
              <a:rPr lang="en-US" altLang="en-US" sz="1600"/>
              <a:t>, SPC defines a thunderstorm as severe if it has one of more of the following:</a:t>
            </a:r>
          </a:p>
          <a:p>
            <a:pPr eaLnBrk="1" hangingPunct="1"/>
            <a:r>
              <a:rPr lang="en-US" altLang="en-US" sz="1600"/>
              <a:t>	a. Hail at least 1 inch in diameter (quarter size)</a:t>
            </a:r>
          </a:p>
          <a:p>
            <a:pPr eaLnBrk="1" hangingPunct="1"/>
            <a:r>
              <a:rPr lang="en-US" altLang="en-US" sz="1600"/>
              <a:t>	b. Wind gusts to 58 mph or greater (50 knots)</a:t>
            </a:r>
          </a:p>
          <a:p>
            <a:pPr eaLnBrk="1" hangingPunct="1"/>
            <a:r>
              <a:rPr lang="en-US" altLang="en-US" sz="1600"/>
              <a:t>	c. Any tornado</a:t>
            </a:r>
          </a:p>
          <a:p>
            <a:pPr eaLnBrk="1" hangingPunct="1"/>
            <a:endParaRPr lang="en-US" altLang="en-US" sz="1600"/>
          </a:p>
        </p:txBody>
      </p:sp>
      <p:sp>
        <p:nvSpPr>
          <p:cNvPr id="3075" name="Text Box 5"/>
          <p:cNvSpPr txBox="1">
            <a:spLocks noChangeArrowheads="1"/>
          </p:cNvSpPr>
          <p:nvPr/>
        </p:nvSpPr>
        <p:spPr bwMode="auto">
          <a:xfrm>
            <a:off x="762000" y="4825475"/>
            <a:ext cx="75438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The website goes on to say: “… Although lightning can be deadly, the NWS doesn't use it to define a severe thunderstorm. If it did, every thunderstorm would be severe, by definition. Also, excessive rainfall may lead to deadly flash flooding, but heavy rain is not a severe criterion either. The flood threat is handled through a separate set of watches and warnings from your local NWS forecast office.</a:t>
            </a:r>
          </a:p>
          <a:p>
            <a:pPr eaLnBrk="1" hangingPunct="1">
              <a:spcBef>
                <a:spcPct val="50000"/>
              </a:spcBef>
            </a:pPr>
            <a:endParaRPr lang="en-US" altLang="en-US" sz="1600" dirty="0"/>
          </a:p>
        </p:txBody>
      </p:sp>
      <p:pic>
        <p:nvPicPr>
          <p:cNvPr id="3076" name="Picture 7" descr="bridgetowntorn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962150"/>
            <a:ext cx="2952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Golf-ball-sized-h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3340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25" y="2364850"/>
            <a:ext cx="5010150" cy="2158461"/>
          </a:xfrm>
          <a:prstGeom prst="rect">
            <a:avLst/>
          </a:prstGeom>
        </p:spPr>
      </p:pic>
      <p:cxnSp>
        <p:nvCxnSpPr>
          <p:cNvPr id="5" name="Straight Arrow Connector 4"/>
          <p:cNvCxnSpPr/>
          <p:nvPr/>
        </p:nvCxnSpPr>
        <p:spPr>
          <a:xfrm>
            <a:off x="5638800" y="757507"/>
            <a:ext cx="381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57800" y="1247775"/>
            <a:ext cx="0" cy="9620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1447800"/>
            <a:ext cx="0" cy="381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352729"/>
            <a:ext cx="6627135" cy="3657599"/>
          </a:xfrm>
          <a:prstGeom prst="rect">
            <a:avLst/>
          </a:prstGeom>
        </p:spPr>
      </p:pic>
      <p:sp>
        <p:nvSpPr>
          <p:cNvPr id="3" name="TextBox 2"/>
          <p:cNvSpPr txBox="1"/>
          <p:nvPr/>
        </p:nvSpPr>
        <p:spPr>
          <a:xfrm>
            <a:off x="381000" y="152400"/>
            <a:ext cx="7924800" cy="1200329"/>
          </a:xfrm>
          <a:prstGeom prst="rect">
            <a:avLst/>
          </a:prstGeom>
          <a:noFill/>
        </p:spPr>
        <p:txBody>
          <a:bodyPr wrap="square" rtlCol="0">
            <a:spAutoFit/>
          </a:bodyPr>
          <a:lstStyle/>
          <a:p>
            <a:r>
              <a:rPr lang="en-US" dirty="0"/>
              <a:t>If a parcel reaches its LCL and keeps rising, probably by being forced upward since it’s usually in a CIN area, it might cross the temperature sounding and become warmer than the environmental air.  Where that occurs is the LFC.</a:t>
            </a:r>
          </a:p>
        </p:txBody>
      </p:sp>
      <p:sp>
        <p:nvSpPr>
          <p:cNvPr id="4" name="TextBox 3"/>
          <p:cNvSpPr txBox="1"/>
          <p:nvPr/>
        </p:nvSpPr>
        <p:spPr>
          <a:xfrm>
            <a:off x="609600" y="5043606"/>
            <a:ext cx="7467600" cy="1477328"/>
          </a:xfrm>
          <a:prstGeom prst="rect">
            <a:avLst/>
          </a:prstGeom>
          <a:noFill/>
        </p:spPr>
        <p:txBody>
          <a:bodyPr wrap="square" rtlCol="0">
            <a:spAutoFit/>
          </a:bodyPr>
          <a:lstStyle/>
          <a:p>
            <a:r>
              <a:rPr lang="en-US" dirty="0"/>
              <a:t>The CCL is the level where air heated to its Convective Temperature meets the surface mixing ratio and saturates.  It’s the level where clouds become </a:t>
            </a:r>
            <a:r>
              <a:rPr lang="en-US" dirty="0" err="1"/>
              <a:t>cumuloform</a:t>
            </a:r>
            <a:r>
              <a:rPr lang="en-US" dirty="0"/>
              <a:t>.</a:t>
            </a:r>
          </a:p>
          <a:p>
            <a:endParaRPr lang="en-US" dirty="0"/>
          </a:p>
          <a:p>
            <a:r>
              <a:rPr lang="en-US" dirty="0"/>
              <a:t>Hint: Go to http://www.theweatherprediction.com/habyhints/320/</a:t>
            </a:r>
          </a:p>
        </p:txBody>
      </p:sp>
    </p:spTree>
    <p:extLst>
      <p:ext uri="{BB962C8B-B14F-4D97-AF65-F5344CB8AC3E}">
        <p14:creationId xmlns:p14="http://schemas.microsoft.com/office/powerpoint/2010/main" val="55385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08025" y="373063"/>
            <a:ext cx="7673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243" name="Text Box 5"/>
          <p:cNvSpPr txBox="1">
            <a:spLocks noChangeArrowheads="1"/>
          </p:cNvSpPr>
          <p:nvPr/>
        </p:nvSpPr>
        <p:spPr bwMode="auto">
          <a:xfrm>
            <a:off x="337088" y="203786"/>
            <a:ext cx="8610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dirty="0"/>
              <a:t>The MSLP or surface chart.  Find the conditions that favored severe thunderstorms.</a:t>
            </a:r>
          </a:p>
        </p:txBody>
      </p:sp>
      <p:pic>
        <p:nvPicPr>
          <p:cNvPr id="10244" name="Picture 7" descr="USsfc04261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39775"/>
            <a:ext cx="8305800"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57200" y="3048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dirty="0"/>
              <a:t>Low-level (850 or 925 </a:t>
            </a:r>
            <a:r>
              <a:rPr lang="en-US" altLang="en-US" sz="2000" dirty="0" err="1"/>
              <a:t>hPa</a:t>
            </a:r>
            <a:r>
              <a:rPr lang="en-US" altLang="en-US" sz="2000" dirty="0"/>
              <a:t>) warm air advection is favorable.  So is low-level moisture advection or just high absolute humidity.  Wind?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52" y="1006474"/>
            <a:ext cx="7887100" cy="6080125"/>
          </a:xfrm>
          <a:prstGeom prst="rect">
            <a:avLst/>
          </a:prstGeom>
        </p:spPr>
      </p:pic>
      <p:sp>
        <p:nvSpPr>
          <p:cNvPr id="4" name="TextBox 3"/>
          <p:cNvSpPr txBox="1"/>
          <p:nvPr/>
        </p:nvSpPr>
        <p:spPr>
          <a:xfrm>
            <a:off x="762000" y="6400800"/>
            <a:ext cx="2209800" cy="381000"/>
          </a:xfrm>
          <a:prstGeom prst="rect">
            <a:avLst/>
          </a:prstGeom>
          <a:noFill/>
        </p:spPr>
        <p:txBody>
          <a:bodyPr wrap="square" rtlCol="0">
            <a:spAutoFit/>
          </a:bodyPr>
          <a:lstStyle/>
          <a:p>
            <a:r>
              <a:rPr lang="en-US" b="1" dirty="0"/>
              <a:t>850 </a:t>
            </a:r>
            <a:r>
              <a:rPr lang="en-US" b="1" dirty="0" err="1"/>
              <a:t>hPa</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7200" y="2286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t>At the 500 hPa mid-troposphere level, look for an amplified trough and difluent winds.</a:t>
            </a:r>
          </a:p>
        </p:txBody>
      </p:sp>
      <p:pic>
        <p:nvPicPr>
          <p:cNvPr id="12291" name="Picture 6" descr="500mb04261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1052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6096000"/>
            <a:ext cx="1219200" cy="369332"/>
          </a:xfrm>
          <a:prstGeom prst="rect">
            <a:avLst/>
          </a:prstGeom>
          <a:noFill/>
        </p:spPr>
        <p:txBody>
          <a:bodyPr wrap="square" rtlCol="0">
            <a:spAutoFit/>
          </a:bodyPr>
          <a:lstStyle/>
          <a:p>
            <a:r>
              <a:rPr lang="en-US" b="1" dirty="0"/>
              <a:t>500 </a:t>
            </a:r>
            <a:r>
              <a:rPr lang="en-US" b="1" dirty="0" err="1"/>
              <a:t>hPa</a:t>
            </a: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90600" y="228600"/>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a:t>Vorticity advection supports the cyclone and fronts but is not directly related to most severe thunderstorms.</a:t>
            </a:r>
          </a:p>
        </p:txBody>
      </p:sp>
      <p:pic>
        <p:nvPicPr>
          <p:cNvPr id="13315" name="Picture 5" descr="Vorticity04261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70104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200mb04261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44525"/>
            <a:ext cx="7296150" cy="6213475"/>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 Box 4"/>
          <p:cNvSpPr txBox="1">
            <a:spLocks noChangeArrowheads="1"/>
          </p:cNvSpPr>
          <p:nvPr/>
        </p:nvSpPr>
        <p:spPr bwMode="auto">
          <a:xfrm>
            <a:off x="381000" y="152400"/>
            <a:ext cx="815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In the upper troposphere (200 and 300 hPa), it’s all about the jets.</a:t>
            </a:r>
          </a:p>
        </p:txBody>
      </p:sp>
      <p:sp>
        <p:nvSpPr>
          <p:cNvPr id="14340" name="Text Box 6"/>
          <p:cNvSpPr txBox="1">
            <a:spLocks noChangeArrowheads="1"/>
          </p:cNvSpPr>
          <p:nvPr/>
        </p:nvSpPr>
        <p:spPr bwMode="auto">
          <a:xfrm>
            <a:off x="838200" y="4724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200 </a:t>
            </a:r>
            <a:r>
              <a:rPr lang="en-US" altLang="en-US" b="1" dirty="0" err="1"/>
              <a:t>hPa</a:t>
            </a:r>
            <a:endParaRPr lang="en-US" alt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300mb04261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31825"/>
            <a:ext cx="7315200" cy="6162675"/>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6"/>
          <p:cNvSpPr txBox="1">
            <a:spLocks noChangeArrowheads="1"/>
          </p:cNvSpPr>
          <p:nvPr/>
        </p:nvSpPr>
        <p:spPr bwMode="auto">
          <a:xfrm>
            <a:off x="838200" y="4724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300 hPa</a:t>
            </a:r>
          </a:p>
        </p:txBody>
      </p:sp>
      <p:sp>
        <p:nvSpPr>
          <p:cNvPr id="15365" name="Text Box 5"/>
          <p:cNvSpPr txBox="1">
            <a:spLocks noChangeArrowheads="1"/>
          </p:cNvSpPr>
          <p:nvPr/>
        </p:nvSpPr>
        <p:spPr bwMode="auto">
          <a:xfrm>
            <a:off x="457200" y="1524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How is this map different from the 200 hPa map?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533400" y="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700 </a:t>
            </a:r>
            <a:r>
              <a:rPr lang="en-US" altLang="en-US" dirty="0" err="1"/>
              <a:t>hPa</a:t>
            </a:r>
            <a:r>
              <a:rPr lang="en-US" altLang="en-US" dirty="0"/>
              <a:t> is a special map.  Here’s one from this case at the same time as the others.  Notice anything that seems odd?</a:t>
            </a:r>
          </a:p>
        </p:txBody>
      </p:sp>
      <p:pic>
        <p:nvPicPr>
          <p:cNvPr id="16387" name="Picture 5" descr="700mb04261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17245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700mb04261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489585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850mb042612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50292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7"/>
          <p:cNvSpPr txBox="1">
            <a:spLocks noChangeArrowheads="1"/>
          </p:cNvSpPr>
          <p:nvPr/>
        </p:nvSpPr>
        <p:spPr bwMode="auto">
          <a:xfrm>
            <a:off x="685800" y="3048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700 hPa</a:t>
            </a:r>
          </a:p>
        </p:txBody>
      </p:sp>
      <p:sp>
        <p:nvSpPr>
          <p:cNvPr id="17413" name="Text Box 8"/>
          <p:cNvSpPr txBox="1">
            <a:spLocks noChangeArrowheads="1"/>
          </p:cNvSpPr>
          <p:nvPr/>
        </p:nvSpPr>
        <p:spPr bwMode="auto">
          <a:xfrm>
            <a:off x="838200" y="5562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850 hPa</a:t>
            </a:r>
          </a:p>
        </p:txBody>
      </p:sp>
      <p:sp>
        <p:nvSpPr>
          <p:cNvPr id="17414" name="Text Box 9"/>
          <p:cNvSpPr txBox="1">
            <a:spLocks noChangeArrowheads="1"/>
          </p:cNvSpPr>
          <p:nvPr/>
        </p:nvSpPr>
        <p:spPr bwMode="auto">
          <a:xfrm>
            <a:off x="5715000" y="9906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How about a comparison with 850 hPa?</a:t>
            </a:r>
          </a:p>
        </p:txBody>
      </p:sp>
      <p:sp>
        <p:nvSpPr>
          <p:cNvPr id="20490" name="Line 10"/>
          <p:cNvSpPr>
            <a:spLocks noChangeShapeType="1"/>
          </p:cNvSpPr>
          <p:nvPr/>
        </p:nvSpPr>
        <p:spPr bwMode="auto">
          <a:xfrm flipV="1">
            <a:off x="3352800" y="5105400"/>
            <a:ext cx="304800" cy="838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Line 13"/>
          <p:cNvSpPr>
            <a:spLocks noChangeShapeType="1"/>
          </p:cNvSpPr>
          <p:nvPr/>
        </p:nvSpPr>
        <p:spPr bwMode="auto">
          <a:xfrm flipV="1">
            <a:off x="1676400" y="2438400"/>
            <a:ext cx="99060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Line 14"/>
          <p:cNvSpPr>
            <a:spLocks noChangeShapeType="1"/>
          </p:cNvSpPr>
          <p:nvPr/>
        </p:nvSpPr>
        <p:spPr bwMode="auto">
          <a:xfrm flipV="1">
            <a:off x="4038600" y="2133600"/>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Text Box 15"/>
          <p:cNvSpPr txBox="1">
            <a:spLocks noChangeArrowheads="1"/>
          </p:cNvSpPr>
          <p:nvPr/>
        </p:nvSpPr>
        <p:spPr bwMode="auto">
          <a:xfrm>
            <a:off x="2590800" y="5943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moisture advection</a:t>
            </a:r>
          </a:p>
        </p:txBody>
      </p:sp>
      <p:sp>
        <p:nvSpPr>
          <p:cNvPr id="20496" name="Text Box 16"/>
          <p:cNvSpPr txBox="1">
            <a:spLocks noChangeArrowheads="1"/>
          </p:cNvSpPr>
          <p:nvPr/>
        </p:nvSpPr>
        <p:spPr bwMode="auto">
          <a:xfrm>
            <a:off x="3048000" y="28194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dry air advection</a:t>
            </a:r>
          </a:p>
        </p:txBody>
      </p:sp>
      <p:sp>
        <p:nvSpPr>
          <p:cNvPr id="20497" name="Text Box 17"/>
          <p:cNvSpPr txBox="1">
            <a:spLocks noChangeArrowheads="1"/>
          </p:cNvSpPr>
          <p:nvPr/>
        </p:nvSpPr>
        <p:spPr bwMode="auto">
          <a:xfrm>
            <a:off x="457200" y="2667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dry air advection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slide(fromBottom)">
                                      <p:cBhvr>
                                        <p:cTn id="7" dur="500"/>
                                        <p:tgtEl>
                                          <p:spTgt spid="2049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49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49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494"/>
                                        </p:tgtEl>
                                        <p:attrNameLst>
                                          <p:attrName>style.visibility</p:attrName>
                                        </p:attrNameLst>
                                      </p:cBhvr>
                                      <p:to>
                                        <p:strVal val="visible"/>
                                      </p:to>
                                    </p:set>
                                  </p:childTnLst>
                                </p:cTn>
                              </p:par>
                              <p:par>
                                <p:cTn id="16" presetID="29" presetClass="entr" presetSubtype="0" fill="hold" grpId="0" nodeType="withEffect">
                                  <p:stCondLst>
                                    <p:cond delay="0"/>
                                  </p:stCondLst>
                                  <p:childTnLst>
                                    <p:set>
                                      <p:cBhvr>
                                        <p:cTn id="17" dur="1" fill="hold">
                                          <p:stCondLst>
                                            <p:cond delay="0"/>
                                          </p:stCondLst>
                                        </p:cTn>
                                        <p:tgtEl>
                                          <p:spTgt spid="20497"/>
                                        </p:tgtEl>
                                        <p:attrNameLst>
                                          <p:attrName>style.visibility</p:attrName>
                                        </p:attrNameLst>
                                      </p:cBhvr>
                                      <p:to>
                                        <p:strVal val="visible"/>
                                      </p:to>
                                    </p:set>
                                    <p:anim calcmode="lin" valueType="num">
                                      <p:cBhvr>
                                        <p:cTn id="18" dur="1000" fill="hold"/>
                                        <p:tgtEl>
                                          <p:spTgt spid="20497"/>
                                        </p:tgtEl>
                                        <p:attrNameLst>
                                          <p:attrName>ppt_x</p:attrName>
                                        </p:attrNameLst>
                                      </p:cBhvr>
                                      <p:tavLst>
                                        <p:tav tm="0">
                                          <p:val>
                                            <p:strVal val="#ppt_x-.2"/>
                                          </p:val>
                                        </p:tav>
                                        <p:tav tm="100000">
                                          <p:val>
                                            <p:strVal val="#ppt_x"/>
                                          </p:val>
                                        </p:tav>
                                      </p:tavLst>
                                    </p:anim>
                                    <p:anim calcmode="lin" valueType="num">
                                      <p:cBhvr>
                                        <p:cTn id="19" dur="1000" fill="hold"/>
                                        <p:tgtEl>
                                          <p:spTgt spid="2049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049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496"/>
                                        </p:tgtEl>
                                        <p:attrNameLst>
                                          <p:attrName>style.visibility</p:attrName>
                                        </p:attrNameLst>
                                      </p:cBhvr>
                                      <p:to>
                                        <p:strVal val="visible"/>
                                      </p:to>
                                    </p:set>
                                    <p:animEffect transition="in" filter="slide(fromBottom)">
                                      <p:cBhvr>
                                        <p:cTn id="23"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3" grpId="0" animBg="1"/>
      <p:bldP spid="20494" grpId="0" animBg="1"/>
      <p:bldP spid="20495" grpId="0"/>
      <p:bldP spid="20496" grpId="0"/>
      <p:bldP spid="204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2286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Convective Instability is what happens when lifting a layer of air makes the entire layer absolutely unstable.  Here’s how you do it:</a:t>
            </a:r>
          </a:p>
        </p:txBody>
      </p:sp>
      <p:graphicFrame>
        <p:nvGraphicFramePr>
          <p:cNvPr id="18436" name="Object 6"/>
          <p:cNvGraphicFramePr>
            <a:graphicFrameLocks noChangeAspect="1"/>
          </p:cNvGraphicFramePr>
          <p:nvPr/>
        </p:nvGraphicFramePr>
        <p:xfrm>
          <a:off x="609600" y="2362200"/>
          <a:ext cx="7970838" cy="3219450"/>
        </p:xfrm>
        <a:graphic>
          <a:graphicData uri="http://schemas.openxmlformats.org/presentationml/2006/ole">
            <mc:AlternateContent xmlns:mc="http://schemas.openxmlformats.org/markup-compatibility/2006">
              <mc:Choice xmlns:v="urn:schemas-microsoft-com:vml" Requires="v">
                <p:oleObj spid="_x0000_s18477" name="Paint Shop Pro Image" r:id="rId3" imgW="7970732" imgH="3219512" progId="PaintShopPro">
                  <p:embed/>
                </p:oleObj>
              </mc:Choice>
              <mc:Fallback>
                <p:oleObj name="Paint Shop Pro Image" r:id="rId3" imgW="7970732" imgH="3219512" progId="PaintShopPro">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7970838"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Line 7"/>
          <p:cNvSpPr>
            <a:spLocks noChangeShapeType="1"/>
          </p:cNvSpPr>
          <p:nvPr/>
        </p:nvSpPr>
        <p:spPr bwMode="auto">
          <a:xfrm flipH="1" flipV="1">
            <a:off x="6019800" y="4038600"/>
            <a:ext cx="76200" cy="609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8"/>
          <p:cNvSpPr>
            <a:spLocks noChangeShapeType="1"/>
          </p:cNvSpPr>
          <p:nvPr/>
        </p:nvSpPr>
        <p:spPr bwMode="auto">
          <a:xfrm flipH="1" flipV="1">
            <a:off x="3581400" y="4038600"/>
            <a:ext cx="2514600" cy="609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10"/>
          <p:cNvSpPr>
            <a:spLocks noChangeShapeType="1"/>
          </p:cNvSpPr>
          <p:nvPr/>
        </p:nvSpPr>
        <p:spPr bwMode="auto">
          <a:xfrm flipV="1">
            <a:off x="60960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11"/>
          <p:cNvSpPr>
            <a:spLocks noChangeShapeType="1"/>
          </p:cNvSpPr>
          <p:nvPr/>
        </p:nvSpPr>
        <p:spPr bwMode="auto">
          <a:xfrm flipV="1">
            <a:off x="6096000" y="3962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12"/>
          <p:cNvSpPr>
            <a:spLocks noChangeShapeType="1"/>
          </p:cNvSpPr>
          <p:nvPr/>
        </p:nvSpPr>
        <p:spPr bwMode="auto">
          <a:xfrm flipH="1" flipV="1">
            <a:off x="6019800" y="35814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3"/>
          <p:cNvSpPr>
            <a:spLocks noChangeShapeType="1"/>
          </p:cNvSpPr>
          <p:nvPr/>
        </p:nvSpPr>
        <p:spPr bwMode="auto">
          <a:xfrm flipH="1" flipV="1">
            <a:off x="5410200" y="33528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4"/>
          <p:cNvSpPr>
            <a:spLocks noChangeShapeType="1"/>
          </p:cNvSpPr>
          <p:nvPr/>
        </p:nvSpPr>
        <p:spPr bwMode="auto">
          <a:xfrm flipH="1" flipV="1">
            <a:off x="4724400" y="2514600"/>
            <a:ext cx="685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5"/>
          <p:cNvSpPr txBox="1">
            <a:spLocks noChangeArrowheads="1"/>
          </p:cNvSpPr>
          <p:nvPr/>
        </p:nvSpPr>
        <p:spPr bwMode="auto">
          <a:xfrm>
            <a:off x="2362200" y="38862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Dry at 700 mb</a:t>
            </a:r>
          </a:p>
        </p:txBody>
      </p:sp>
      <p:sp>
        <p:nvSpPr>
          <p:cNvPr id="18445" name="Text Box 16"/>
          <p:cNvSpPr txBox="1">
            <a:spLocks noChangeArrowheads="1"/>
          </p:cNvSpPr>
          <p:nvPr/>
        </p:nvSpPr>
        <p:spPr bwMode="auto">
          <a:xfrm>
            <a:off x="1676400" y="403066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46" name="Text Box 17"/>
          <p:cNvSpPr txBox="1">
            <a:spLocks noChangeArrowheads="1"/>
          </p:cNvSpPr>
          <p:nvPr/>
        </p:nvSpPr>
        <p:spPr bwMode="auto">
          <a:xfrm>
            <a:off x="6172200" y="4572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Humid at 900 mb</a:t>
            </a:r>
          </a:p>
        </p:txBody>
      </p:sp>
      <p:sp>
        <p:nvSpPr>
          <p:cNvPr id="21522" name="Text Box 18"/>
          <p:cNvSpPr txBox="1">
            <a:spLocks noChangeArrowheads="1"/>
          </p:cNvSpPr>
          <p:nvPr/>
        </p:nvSpPr>
        <p:spPr bwMode="auto">
          <a:xfrm>
            <a:off x="6172200" y="3505200"/>
            <a:ext cx="2362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Lift the bottom of the layer from 900 to 600 mb</a:t>
            </a:r>
          </a:p>
        </p:txBody>
      </p:sp>
      <p:sp>
        <p:nvSpPr>
          <p:cNvPr id="21523" name="Text Box 19"/>
          <p:cNvSpPr txBox="1">
            <a:spLocks noChangeArrowheads="1"/>
          </p:cNvSpPr>
          <p:nvPr/>
        </p:nvSpPr>
        <p:spPr bwMode="auto">
          <a:xfrm>
            <a:off x="2057400" y="2514600"/>
            <a:ext cx="281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Lift the top of the layer from 700 to 400 mb</a:t>
            </a:r>
          </a:p>
        </p:txBody>
      </p:sp>
      <p:sp>
        <p:nvSpPr>
          <p:cNvPr id="21524" name="Line 20"/>
          <p:cNvSpPr>
            <a:spLocks noChangeShapeType="1"/>
          </p:cNvSpPr>
          <p:nvPr/>
        </p:nvSpPr>
        <p:spPr bwMode="auto">
          <a:xfrm flipH="1" flipV="1">
            <a:off x="4724400" y="2514600"/>
            <a:ext cx="1295400" cy="1066800"/>
          </a:xfrm>
          <a:prstGeom prst="line">
            <a:avLst/>
          </a:prstGeom>
          <a:noFill/>
          <a:ln w="444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Text Box 21"/>
          <p:cNvSpPr txBox="1">
            <a:spLocks noChangeArrowheads="1"/>
          </p:cNvSpPr>
          <p:nvPr/>
        </p:nvSpPr>
        <p:spPr bwMode="auto">
          <a:xfrm>
            <a:off x="5410200" y="25908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a:t>Look at the resulting lapse rate!</a:t>
            </a:r>
          </a:p>
        </p:txBody>
      </p:sp>
      <p:sp>
        <p:nvSpPr>
          <p:cNvPr id="18451" name="Text Box 22"/>
          <p:cNvSpPr txBox="1">
            <a:spLocks noChangeArrowheads="1"/>
          </p:cNvSpPr>
          <p:nvPr/>
        </p:nvSpPr>
        <p:spPr bwMode="auto">
          <a:xfrm>
            <a:off x="762000" y="1066800"/>
            <a:ext cx="8077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Start with a 200 mb layer which is humid on the bottom but very dry on top.</a:t>
            </a:r>
          </a:p>
          <a:p>
            <a:pPr eaLnBrk="1" hangingPunct="1">
              <a:spcBef>
                <a:spcPct val="50000"/>
              </a:spcBef>
            </a:pPr>
            <a:r>
              <a:rPr lang="en-US" altLang="en-US"/>
              <a:t>Lift the entire layer 300 mb.  The bottom and top cool at different rates.</a:t>
            </a:r>
          </a:p>
        </p:txBody>
      </p:sp>
      <p:sp>
        <p:nvSpPr>
          <p:cNvPr id="21527" name="Text Box 23"/>
          <p:cNvSpPr txBox="1">
            <a:spLocks noChangeArrowheads="1"/>
          </p:cNvSpPr>
          <p:nvPr/>
        </p:nvSpPr>
        <p:spPr bwMode="auto">
          <a:xfrm>
            <a:off x="685800" y="58674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This will always work if you have dry air over humid air.  You just have to lift the entire layer far enough.  It will be very powerfully destabilized.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21523"/>
                                        </p:tgtEl>
                                        <p:attrNameLst>
                                          <p:attrName>style.visibility</p:attrName>
                                        </p:attrNameLst>
                                      </p:cBhvr>
                                      <p:to>
                                        <p:strVal val="visible"/>
                                      </p:to>
                                    </p:set>
                                    <p:animScale>
                                      <p:cBhvr>
                                        <p:cTn id="17" dur="1000" decel="50000" fill="hold">
                                          <p:stCondLst>
                                            <p:cond delay="0"/>
                                          </p:stCondLst>
                                        </p:cTn>
                                        <p:tgtEl>
                                          <p:spTgt spid="215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1523"/>
                                        </p:tgtEl>
                                        <p:attrNameLst>
                                          <p:attrName>ppt_x</p:attrName>
                                          <p:attrName>ppt_y</p:attrName>
                                        </p:attrNameLst>
                                      </p:cBhvr>
                                    </p:animMotion>
                                    <p:animEffect transition="in" filter="fade">
                                      <p:cBhvr>
                                        <p:cTn id="19" dur="1000"/>
                                        <p:tgtEl>
                                          <p:spTgt spid="2152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15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51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1525"/>
                                        </p:tgtEl>
                                        <p:attrNameLst>
                                          <p:attrName>style.visibility</p:attrName>
                                        </p:attrNameLst>
                                      </p:cBhvr>
                                      <p:to>
                                        <p:strVal val="visible"/>
                                      </p:to>
                                    </p:set>
                                    <p:anim calcmode="lin" valueType="num">
                                      <p:cBhvr>
                                        <p:cTn id="28" dur="1000" fill="hold"/>
                                        <p:tgtEl>
                                          <p:spTgt spid="21525"/>
                                        </p:tgtEl>
                                        <p:attrNameLst>
                                          <p:attrName>ppt_w</p:attrName>
                                        </p:attrNameLst>
                                      </p:cBhvr>
                                      <p:tavLst>
                                        <p:tav tm="0">
                                          <p:val>
                                            <p:strVal val="#ppt_w*0.70"/>
                                          </p:val>
                                        </p:tav>
                                        <p:tav tm="100000">
                                          <p:val>
                                            <p:strVal val="#ppt_w"/>
                                          </p:val>
                                        </p:tav>
                                      </p:tavLst>
                                    </p:anim>
                                    <p:anim calcmode="lin" valueType="num">
                                      <p:cBhvr>
                                        <p:cTn id="29" dur="1000" fill="hold"/>
                                        <p:tgtEl>
                                          <p:spTgt spid="21525"/>
                                        </p:tgtEl>
                                        <p:attrNameLst>
                                          <p:attrName>ppt_h</p:attrName>
                                        </p:attrNameLst>
                                      </p:cBhvr>
                                      <p:tavLst>
                                        <p:tav tm="0">
                                          <p:val>
                                            <p:strVal val="#ppt_h"/>
                                          </p:val>
                                        </p:tav>
                                        <p:tav tm="100000">
                                          <p:val>
                                            <p:strVal val="#ppt_h"/>
                                          </p:val>
                                        </p:tav>
                                      </p:tavLst>
                                    </p:anim>
                                    <p:animEffect transition="in" filter="fade">
                                      <p:cBhvr>
                                        <p:cTn id="30" dur="1000"/>
                                        <p:tgtEl>
                                          <p:spTgt spid="2152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15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527"/>
                                        </p:tgtEl>
                                        <p:attrNameLst>
                                          <p:attrName>style.visibility</p:attrName>
                                        </p:attrNameLst>
                                      </p:cBhvr>
                                      <p:to>
                                        <p:strVal val="visible"/>
                                      </p:to>
                                    </p:set>
                                    <p:animEffect transition="in" filter="slide(fromBottom)">
                                      <p:cBhvr>
                                        <p:cTn id="37" dur="500"/>
                                        <p:tgtEl>
                                          <p:spTgt spid="21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22" grpId="0"/>
      <p:bldP spid="21523" grpId="0"/>
      <p:bldP spid="21524" grpId="0" animBg="1"/>
      <p:bldP spid="21525" grpId="0"/>
      <p:bldP spid="215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838200" y="84944"/>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Storm reports from the Storm Prediction Center are color coded:</a:t>
            </a:r>
          </a:p>
        </p:txBody>
      </p:sp>
      <p:sp>
        <p:nvSpPr>
          <p:cNvPr id="4100" name="Text Box 6"/>
          <p:cNvSpPr txBox="1">
            <a:spLocks noChangeArrowheads="1"/>
          </p:cNvSpPr>
          <p:nvPr/>
        </p:nvSpPr>
        <p:spPr bwMode="auto">
          <a:xfrm>
            <a:off x="304800" y="4953000"/>
            <a:ext cx="8534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Each dot is a reported location. There were 78 tornado reports, not 78 tornadoes. </a:t>
            </a:r>
          </a:p>
          <a:p>
            <a:pPr eaLnBrk="1" hangingPunct="1">
              <a:spcBef>
                <a:spcPct val="50000"/>
              </a:spcBef>
            </a:pPr>
            <a:r>
              <a:rPr lang="en-US" altLang="en-US" dirty="0">
                <a:solidFill>
                  <a:srgbClr val="FF0000"/>
                </a:solidFill>
              </a:rPr>
              <a:t>Red for tornadoes</a:t>
            </a:r>
            <a:r>
              <a:rPr lang="en-US" altLang="en-US" dirty="0"/>
              <a:t>, </a:t>
            </a:r>
            <a:r>
              <a:rPr lang="en-US" altLang="en-US" dirty="0">
                <a:solidFill>
                  <a:schemeClr val="folHlink"/>
                </a:solidFill>
              </a:rPr>
              <a:t>green for hail</a:t>
            </a:r>
            <a:r>
              <a:rPr lang="en-US" altLang="en-US" dirty="0"/>
              <a:t>, </a:t>
            </a:r>
            <a:r>
              <a:rPr lang="en-US" altLang="en-US" dirty="0">
                <a:solidFill>
                  <a:schemeClr val="hlink"/>
                </a:solidFill>
              </a:rPr>
              <a:t>blue for straight-line winds</a:t>
            </a:r>
          </a:p>
        </p:txBody>
      </p:sp>
      <p:sp>
        <p:nvSpPr>
          <p:cNvPr id="4101" name="Text Box 7"/>
          <p:cNvSpPr txBox="1">
            <a:spLocks noChangeArrowheads="1"/>
          </p:cNvSpPr>
          <p:nvPr/>
        </p:nvSpPr>
        <p:spPr bwMode="auto">
          <a:xfrm>
            <a:off x="817536" y="5737830"/>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These are preliminary reports.  They can and do change as more information comes in (such as the NWS damage surveys).  For final reports, consult Storm Data.</a:t>
            </a:r>
          </a:p>
        </p:txBody>
      </p:sp>
      <p:pic>
        <p:nvPicPr>
          <p:cNvPr id="7" name="Picture 6">
            <a:extLst>
              <a:ext uri="{FF2B5EF4-FFF2-40B4-BE49-F238E27FC236}">
                <a16:creationId xmlns:a16="http://schemas.microsoft.com/office/drawing/2014/main" id="{0EA81C16-39F7-4943-AEF4-680561417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421" y="515359"/>
            <a:ext cx="6157158" cy="43163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609600" y="457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t>The 1974 Superoutbreak</a:t>
            </a:r>
            <a:r>
              <a:rPr lang="en-US" altLang="en-US"/>
              <a:t> </a:t>
            </a:r>
          </a:p>
        </p:txBody>
      </p:sp>
      <p:pic>
        <p:nvPicPr>
          <p:cNvPr id="19460" name="Picture 4" descr="xeniat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486400" cy="482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1Apr3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181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2Apr3Sf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35838"/>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1066800" y="152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Times New Roman" panose="02020603050405020304" pitchFamily="18" charset="0"/>
              </a:rPr>
              <a:t>1200 UTC</a:t>
            </a:r>
          </a:p>
        </p:txBody>
      </p:sp>
      <p:sp>
        <p:nvSpPr>
          <p:cNvPr id="23560" name="Text Box 8"/>
          <p:cNvSpPr txBox="1">
            <a:spLocks noChangeArrowheads="1"/>
          </p:cNvSpPr>
          <p:nvPr/>
        </p:nvSpPr>
        <p:spPr bwMode="auto">
          <a:xfrm>
            <a:off x="3505200" y="0"/>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Times New Roman" panose="02020603050405020304" pitchFamily="18" charset="0"/>
              </a:rPr>
              <a:t>From the daily weather map series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3Apr3Sfc20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64976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1" name="Text Box 5"/>
          <p:cNvSpPr txBox="1">
            <a:spLocks noChangeArrowheads="1"/>
          </p:cNvSpPr>
          <p:nvPr/>
        </p:nvSpPr>
        <p:spPr bwMode="auto">
          <a:xfrm>
            <a:off x="0" y="381000"/>
            <a:ext cx="2133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From a 1975 article by Agee, Church, Morris, and Snow.  Note the time of this map is 20 UTC.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6sat04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703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oxch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
            <a:ext cx="6429375" cy="6838950"/>
          </a:xfrm>
          <a:prstGeom prst="rect">
            <a:avLst/>
          </a:prstGeom>
          <a:noFill/>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4724400" y="2895600"/>
            <a:ext cx="39624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 remainder of the figures in this presentation are from this technical report.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8Apr3s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58200" cy="684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9Apr3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0Apr3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843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Apr35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624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467600" cy="646331"/>
          </a:xfrm>
          <a:prstGeom prst="rect">
            <a:avLst/>
          </a:prstGeom>
          <a:noFill/>
        </p:spPr>
        <p:txBody>
          <a:bodyPr wrap="square" rtlCol="0">
            <a:spAutoFit/>
          </a:bodyPr>
          <a:lstStyle/>
          <a:p>
            <a:r>
              <a:rPr lang="en-US" dirty="0"/>
              <a:t>SPC now filters the reports to try to eliminate duplicates.  Also, see their web page for the </a:t>
            </a:r>
            <a:r>
              <a:rPr lang="en-US" dirty="0" err="1"/>
              <a:t>GoogleMaps</a:t>
            </a:r>
            <a:r>
              <a:rPr lang="en-US" dirty="0"/>
              <a:t> version (you can zoom in!)</a:t>
            </a:r>
          </a:p>
        </p:txBody>
      </p:sp>
      <p:sp>
        <p:nvSpPr>
          <p:cNvPr id="3" name="TextBox 2"/>
          <p:cNvSpPr txBox="1"/>
          <p:nvPr/>
        </p:nvSpPr>
        <p:spPr>
          <a:xfrm>
            <a:off x="609600" y="5926164"/>
            <a:ext cx="8153400" cy="646331"/>
          </a:xfrm>
          <a:prstGeom prst="rect">
            <a:avLst/>
          </a:prstGeom>
          <a:noFill/>
        </p:spPr>
        <p:txBody>
          <a:bodyPr wrap="square" rtlCol="0">
            <a:spAutoFit/>
          </a:bodyPr>
          <a:lstStyle/>
          <a:p>
            <a:pPr algn="ctr"/>
            <a:r>
              <a:rPr lang="en-US" dirty="0"/>
              <a:t>Notice there were 72 filtered tornado reports</a:t>
            </a:r>
          </a:p>
          <a:p>
            <a:pPr algn="ctr"/>
            <a:r>
              <a:rPr lang="en-US" dirty="0"/>
              <a:t>This is from www.spc.noaa.gov/climo/reports/yesterday.html</a:t>
            </a:r>
          </a:p>
        </p:txBody>
      </p:sp>
      <p:pic>
        <p:nvPicPr>
          <p:cNvPr id="5" name="Picture 4">
            <a:extLst>
              <a:ext uri="{FF2B5EF4-FFF2-40B4-BE49-F238E27FC236}">
                <a16:creationId xmlns:a16="http://schemas.microsoft.com/office/drawing/2014/main" id="{F411BBAE-613C-4A86-9569-B85A1E362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4" y="990600"/>
            <a:ext cx="6276975" cy="4400354"/>
          </a:xfrm>
          <a:prstGeom prst="rect">
            <a:avLst/>
          </a:prstGeom>
        </p:spPr>
      </p:pic>
    </p:spTree>
    <p:extLst>
      <p:ext uri="{BB962C8B-B14F-4D97-AF65-F5344CB8AC3E}">
        <p14:creationId xmlns:p14="http://schemas.microsoft.com/office/powerpoint/2010/main" val="4265859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12Apr3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Jac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7772400" cy="6804025"/>
          </a:xfrm>
          <a:prstGeom prst="rect">
            <a:avLst/>
          </a:prstGeom>
          <a:noFill/>
          <a:extLst>
            <a:ext uri="{909E8E84-426E-40DD-AFC4-6F175D3DCCD1}">
              <a14:hiddenFill xmlns:a14="http://schemas.microsoft.com/office/drawing/2010/main">
                <a:solidFill>
                  <a:srgbClr val="FFFFFF"/>
                </a:solidFill>
              </a14:hiddenFill>
            </a:ext>
          </a:extLst>
        </p:spPr>
      </p:pic>
      <p:sp>
        <p:nvSpPr>
          <p:cNvPr id="30725" name="Text Box 5"/>
          <p:cNvSpPr txBox="1">
            <a:spLocks noChangeArrowheads="1"/>
          </p:cNvSpPr>
          <p:nvPr/>
        </p:nvSpPr>
        <p:spPr bwMode="auto">
          <a:xfrm>
            <a:off x="6400800" y="2971800"/>
            <a:ext cx="1524000" cy="10699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Jackson, MS sounding, April 3, 1974 12 UTC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L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6782"/>
            <a:ext cx="8229600" cy="6862763"/>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6997390" y="1341126"/>
            <a:ext cx="1676400" cy="11604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t>Nashville, TN </a:t>
            </a:r>
            <a:r>
              <a:rPr lang="en-US" altLang="en-US" dirty="0"/>
              <a:t>sounding, April 3, 1974 12 UTC</a:t>
            </a:r>
          </a:p>
        </p:txBody>
      </p:sp>
      <p:sp>
        <p:nvSpPr>
          <p:cNvPr id="2" name="TextBox 1"/>
          <p:cNvSpPr txBox="1"/>
          <p:nvPr/>
        </p:nvSpPr>
        <p:spPr>
          <a:xfrm>
            <a:off x="5397190" y="2743200"/>
            <a:ext cx="2438400" cy="1200329"/>
          </a:xfrm>
          <a:prstGeom prst="rect">
            <a:avLst/>
          </a:prstGeom>
          <a:solidFill>
            <a:schemeClr val="accent1"/>
          </a:solidFill>
        </p:spPr>
        <p:txBody>
          <a:bodyPr wrap="square" rtlCol="0">
            <a:spAutoFit/>
          </a:bodyPr>
          <a:lstStyle/>
          <a:p>
            <a:r>
              <a:rPr lang="en-US" dirty="0"/>
              <a:t>Notice how both these soundings have an elevated inversion.  It’s called a lid or cap.</a:t>
            </a:r>
          </a:p>
        </p:txBody>
      </p:sp>
      <p:cxnSp>
        <p:nvCxnSpPr>
          <p:cNvPr id="6" name="Straight Arrow Connector 5"/>
          <p:cNvCxnSpPr/>
          <p:nvPr/>
        </p:nvCxnSpPr>
        <p:spPr>
          <a:xfrm>
            <a:off x="5791200" y="4495800"/>
            <a:ext cx="1524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715000" y="3943529"/>
            <a:ext cx="825190" cy="76200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914400" y="3962400"/>
            <a:ext cx="7010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a:p>
            <a:pPr>
              <a:spcBef>
                <a:spcPct val="50000"/>
              </a:spcBef>
            </a:pPr>
            <a:endParaRPr lang="en-US" altLang="en-US" dirty="0"/>
          </a:p>
        </p:txBody>
      </p:sp>
      <p:sp>
        <p:nvSpPr>
          <p:cNvPr id="2" name="TextBox 1"/>
          <p:cNvSpPr txBox="1"/>
          <p:nvPr/>
        </p:nvSpPr>
        <p:spPr>
          <a:xfrm>
            <a:off x="762000" y="86826"/>
            <a:ext cx="8153400" cy="6740307"/>
          </a:xfrm>
          <a:prstGeom prst="rect">
            <a:avLst/>
          </a:prstGeom>
          <a:noFill/>
        </p:spPr>
        <p:txBody>
          <a:bodyPr wrap="square" rtlCol="0">
            <a:spAutoFit/>
          </a:bodyPr>
          <a:lstStyle/>
          <a:p>
            <a:r>
              <a:rPr lang="en-US" dirty="0"/>
              <a:t>The lid means that air parcels rising from the surface have CIN.  They are negatively buoyant and will not rise above the capping inversion. </a:t>
            </a:r>
          </a:p>
          <a:p>
            <a:endParaRPr lang="en-US" dirty="0"/>
          </a:p>
          <a:p>
            <a:r>
              <a:rPr lang="en-US" dirty="0"/>
              <a:t>This prevents cumulus clouds from becoming thunderstorms early in the day, allowing more sunshine and building more instability by heating of lower layers.</a:t>
            </a:r>
          </a:p>
          <a:p>
            <a:endParaRPr lang="en-US" dirty="0"/>
          </a:p>
          <a:p>
            <a:r>
              <a:rPr lang="en-US" dirty="0"/>
              <a:t>When parcel get hot enough, usually when they reach the Convective Temperature, they break through the lid explosively, rather than gradually.  External forcing mechanisms, like fronts or </a:t>
            </a:r>
            <a:r>
              <a:rPr lang="en-US" dirty="0" err="1"/>
              <a:t>drylines</a:t>
            </a:r>
            <a:r>
              <a:rPr lang="en-US" dirty="0"/>
              <a:t>, can push parcels through the lid, producing the same violent upward cloud growth.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You can get severe thunderstorms without a cap, but usually the most intense storms start in a capped environment.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99" y="3318480"/>
            <a:ext cx="3429001" cy="257175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71868629"/>
              </p:ext>
            </p:extLst>
          </p:nvPr>
        </p:nvGraphicFramePr>
        <p:xfrm>
          <a:off x="838200" y="457200"/>
          <a:ext cx="7092950" cy="3805237"/>
        </p:xfrm>
        <a:graphic>
          <a:graphicData uri="http://schemas.openxmlformats.org/presentationml/2006/ole">
            <mc:AlternateContent xmlns:mc="http://schemas.openxmlformats.org/markup-compatibility/2006">
              <mc:Choice xmlns:v="urn:schemas-microsoft-com:vml" Requires="v">
                <p:oleObj spid="_x0000_s40983" r:id="rId3" imgW="7092720" imgH="3805200" progId="">
                  <p:embed/>
                </p:oleObj>
              </mc:Choice>
              <mc:Fallback>
                <p:oleObj r:id="rId3" imgW="7092720" imgH="3805200" progId="">
                  <p:embed/>
                  <p:pic>
                    <p:nvPicPr>
                      <p:cNvPr id="0" name=""/>
                      <p:cNvPicPr/>
                      <p:nvPr/>
                    </p:nvPicPr>
                    <p:blipFill>
                      <a:blip r:embed="rId4"/>
                      <a:stretch>
                        <a:fillRect/>
                      </a:stretch>
                    </p:blipFill>
                    <p:spPr>
                      <a:xfrm>
                        <a:off x="838200" y="457200"/>
                        <a:ext cx="7092950" cy="3805237"/>
                      </a:xfrm>
                      <a:prstGeom prst="rect">
                        <a:avLst/>
                      </a:prstGeom>
                    </p:spPr>
                  </p:pic>
                </p:oleObj>
              </mc:Fallback>
            </mc:AlternateContent>
          </a:graphicData>
        </a:graphic>
      </p:graphicFrame>
      <p:sp>
        <p:nvSpPr>
          <p:cNvPr id="3" name="TextBox 2"/>
          <p:cNvSpPr txBox="1"/>
          <p:nvPr/>
        </p:nvSpPr>
        <p:spPr>
          <a:xfrm>
            <a:off x="2209800" y="4399156"/>
            <a:ext cx="5334000" cy="369332"/>
          </a:xfrm>
          <a:prstGeom prst="rect">
            <a:avLst/>
          </a:prstGeom>
          <a:noFill/>
        </p:spPr>
        <p:txBody>
          <a:bodyPr wrap="square" rtlCol="0">
            <a:spAutoFit/>
          </a:bodyPr>
          <a:lstStyle/>
          <a:p>
            <a:r>
              <a:rPr lang="en-US" dirty="0"/>
              <a:t>What happens if the temperature rises to here?</a:t>
            </a:r>
          </a:p>
        </p:txBody>
      </p:sp>
      <p:cxnSp>
        <p:nvCxnSpPr>
          <p:cNvPr id="5" name="Straight Arrow Connector 4"/>
          <p:cNvCxnSpPr/>
          <p:nvPr/>
        </p:nvCxnSpPr>
        <p:spPr>
          <a:xfrm flipV="1">
            <a:off x="7162800" y="4114801"/>
            <a:ext cx="0" cy="45719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5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924800" cy="461665"/>
          </a:xfrm>
          <a:prstGeom prst="rect">
            <a:avLst/>
          </a:prstGeom>
          <a:noFill/>
        </p:spPr>
        <p:txBody>
          <a:bodyPr wrap="square" rtlCol="0">
            <a:spAutoFit/>
          </a:bodyPr>
          <a:lstStyle/>
          <a:p>
            <a:pPr algn="ctr"/>
            <a:r>
              <a:rPr lang="en-US" sz="2400" dirty="0"/>
              <a:t>That’s when you get this</a:t>
            </a:r>
          </a:p>
        </p:txBody>
      </p:sp>
      <p:sp>
        <p:nvSpPr>
          <p:cNvPr id="3" name="TextBox 2">
            <a:extLst>
              <a:ext uri="{FF2B5EF4-FFF2-40B4-BE49-F238E27FC236}">
                <a16:creationId xmlns:a16="http://schemas.microsoft.com/office/drawing/2014/main" id="{022C4883-07F3-404D-B1BA-4229E218C985}"/>
              </a:ext>
            </a:extLst>
          </p:cNvPr>
          <p:cNvSpPr txBox="1"/>
          <p:nvPr/>
        </p:nvSpPr>
        <p:spPr>
          <a:xfrm>
            <a:off x="1093694" y="5867400"/>
            <a:ext cx="7162800" cy="369332"/>
          </a:xfrm>
          <a:prstGeom prst="rect">
            <a:avLst/>
          </a:prstGeom>
          <a:noFill/>
        </p:spPr>
        <p:txBody>
          <a:bodyPr wrap="square" rtlCol="0">
            <a:spAutoFit/>
          </a:bodyPr>
          <a:lstStyle/>
          <a:p>
            <a:r>
              <a:rPr lang="en-US" dirty="0"/>
              <a:t>Next: Severe Thunderstorm Summary PowerPoint</a:t>
            </a:r>
          </a:p>
        </p:txBody>
      </p:sp>
      <p:pic>
        <p:nvPicPr>
          <p:cNvPr id="5" name="Picture 4">
            <a:extLst>
              <a:ext uri="{FF2B5EF4-FFF2-40B4-BE49-F238E27FC236}">
                <a16:creationId xmlns:a16="http://schemas.microsoft.com/office/drawing/2014/main" id="{2266D1AE-58D4-42CF-93B5-E045DC9BA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72" y="766465"/>
            <a:ext cx="7162800" cy="5021344"/>
          </a:xfrm>
          <a:prstGeom prst="rect">
            <a:avLst/>
          </a:prstGeom>
        </p:spPr>
      </p:pic>
    </p:spTree>
    <p:extLst>
      <p:ext uri="{BB962C8B-B14F-4D97-AF65-F5344CB8AC3E}">
        <p14:creationId xmlns:p14="http://schemas.microsoft.com/office/powerpoint/2010/main" val="133963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57200" y="3048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warning system consists of three parts</a:t>
            </a:r>
          </a:p>
        </p:txBody>
      </p:sp>
      <p:sp>
        <p:nvSpPr>
          <p:cNvPr id="5123" name="Text Box 5"/>
          <p:cNvSpPr txBox="1">
            <a:spLocks noChangeArrowheads="1"/>
          </p:cNvSpPr>
          <p:nvPr/>
        </p:nvSpPr>
        <p:spPr bwMode="auto">
          <a:xfrm>
            <a:off x="533400" y="762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1</a:t>
            </a:r>
            <a:r>
              <a:rPr lang="en-US" altLang="en-US" dirty="0"/>
              <a:t>. Convective outlook (just for us, not for the general public)</a:t>
            </a:r>
          </a:p>
        </p:txBody>
      </p:sp>
      <p:pic>
        <p:nvPicPr>
          <p:cNvPr id="5124" name="Picture 7" descr="day1otlk_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2999"/>
            <a:ext cx="6372806" cy="434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8"/>
          <p:cNvSpPr txBox="1">
            <a:spLocks noChangeArrowheads="1"/>
          </p:cNvSpPr>
          <p:nvPr/>
        </p:nvSpPr>
        <p:spPr bwMode="auto">
          <a:xfrm>
            <a:off x="647700" y="5638800"/>
            <a:ext cx="815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The convective outlook is issued early in the day and again in the afternoon. We get convective outlooks for today (day 1), tomorrow (day 2), and the day after tomorrow (day 3).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716"/>
            <a:ext cx="4666863" cy="4781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051" y="0"/>
            <a:ext cx="3032574" cy="3733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157" y="3939016"/>
            <a:ext cx="2963481" cy="2918984"/>
          </a:xfrm>
          <a:prstGeom prst="rect">
            <a:avLst/>
          </a:prstGeom>
        </p:spPr>
      </p:pic>
      <p:sp>
        <p:nvSpPr>
          <p:cNvPr id="5" name="TextBox 4"/>
          <p:cNvSpPr txBox="1"/>
          <p:nvPr/>
        </p:nvSpPr>
        <p:spPr>
          <a:xfrm>
            <a:off x="228600" y="5029200"/>
            <a:ext cx="4953000" cy="1754326"/>
          </a:xfrm>
          <a:prstGeom prst="rect">
            <a:avLst/>
          </a:prstGeom>
          <a:noFill/>
        </p:spPr>
        <p:txBody>
          <a:bodyPr wrap="square" rtlCol="0">
            <a:spAutoFit/>
          </a:bodyPr>
          <a:lstStyle/>
          <a:p>
            <a:r>
              <a:rPr lang="en-US" altLang="en-US" dirty="0"/>
              <a:t>There are 6 categories, general (</a:t>
            </a:r>
            <a:r>
              <a:rPr lang="en-US" altLang="en-US" dirty="0" err="1"/>
              <a:t>nonsevere</a:t>
            </a:r>
            <a:r>
              <a:rPr lang="en-US" altLang="en-US" dirty="0"/>
              <a:t>) thunderstorms, Marginal risk, Enhanced risk, Slight risk, Moderate risk, and High risk.  The High risk category is rarely used but when it is, that’s a seriously bad situation!</a:t>
            </a:r>
          </a:p>
          <a:p>
            <a:endParaRPr lang="en-US" dirty="0"/>
          </a:p>
        </p:txBody>
      </p:sp>
    </p:spTree>
    <p:extLst>
      <p:ext uri="{BB962C8B-B14F-4D97-AF65-F5344CB8AC3E}">
        <p14:creationId xmlns:p14="http://schemas.microsoft.com/office/powerpoint/2010/main" val="72340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81000" y="3048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2</a:t>
            </a:r>
            <a:r>
              <a:rPr lang="en-US" altLang="en-US" dirty="0"/>
              <a:t>. Severe thunderstorm and tornado watches.</a:t>
            </a:r>
          </a:p>
        </p:txBody>
      </p:sp>
      <p:sp>
        <p:nvSpPr>
          <p:cNvPr id="6147" name="Text Box 5"/>
          <p:cNvSpPr txBox="1">
            <a:spLocks noChangeArrowheads="1"/>
          </p:cNvSpPr>
          <p:nvPr/>
        </p:nvSpPr>
        <p:spPr bwMode="auto">
          <a:xfrm>
            <a:off x="533400" y="4800600"/>
            <a:ext cx="8077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Watches are announced for the general public.  They are meant to put people on guard.  Usually, watches are issued before any severe weather is seen, but sometimes they are issued after the first reports are received.  A watch covers all or most of a middle-sized state.</a:t>
            </a:r>
          </a:p>
        </p:txBody>
      </p:sp>
      <p:sp>
        <p:nvSpPr>
          <p:cNvPr id="6149" name="Text Box 8"/>
          <p:cNvSpPr txBox="1">
            <a:spLocks noChangeArrowheads="1"/>
          </p:cNvSpPr>
          <p:nvPr/>
        </p:nvSpPr>
        <p:spPr bwMode="auto">
          <a:xfrm>
            <a:off x="685800" y="6096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Watches come in two varieties:   1. Severe Thunderstorm    2. Tornado</a:t>
            </a:r>
          </a:p>
        </p:txBody>
      </p:sp>
      <p:pic>
        <p:nvPicPr>
          <p:cNvPr id="6151" name="Picture 7" descr="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4419600" cy="386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572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3</a:t>
            </a:r>
            <a:r>
              <a:rPr lang="en-US" altLang="en-US" dirty="0"/>
              <a:t>. Warnings.  These are issued when severe weather is spotted or indicated by radial velocity on Doppler Radar.</a:t>
            </a:r>
          </a:p>
        </p:txBody>
      </p:sp>
      <p:pic>
        <p:nvPicPr>
          <p:cNvPr id="7171" name="Picture 5" descr="v2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36576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4267200" y="4191000"/>
            <a:ext cx="4876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Warnings may have significant (10-20 minute) lead time or no lead time, depending on the situation.  Warnings trigger TV and radio announcements and NOAA weather radio broadcasts.</a:t>
            </a:r>
          </a:p>
        </p:txBody>
      </p:sp>
      <p:sp>
        <p:nvSpPr>
          <p:cNvPr id="7173" name="Text Box 7"/>
          <p:cNvSpPr txBox="1">
            <a:spLocks noChangeArrowheads="1"/>
          </p:cNvSpPr>
          <p:nvPr/>
        </p:nvSpPr>
        <p:spPr bwMode="auto">
          <a:xfrm>
            <a:off x="533400" y="990600"/>
            <a:ext cx="3048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Warnings come in two varieties, just like watches:</a:t>
            </a:r>
          </a:p>
          <a:p>
            <a:pPr eaLnBrk="1" hangingPunct="1">
              <a:spcBef>
                <a:spcPct val="50000"/>
              </a:spcBef>
            </a:pPr>
            <a:r>
              <a:rPr lang="en-US" altLang="en-US" dirty="0"/>
              <a:t>   1. Severe Thunderstorm</a:t>
            </a:r>
          </a:p>
          <a:p>
            <a:pPr eaLnBrk="1" hangingPunct="1">
              <a:spcBef>
                <a:spcPct val="50000"/>
              </a:spcBef>
            </a:pPr>
            <a:r>
              <a:rPr lang="en-US" altLang="en-US" dirty="0"/>
              <a:t>   2. Tornado</a:t>
            </a:r>
          </a:p>
        </p:txBody>
      </p:sp>
      <p:sp>
        <p:nvSpPr>
          <p:cNvPr id="7174" name="Text Box 8"/>
          <p:cNvSpPr txBox="1">
            <a:spLocks noChangeArrowheads="1"/>
          </p:cNvSpPr>
          <p:nvPr/>
        </p:nvSpPr>
        <p:spPr bwMode="auto">
          <a:xfrm>
            <a:off x="304800" y="25146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This radar signature triggers a tornado warning:</a:t>
            </a:r>
          </a:p>
        </p:txBody>
      </p:sp>
      <p:pic>
        <p:nvPicPr>
          <p:cNvPr id="7177" name="Picture 9" descr="SvrWarn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85800"/>
            <a:ext cx="3614738" cy="3260725"/>
          </a:xfrm>
          <a:prstGeom prst="rect">
            <a:avLst/>
          </a:prstGeom>
          <a:noFill/>
          <a:extLst>
            <a:ext uri="{909E8E84-426E-40DD-AFC4-6F175D3DCCD1}">
              <a14:hiddenFill xmlns:a14="http://schemas.microsoft.com/office/drawing/2010/main">
                <a:solidFill>
                  <a:srgbClr val="FFFFFF"/>
                </a:solidFill>
              </a14:hiddenFill>
            </a:ext>
          </a:extLst>
        </p:spPr>
      </p:pic>
      <p:sp>
        <p:nvSpPr>
          <p:cNvPr id="7178" name="Line 10"/>
          <p:cNvSpPr>
            <a:spLocks noChangeShapeType="1"/>
          </p:cNvSpPr>
          <p:nvPr/>
        </p:nvSpPr>
        <p:spPr bwMode="auto">
          <a:xfrm>
            <a:off x="3352800" y="19050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11"/>
          <p:cNvSpPr txBox="1">
            <a:spLocks noChangeArrowheads="1"/>
          </p:cNvSpPr>
          <p:nvPr/>
        </p:nvSpPr>
        <p:spPr bwMode="auto">
          <a:xfrm>
            <a:off x="304800" y="62484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Or a storm spotter could see a funnel.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228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t>The Pre-storm Environment</a:t>
            </a:r>
          </a:p>
        </p:txBody>
      </p:sp>
      <p:sp>
        <p:nvSpPr>
          <p:cNvPr id="8195" name="Text Box 5"/>
          <p:cNvSpPr txBox="1">
            <a:spLocks noChangeArrowheads="1"/>
          </p:cNvSpPr>
          <p:nvPr/>
        </p:nvSpPr>
        <p:spPr bwMode="auto">
          <a:xfrm>
            <a:off x="533400" y="11430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What to look for in the morning.  Remember, things may change by afternoon!</a:t>
            </a:r>
          </a:p>
        </p:txBody>
      </p:sp>
      <p:sp>
        <p:nvSpPr>
          <p:cNvPr id="8196" name="Text Box 6"/>
          <p:cNvSpPr txBox="1">
            <a:spLocks noChangeArrowheads="1"/>
          </p:cNvSpPr>
          <p:nvPr/>
        </p:nvSpPr>
        <p:spPr bwMode="auto">
          <a:xfrm>
            <a:off x="457200" y="1752600"/>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Here’s a powerful case from 2011.  It’s the day before the Superoutbreak:</a:t>
            </a:r>
          </a:p>
        </p:txBody>
      </p:sp>
      <p:pic>
        <p:nvPicPr>
          <p:cNvPr id="8197" name="Picture 11" descr="day1otlk_1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1425"/>
            <a:ext cx="46482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110426_rp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75"/>
            <a:ext cx="48768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2"/>
          <p:cNvSpPr txBox="1">
            <a:spLocks noChangeArrowheads="1"/>
          </p:cNvSpPr>
          <p:nvPr/>
        </p:nvSpPr>
        <p:spPr bwMode="auto">
          <a:xfrm>
            <a:off x="1143000" y="6019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The SPC forecasters were impressed with the setup in this case. They predicted severe weather all the way north to Michigan and New York.</a:t>
            </a:r>
          </a:p>
        </p:txBody>
      </p:sp>
    </p:spTree>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1636</Words>
  <Application>Microsoft Office PowerPoint</Application>
  <PresentationFormat>On-screen Show (4:3)</PresentationFormat>
  <Paragraphs>124</Paragraphs>
  <Slides>45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Arial Unicode MS</vt:lpstr>
      <vt:lpstr>Calibri</vt:lpstr>
      <vt:lpstr>Times New Roman</vt:lpstr>
      <vt:lpstr>Default Design</vt:lpstr>
      <vt:lpstr>Paint Shop Pro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CAPE definitions (http://www.spc.noaa.gov/misc/acronyms.html)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College at Oneonta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blechmjb</dc:creator>
  <cp:lastModifiedBy>Blechman, Jerome</cp:lastModifiedBy>
  <cp:revision>48</cp:revision>
  <dcterms:created xsi:type="dcterms:W3CDTF">2015-01-13T22:25:43Z</dcterms:created>
  <dcterms:modified xsi:type="dcterms:W3CDTF">2019-03-25T12:47:49Z</dcterms:modified>
</cp:coreProperties>
</file>