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6" r:id="rId6"/>
    <p:sldId id="265" r:id="rId7"/>
    <p:sldId id="260" r:id="rId8"/>
    <p:sldId id="261" r:id="rId9"/>
    <p:sldId id="262" r:id="rId10"/>
    <p:sldId id="263" r:id="rId11"/>
    <p:sldId id="269" r:id="rId12"/>
    <p:sldId id="267" r:id="rId13"/>
  </p:sldIdLst>
  <p:sldSz cx="10075863" cy="7562850"/>
  <p:notesSz cx="6858000" cy="9082088"/>
  <p:defaultTextStyle>
    <a:defPPr>
      <a:defRPr lang="en-GB"/>
    </a:defPPr>
    <a:lvl1pPr algn="l" defTabSz="457200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44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742950" indent="-285750" algn="l" defTabSz="457200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44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1143000" indent="-228600" algn="l" defTabSz="457200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44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600200" indent="-228600" algn="l" defTabSz="457200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44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2057400" indent="-228600" algn="l" defTabSz="457200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44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176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0820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6413" cy="90836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6413" cy="90836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54138" y="909638"/>
            <a:ext cx="4146550" cy="31115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1046163" y="4324350"/>
            <a:ext cx="4768850" cy="345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7924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354138" y="909638"/>
            <a:ext cx="4148137" cy="3113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163" y="4324350"/>
            <a:ext cx="4770437" cy="3455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25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54138" y="909638"/>
            <a:ext cx="4148137" cy="31130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63" y="4324350"/>
            <a:ext cx="4770437" cy="3455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39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352550" y="909638"/>
            <a:ext cx="4148138" cy="3113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163" y="4324350"/>
            <a:ext cx="4770437" cy="3455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35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54138" y="909638"/>
            <a:ext cx="4148137" cy="31130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63" y="4324350"/>
            <a:ext cx="4770437" cy="3455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12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54138" y="909638"/>
            <a:ext cx="4148137" cy="31130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63" y="4324350"/>
            <a:ext cx="4770437" cy="3455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37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54138" y="909638"/>
            <a:ext cx="4148137" cy="31130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63" y="4324350"/>
            <a:ext cx="4770437" cy="3455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16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354138" y="909638"/>
            <a:ext cx="4148137" cy="3113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163" y="4324350"/>
            <a:ext cx="4770437" cy="3455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44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354138" y="909638"/>
            <a:ext cx="4148137" cy="3113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163" y="4324350"/>
            <a:ext cx="4770437" cy="3455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8888" y="1238250"/>
            <a:ext cx="7558087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8888" y="3971925"/>
            <a:ext cx="7558087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3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5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9788" y="627063"/>
            <a:ext cx="2149475" cy="6232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297613" cy="6232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0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6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5950"/>
            <a:ext cx="8689975" cy="31448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60950"/>
            <a:ext cx="8689975" cy="16541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909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2750" cy="4757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2101850"/>
            <a:ext cx="4224338" cy="4757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89975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4200"/>
            <a:ext cx="4262437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2250"/>
            <a:ext cx="4262437" cy="406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0638" y="1854200"/>
            <a:ext cx="428307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0638" y="2762250"/>
            <a:ext cx="4283075" cy="406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7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14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78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4825"/>
            <a:ext cx="3249612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075" y="1089025"/>
            <a:ext cx="5100638" cy="5373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49612" cy="420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100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4825"/>
            <a:ext cx="3249612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3075" y="1089025"/>
            <a:ext cx="5100638" cy="5373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49612" cy="420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96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62">
              <a:schemeClr val="bg1">
                <a:lumMod val="75000"/>
              </a:schemeClr>
            </a:gs>
            <a:gs pos="0">
              <a:schemeClr val="bg1">
                <a:lumMod val="85000"/>
              </a:schemeClr>
            </a:gs>
            <a:gs pos="74000">
              <a:schemeClr val="bg1">
                <a:lumMod val="8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627063"/>
            <a:ext cx="8599488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2101850"/>
            <a:ext cx="8599488" cy="475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2pPr>
      <a:lvl3pPr marL="1143000" indent="-228600"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3pPr>
      <a:lvl4pPr marL="1600200" indent="-228600"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4pPr>
      <a:lvl5pPr marL="2057400" indent="-228600"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5pPr>
      <a:lvl6pPr marL="2514600" indent="-228600"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6pPr>
      <a:lvl7pPr marL="2971800" indent="-228600"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7pPr>
      <a:lvl8pPr marL="3429000" indent="-228600"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8pPr>
      <a:lvl9pPr marL="3886200" indent="-228600"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57200" rtl="0" eaLnBrk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4466" y="874541"/>
            <a:ext cx="11890329" cy="6688310"/>
          </a:xfrm>
          <a:prstGeom prst="rect">
            <a:avLst/>
          </a:prstGeom>
        </p:spPr>
      </p:pic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0" y="776287"/>
            <a:ext cx="10075863" cy="1588"/>
          </a:xfrm>
          <a:prstGeom prst="line">
            <a:avLst/>
          </a:prstGeom>
          <a:noFill/>
          <a:ln w="76320">
            <a:solidFill>
              <a:srgbClr val="FF0066"/>
            </a:solidFill>
            <a:miter lim="800000"/>
            <a:headEnd/>
            <a:tailEnd/>
          </a:ln>
          <a:effectLst>
            <a:outerShdw dist="89808" dir="4916092" algn="ctr" rotWithShape="0">
              <a:srgbClr val="000000">
                <a:alpha val="5002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22338" y="-1"/>
            <a:ext cx="6630193" cy="874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Oneonta Weather</a:t>
            </a:r>
            <a:endParaRPr lang="en-US" sz="54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33"/>
            <a:ext cx="11372131" cy="7562849"/>
          </a:xfrm>
          <a:prstGeom prst="rect">
            <a:avLst/>
          </a:prstGeom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151731" y="641893"/>
            <a:ext cx="2438400" cy="158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lnSpc>
                <a:spcPct val="118000"/>
              </a:lnSpc>
            </a:pPr>
            <a:r>
              <a:rPr lang="en-GB" sz="9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30</a:t>
            </a:r>
            <a:r>
              <a:rPr lang="en-GB" sz="9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</a:t>
            </a:r>
            <a:endParaRPr lang="en-GB" sz="9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36538" y="6143625"/>
            <a:ext cx="48006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-600869" y="2013502"/>
            <a:ext cx="1036399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Aft>
                <a:spcPts val="1425"/>
              </a:spcAft>
            </a:pPr>
            <a:r>
              <a:rPr lang="en-US" sz="3600" dirty="0" smtClean="0">
                <a:solidFill>
                  <a:schemeClr val="accent2"/>
                </a:solidFill>
              </a:rPr>
              <a:t>Sunny and warmer but still below normal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772025" y="3598863"/>
            <a:ext cx="1047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0" y="0"/>
            <a:ext cx="3819525" cy="733425"/>
          </a:xfrm>
          <a:prstGeom prst="flowChartAlternateProcess">
            <a:avLst/>
          </a:prstGeom>
          <a:solidFill>
            <a:srgbClr val="FFFFFF">
              <a:alpha val="7999"/>
            </a:srgbClr>
          </a:solidFill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6200" y="-16933"/>
            <a:ext cx="37433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1425"/>
              </a:spcAft>
            </a:pPr>
            <a:r>
              <a:rPr lang="en-US" sz="4800" i="1" u="sng" dirty="0">
                <a:solidFill>
                  <a:srgbClr val="FFFFFF"/>
                </a:solidFill>
              </a:rPr>
              <a:t> </a:t>
            </a:r>
            <a:r>
              <a:rPr lang="en-US" sz="4800" i="1" u="sng" dirty="0">
                <a:solidFill>
                  <a:srgbClr val="FF0066"/>
                </a:solidFill>
                <a:latin typeface="Georgia" panose="02040502050405020303" pitchFamily="18" charset="0"/>
              </a:rPr>
              <a:t>Tomorrow</a:t>
            </a: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0" y="776287"/>
            <a:ext cx="10075863" cy="1588"/>
          </a:xfrm>
          <a:prstGeom prst="line">
            <a:avLst/>
          </a:prstGeom>
          <a:noFill/>
          <a:ln w="76320">
            <a:solidFill>
              <a:srgbClr val="FF0000"/>
            </a:solidFill>
            <a:miter lim="800000"/>
            <a:headEnd/>
            <a:tailEnd/>
          </a:ln>
          <a:effectLst>
            <a:outerShdw dist="89808" dir="4916092" algn="ctr" rotWithShape="0">
              <a:srgbClr val="000000">
                <a:alpha val="5002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0" y="4060825"/>
            <a:ext cx="5953126" cy="733425"/>
          </a:xfrm>
          <a:prstGeom prst="flowChartAlternateProcess">
            <a:avLst/>
          </a:prstGeom>
          <a:solidFill>
            <a:srgbClr val="FFFFFF">
              <a:alpha val="25000"/>
            </a:srgbClr>
          </a:solidFill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1425"/>
              </a:spcAft>
            </a:pPr>
            <a:r>
              <a:rPr lang="en-US" i="1" u="sng" dirty="0">
                <a:solidFill>
                  <a:srgbClr val="FF0066"/>
                </a:solidFill>
              </a:rPr>
              <a:t>  </a:t>
            </a:r>
            <a:r>
              <a:rPr lang="en-US" i="1" u="sng" dirty="0">
                <a:solidFill>
                  <a:srgbClr val="FF0066"/>
                </a:solidFill>
                <a:latin typeface="Georgia" panose="02040502050405020303" pitchFamily="18" charset="0"/>
              </a:rPr>
              <a:t>Tomorrow Night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531938" y="4939597"/>
            <a:ext cx="2209800" cy="149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/>
            <a:r>
              <a:rPr lang="en-GB" sz="9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21</a:t>
            </a:r>
            <a:r>
              <a:rPr lang="en-GB" sz="9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</a:t>
            </a:r>
            <a:endParaRPr lang="en-GB" sz="96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ymbol" panose="05050102010706020507" pitchFamily="18" charset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P10502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7241" y="-836680"/>
            <a:ext cx="4366208" cy="8561191"/>
          </a:xfrm>
          <a:prstGeom prst="rect">
            <a:avLst/>
          </a:prstGeom>
        </p:spPr>
      </p:pic>
      <p:sp>
        <p:nvSpPr>
          <p:cNvPr id="93" name="Rectangle 92"/>
          <p:cNvSpPr/>
          <p:nvPr/>
        </p:nvSpPr>
        <p:spPr>
          <a:xfrm rot="10800000" flipH="1" flipV="1">
            <a:off x="335862" y="1178494"/>
            <a:ext cx="8396552" cy="5037931"/>
          </a:xfrm>
          <a:prstGeom prst="rect">
            <a:avLst/>
          </a:prstGeom>
          <a:gradFill flip="none" rotWithShape="1">
            <a:gsLst>
              <a:gs pos="0">
                <a:srgbClr val="000082">
                  <a:alpha val="93000"/>
                </a:srgbClr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543" dirty="0">
                <a:latin typeface="Arial Black" pitchFamily="34" charset="0"/>
              </a:rPr>
              <a:t>	</a:t>
            </a:r>
          </a:p>
        </p:txBody>
      </p:sp>
      <p:sp>
        <p:nvSpPr>
          <p:cNvPr id="96" name="Rectangle 95"/>
          <p:cNvSpPr/>
          <p:nvPr/>
        </p:nvSpPr>
        <p:spPr>
          <a:xfrm>
            <a:off x="5541724" y="1514356"/>
            <a:ext cx="1427414" cy="453413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1000"/>
                </a:schemeClr>
              </a:gs>
              <a:gs pos="13000">
                <a:srgbClr val="070FB1"/>
              </a:gs>
              <a:gs pos="28000">
                <a:schemeClr val="tx2">
                  <a:lumMod val="60000"/>
                  <a:lumOff val="40000"/>
                </a:schemeClr>
              </a:gs>
              <a:gs pos="42999">
                <a:schemeClr val="accent1">
                  <a:lumMod val="40000"/>
                  <a:lumOff val="60000"/>
                  <a:alpha val="63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48"/>
          </a:p>
        </p:txBody>
      </p:sp>
      <p:grpSp>
        <p:nvGrpSpPr>
          <p:cNvPr id="94" name="Group 93"/>
          <p:cNvGrpSpPr/>
          <p:nvPr/>
        </p:nvGrpSpPr>
        <p:grpSpPr>
          <a:xfrm>
            <a:off x="-167932" y="-80989"/>
            <a:ext cx="10411725" cy="1259483"/>
            <a:chOff x="-152400" y="-76200"/>
            <a:chExt cx="9448800" cy="1143000"/>
          </a:xfrm>
        </p:grpSpPr>
        <p:sp>
          <p:nvSpPr>
            <p:cNvPr id="4" name="Rectangle 3"/>
            <p:cNvSpPr/>
            <p:nvPr/>
          </p:nvSpPr>
          <p:spPr>
            <a:xfrm>
              <a:off x="-76200" y="-76200"/>
              <a:ext cx="9372600" cy="1143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alpha val="43000"/>
                  </a:srgbClr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48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152400" y="533400"/>
              <a:ext cx="9448800" cy="533400"/>
            </a:xfrm>
            <a:prstGeom prst="rect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C68E28"/>
                </a:gs>
                <a:gs pos="100000">
                  <a:schemeClr val="accent6">
                    <a:lumMod val="75000"/>
                    <a:alpha val="37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48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71600" y="609600"/>
              <a:ext cx="7924800" cy="457200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85" dirty="0">
                  <a:solidFill>
                    <a:schemeClr val="tx1"/>
                  </a:solidFill>
                  <a:latin typeface="Arial Black" pitchFamily="34" charset="0"/>
                </a:rPr>
                <a:t>FIVE DAY FORECAST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791200" y="838200"/>
              <a:ext cx="3505200" cy="228600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763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ONEONTA, NY              WEATHER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335862" y="1514356"/>
            <a:ext cx="1427414" cy="453413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8000"/>
                </a:schemeClr>
              </a:gs>
              <a:gs pos="13000">
                <a:srgbClr val="070FB1"/>
              </a:gs>
              <a:gs pos="28000">
                <a:schemeClr val="tx2">
                  <a:lumMod val="60000"/>
                  <a:lumOff val="40000"/>
                </a:schemeClr>
              </a:gs>
              <a:gs pos="42999">
                <a:schemeClr val="accent1">
                  <a:lumMod val="40000"/>
                  <a:lumOff val="60000"/>
                  <a:alpha val="63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48"/>
          </a:p>
        </p:txBody>
      </p:sp>
      <p:sp>
        <p:nvSpPr>
          <p:cNvPr id="14" name="Rectangle 13"/>
          <p:cNvSpPr/>
          <p:nvPr/>
        </p:nvSpPr>
        <p:spPr>
          <a:xfrm>
            <a:off x="335862" y="1514356"/>
            <a:ext cx="1427414" cy="419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 Black" pitchFamily="34" charset="0"/>
              </a:rPr>
              <a:t>Wed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15172" y="1514356"/>
            <a:ext cx="1427414" cy="453413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8000"/>
                </a:schemeClr>
              </a:gs>
              <a:gs pos="13000">
                <a:srgbClr val="070FB1"/>
              </a:gs>
              <a:gs pos="28000">
                <a:schemeClr val="tx2">
                  <a:lumMod val="60000"/>
                  <a:lumOff val="40000"/>
                </a:schemeClr>
              </a:gs>
              <a:gs pos="42999">
                <a:schemeClr val="accent1">
                  <a:lumMod val="40000"/>
                  <a:lumOff val="60000"/>
                  <a:alpha val="63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48"/>
          </a:p>
        </p:txBody>
      </p:sp>
      <p:sp>
        <p:nvSpPr>
          <p:cNvPr id="16" name="Rectangle 15"/>
          <p:cNvSpPr/>
          <p:nvPr/>
        </p:nvSpPr>
        <p:spPr>
          <a:xfrm>
            <a:off x="2015172" y="1514356"/>
            <a:ext cx="1427414" cy="419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 Black" pitchFamily="34" charset="0"/>
              </a:rPr>
              <a:t>Thu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78448" y="1514356"/>
            <a:ext cx="1427414" cy="453413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8000"/>
                </a:schemeClr>
              </a:gs>
              <a:gs pos="13000">
                <a:srgbClr val="070FB1"/>
              </a:gs>
              <a:gs pos="28000">
                <a:schemeClr val="tx2">
                  <a:lumMod val="60000"/>
                  <a:lumOff val="40000"/>
                </a:schemeClr>
              </a:gs>
              <a:gs pos="42999">
                <a:schemeClr val="accent1">
                  <a:lumMod val="40000"/>
                  <a:lumOff val="60000"/>
                  <a:alpha val="63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48"/>
          </a:p>
        </p:txBody>
      </p:sp>
      <p:sp>
        <p:nvSpPr>
          <p:cNvPr id="18" name="Rectangle 17"/>
          <p:cNvSpPr/>
          <p:nvPr/>
        </p:nvSpPr>
        <p:spPr>
          <a:xfrm>
            <a:off x="3778448" y="1514356"/>
            <a:ext cx="1427414" cy="419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 Black" pitchFamily="34" charset="0"/>
              </a:rPr>
              <a:t>Fri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41724" y="1514356"/>
            <a:ext cx="1427414" cy="419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 Black" pitchFamily="34" charset="0"/>
              </a:rPr>
              <a:t>Sat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305000" y="1514356"/>
            <a:ext cx="1427414" cy="453413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1000"/>
                </a:schemeClr>
              </a:gs>
              <a:gs pos="13000">
                <a:srgbClr val="070FB1"/>
              </a:gs>
              <a:gs pos="28000">
                <a:schemeClr val="tx2">
                  <a:lumMod val="60000"/>
                  <a:lumOff val="40000"/>
                </a:schemeClr>
              </a:gs>
              <a:gs pos="42999">
                <a:schemeClr val="accent1">
                  <a:lumMod val="40000"/>
                  <a:lumOff val="60000"/>
                  <a:alpha val="63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48"/>
          </a:p>
        </p:txBody>
      </p:sp>
      <p:sp>
        <p:nvSpPr>
          <p:cNvPr id="22" name="Rectangle 21"/>
          <p:cNvSpPr/>
          <p:nvPr/>
        </p:nvSpPr>
        <p:spPr>
          <a:xfrm>
            <a:off x="7305000" y="1514356"/>
            <a:ext cx="1427414" cy="419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 Black" pitchFamily="34" charset="0"/>
              </a:rPr>
              <a:t>Sun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5862" y="4872977"/>
            <a:ext cx="1427414" cy="419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26" dirty="0" smtClean="0">
                <a:solidFill>
                  <a:schemeClr val="bg1"/>
                </a:solidFill>
                <a:latin typeface="Arial Black" pitchFamily="34" charset="0"/>
              </a:rPr>
              <a:t>18</a:t>
            </a:r>
            <a:endParaRPr lang="en-US" sz="3526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35862" y="5376770"/>
            <a:ext cx="1427414" cy="41982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6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015172" y="4872977"/>
            <a:ext cx="1427414" cy="419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26" dirty="0" smtClean="0">
                <a:latin typeface="Arial Black" pitchFamily="34" charset="0"/>
              </a:rPr>
              <a:t>30</a:t>
            </a:r>
            <a:endParaRPr lang="en-US" sz="3526" dirty="0">
              <a:latin typeface="Arial Black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778448" y="4872977"/>
            <a:ext cx="1427414" cy="419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26" dirty="0" smtClean="0">
                <a:latin typeface="Arial Black" pitchFamily="34" charset="0"/>
              </a:rPr>
              <a:t>40</a:t>
            </a:r>
            <a:endParaRPr lang="en-US" sz="3526" dirty="0">
              <a:latin typeface="Arial Black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541724" y="4872977"/>
            <a:ext cx="1427414" cy="419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26" dirty="0" smtClean="0">
                <a:latin typeface="Arial Black" pitchFamily="34" charset="0"/>
              </a:rPr>
              <a:t>48</a:t>
            </a:r>
            <a:endParaRPr lang="en-US" sz="3526" dirty="0">
              <a:latin typeface="Arial Black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305000" y="4872977"/>
            <a:ext cx="1427414" cy="419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26" dirty="0" smtClean="0">
                <a:latin typeface="Arial Black" pitchFamily="34" charset="0"/>
              </a:rPr>
              <a:t>41</a:t>
            </a:r>
            <a:endParaRPr lang="en-US" sz="3526" dirty="0">
              <a:latin typeface="Arial Black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015172" y="5376770"/>
            <a:ext cx="1427414" cy="41982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26" dirty="0">
                <a:solidFill>
                  <a:schemeClr val="tx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778448" y="5376770"/>
            <a:ext cx="1427414" cy="41982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26" dirty="0" smtClean="0">
                <a:solidFill>
                  <a:schemeClr val="tx1"/>
                </a:solidFill>
                <a:latin typeface="Arial Black" pitchFamily="34" charset="0"/>
              </a:rPr>
              <a:t>22</a:t>
            </a:r>
            <a:endParaRPr lang="en-US" sz="3526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541724" y="5376770"/>
            <a:ext cx="1427414" cy="41982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26" dirty="0" smtClean="0">
                <a:solidFill>
                  <a:schemeClr val="tx1"/>
                </a:solidFill>
                <a:latin typeface="Arial Black" pitchFamily="34" charset="0"/>
              </a:rPr>
              <a:t>37</a:t>
            </a:r>
            <a:endParaRPr lang="en-US" sz="3526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305000" y="5376770"/>
            <a:ext cx="1427414" cy="41982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26" dirty="0" smtClean="0">
                <a:solidFill>
                  <a:schemeClr val="tx1"/>
                </a:solidFill>
                <a:latin typeface="Arial Black" pitchFamily="34" charset="0"/>
              </a:rPr>
              <a:t>30</a:t>
            </a:r>
            <a:endParaRPr lang="en-US" sz="3526" dirty="0">
              <a:solidFill>
                <a:schemeClr val="tx1"/>
              </a:solidFill>
              <a:latin typeface="Arial Black" pitchFamily="34" charset="0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0" y="6636253"/>
            <a:ext cx="10243794" cy="470206"/>
            <a:chOff x="0" y="6019800"/>
            <a:chExt cx="9296400" cy="426719"/>
          </a:xfrm>
        </p:grpSpPr>
        <p:sp>
          <p:nvSpPr>
            <p:cNvPr id="44" name="Rectangle 43"/>
            <p:cNvSpPr/>
            <p:nvPr/>
          </p:nvSpPr>
          <p:spPr>
            <a:xfrm>
              <a:off x="0" y="6324600"/>
              <a:ext cx="9296400" cy="45719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23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48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0" y="6019800"/>
              <a:ext cx="9296400" cy="304800"/>
            </a:xfrm>
            <a:prstGeom prst="rect">
              <a:avLst/>
            </a:prstGeom>
            <a:gradFill flip="none" rotWithShape="1">
              <a:gsLst>
                <a:gs pos="0">
                  <a:srgbClr val="000082">
                    <a:alpha val="93000"/>
                  </a:srgbClr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543" dirty="0">
                  <a:latin typeface="Arial Black" pitchFamily="34" charset="0"/>
                </a:rPr>
                <a:t>	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0" y="6400800"/>
              <a:ext cx="9296400" cy="45719"/>
            </a:xfrm>
            <a:prstGeom prst="rect">
              <a:avLst/>
            </a:prstGeom>
            <a:gradFill flip="none" rotWithShape="1"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48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314499" y="3527447"/>
            <a:ext cx="1532742" cy="83965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000" spc="165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Cold</a:t>
            </a:r>
            <a:endParaRPr lang="en-US" sz="2000" spc="165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879734" y="3415270"/>
            <a:ext cx="1763276" cy="83965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000" spc="165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Mostly Sunny after cold start</a:t>
            </a:r>
            <a:endParaRPr lang="en-US" sz="2000" spc="165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778448" y="3484205"/>
            <a:ext cx="1427414" cy="83965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204" spc="165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Snow to Rain</a:t>
            </a:r>
            <a:endParaRPr lang="en-US" sz="2204" spc="165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541724" y="3445563"/>
            <a:ext cx="1427414" cy="83965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000" spc="165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Showers</a:t>
            </a:r>
            <a:endParaRPr lang="en-US" sz="2000" spc="165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337493" y="3613494"/>
            <a:ext cx="1427414" cy="83965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204" spc="165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Rain likely</a:t>
            </a:r>
            <a:endParaRPr lang="en-US" sz="2204" spc="165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2204" spc="165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5862" y="4453149"/>
            <a:ext cx="8396552" cy="335862"/>
          </a:xfrm>
          <a:prstGeom prst="rect">
            <a:avLst/>
          </a:prstGeom>
          <a:gradFill flip="none" rotWithShape="1">
            <a:gsLst>
              <a:gs pos="69000">
                <a:srgbClr val="070FB1"/>
              </a:gs>
              <a:gs pos="45000">
                <a:schemeClr val="tx2">
                  <a:lumMod val="60000"/>
                  <a:lumOff val="40000"/>
                </a:schemeClr>
              </a:gs>
              <a:gs pos="13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latin typeface="Arial Black" pitchFamily="34" charset="0"/>
              </a:rPr>
              <a:t>HIGHS</a:t>
            </a:r>
          </a:p>
        </p:txBody>
      </p:sp>
      <p:sp>
        <p:nvSpPr>
          <p:cNvPr id="33" name="Rectangle 32"/>
          <p:cNvSpPr/>
          <p:nvPr/>
        </p:nvSpPr>
        <p:spPr>
          <a:xfrm flipH="1">
            <a:off x="335862" y="5880563"/>
            <a:ext cx="8396552" cy="335862"/>
          </a:xfrm>
          <a:prstGeom prst="rect">
            <a:avLst/>
          </a:prstGeom>
          <a:gradFill flip="none" rotWithShape="1">
            <a:gsLst>
              <a:gs pos="69000">
                <a:srgbClr val="070FB1"/>
              </a:gs>
              <a:gs pos="45000">
                <a:schemeClr val="tx2">
                  <a:lumMod val="60000"/>
                  <a:lumOff val="40000"/>
                </a:schemeClr>
              </a:gs>
              <a:gs pos="13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Arial Black" pitchFamily="34" charset="0"/>
              </a:rPr>
              <a:t>LOWS</a:t>
            </a:r>
          </a:p>
        </p:txBody>
      </p:sp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3" cstate="print"/>
          <a:srcRect l="4023" t="1085" r="2490" b="4241"/>
          <a:stretch>
            <a:fillRect/>
          </a:stretch>
        </p:blipFill>
        <p:spPr bwMode="auto">
          <a:xfrm>
            <a:off x="7976724" y="338839"/>
            <a:ext cx="939014" cy="923621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090" y="2179740"/>
            <a:ext cx="1026565" cy="102656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87" y="2179369"/>
            <a:ext cx="1026565" cy="10265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642" y="2194573"/>
            <a:ext cx="1083059" cy="10830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56" y="2187046"/>
            <a:ext cx="1141087" cy="11410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912" y="2160294"/>
            <a:ext cx="1220697" cy="122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31594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cuteaday.com/blog/wp-content/uploads/2011/02/1233342815nR34Y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0" y="276225"/>
            <a:ext cx="1032155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27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184" y="0"/>
            <a:ext cx="10527385" cy="755649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869" y="0"/>
            <a:ext cx="10075863" cy="755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9850" y="2257425"/>
            <a:ext cx="2853345" cy="118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/>
            <a:r>
              <a:rPr lang="en-GB" sz="8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GB" sz="8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18°</a:t>
            </a:r>
            <a:endParaRPr lang="en-GB" sz="8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514601" y="3857625"/>
            <a:ext cx="3048000" cy="52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/>
            <a:r>
              <a:rPr lang="en-GB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1028.1 </a:t>
            </a:r>
            <a:r>
              <a:rPr lang="en-GB" sz="3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mb</a:t>
            </a:r>
            <a:r>
              <a:rPr lang="en-GB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14600" y="4695825"/>
            <a:ext cx="2513509" cy="52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/>
            <a:r>
              <a:rPr lang="en-GB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GB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 17 </a:t>
            </a:r>
            <a:r>
              <a:rPr lang="en-GB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mph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557463" y="5627688"/>
            <a:ext cx="2397516" cy="40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/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Trace of snow</a:t>
            </a:r>
            <a:endParaRPr lang="en-GB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88" y="2223136"/>
            <a:ext cx="1190625" cy="11906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33525" y="276225"/>
            <a:ext cx="6781800" cy="12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ts val="5150"/>
              </a:lnSpc>
            </a:pPr>
            <a:r>
              <a:rPr lang="en-GB" sz="36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Almanac – Mar </a:t>
            </a:r>
            <a:r>
              <a:rPr lang="en-GB" sz="3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22, 2017</a:t>
            </a:r>
            <a:endParaRPr lang="en-GB" sz="36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17537" y="1495425"/>
            <a:ext cx="4344987" cy="5029200"/>
          </a:xfrm>
          <a:prstGeom prst="rect">
            <a:avLst/>
          </a:prstGeom>
          <a:solidFill>
            <a:srgbClr val="3333CC">
              <a:alpha val="1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27038" indent="-3222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ts val="3738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None/>
            </a:pPr>
            <a:r>
              <a:rPr lang="en-GB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High:  (</a:t>
            </a:r>
            <a:r>
              <a:rPr lang="en-GB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Avg</a:t>
            </a:r>
            <a:r>
              <a:rPr lang="en-GB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41) </a:t>
            </a:r>
            <a:endParaRPr lang="en-GB" sz="2000" dirty="0">
              <a:effectLst>
                <a:outerShdw blurRad="38100" dist="38100" dir="2700000" algn="tl">
                  <a:srgbClr val="FFFFFF"/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ts val="3738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None/>
            </a:pPr>
            <a:r>
              <a:rPr lang="en-GB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76</a:t>
            </a:r>
            <a:r>
              <a:rPr lang="en-GB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</a:t>
            </a:r>
            <a:r>
              <a:rPr lang="en-GB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(2012)</a:t>
            </a:r>
            <a:endParaRPr lang="en-GB" sz="2400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118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None/>
            </a:pPr>
            <a:r>
              <a:rPr lang="en-GB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Low:  (</a:t>
            </a:r>
            <a:r>
              <a:rPr lang="en-GB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Avg</a:t>
            </a:r>
            <a:r>
              <a:rPr lang="en-GB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24)</a:t>
            </a:r>
            <a:endParaRPr lang="en-GB" sz="2000" dirty="0">
              <a:effectLst>
                <a:outerShdw blurRad="38100" dist="38100" dir="2700000" algn="tl">
                  <a:srgbClr val="FFFFFF"/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118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None/>
            </a:pPr>
            <a:r>
              <a:rPr lang="en-GB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2</a:t>
            </a:r>
            <a:r>
              <a:rPr lang="en-GB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</a:t>
            </a:r>
            <a:r>
              <a:rPr lang="en-GB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en-GB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1976)</a:t>
            </a:r>
            <a:endParaRPr lang="en-GB" sz="2400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ts val="3738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None/>
            </a:pPr>
            <a:r>
              <a:rPr lang="en-GB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Record </a:t>
            </a:r>
            <a:r>
              <a:rPr lang="en-GB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Precip</a:t>
            </a:r>
            <a:r>
              <a:rPr lang="en-GB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: </a:t>
            </a:r>
          </a:p>
          <a:p>
            <a:pPr>
              <a:lnSpc>
                <a:spcPct val="118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None/>
            </a:pPr>
            <a:r>
              <a:rPr lang="en-GB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1.59</a:t>
            </a:r>
            <a:r>
              <a:rPr lang="en-GB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topia" pitchFamily="32" charset="0"/>
              </a:rPr>
              <a:t>”</a:t>
            </a:r>
            <a:r>
              <a:rPr lang="en-GB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(2010)</a:t>
            </a:r>
            <a:endParaRPr lang="en-GB" sz="2400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118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None/>
            </a:pPr>
            <a:r>
              <a:rPr lang="en-GB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Record Snow:</a:t>
            </a:r>
          </a:p>
          <a:p>
            <a:pPr>
              <a:lnSpc>
                <a:spcPct val="118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None/>
            </a:pPr>
            <a:r>
              <a:rPr lang="en-GB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16.4</a:t>
            </a:r>
            <a:r>
              <a:rPr lang="en-GB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topia" pitchFamily="32" charset="0"/>
              </a:rPr>
              <a:t>”</a:t>
            </a:r>
            <a:r>
              <a:rPr lang="en-GB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en-GB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1977, 2-day event total 28.4”)</a:t>
            </a:r>
            <a:endParaRPr lang="en-GB" sz="2400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118000"/>
              </a:lnSpc>
              <a:spcAft>
                <a:spcPts val="1425"/>
              </a:spcAft>
              <a:buClrTx/>
              <a:buSzTx/>
              <a:buFontTx/>
              <a:buNone/>
            </a:pPr>
            <a:endParaRPr lang="en-US" sz="3200" dirty="0">
              <a:latin typeface="Utopia" pitchFamily="32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114925" y="1495425"/>
            <a:ext cx="4198938" cy="5029200"/>
          </a:xfrm>
          <a:prstGeom prst="rect">
            <a:avLst/>
          </a:prstGeom>
          <a:solidFill>
            <a:srgbClr val="3333CC">
              <a:alpha val="10999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27038" indent="-3222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ts val="3738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None/>
            </a:pPr>
            <a:r>
              <a:rPr lang="en-GB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Sunrise: </a:t>
            </a:r>
            <a:r>
              <a:rPr lang="en-GB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7:00 </a:t>
            </a:r>
            <a:r>
              <a:rPr lang="en-GB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am</a:t>
            </a:r>
          </a:p>
          <a:p>
            <a:pPr>
              <a:lnSpc>
                <a:spcPct val="118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None/>
            </a:pPr>
            <a:r>
              <a:rPr lang="en-GB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Sunset: </a:t>
            </a:r>
            <a:r>
              <a:rPr lang="en-GB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7:15 </a:t>
            </a:r>
            <a:r>
              <a:rPr lang="en-GB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pm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19125" y="1495425"/>
            <a:ext cx="4343400" cy="50292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362325" y="428625"/>
            <a:ext cx="3505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194" y="2759075"/>
            <a:ext cx="3454400" cy="34544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6"/>
            <a:ext cx="10079830" cy="755987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975"/>
            <a:ext cx="10075863" cy="805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3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2601" y="84623"/>
            <a:ext cx="8305800" cy="73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U.S. Radar Loop</a:t>
            </a:r>
            <a:endParaRPr 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625" y="820209"/>
            <a:ext cx="10248487" cy="661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0695" y="0"/>
            <a:ext cx="7467600" cy="73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Northeast Radar Loop</a:t>
            </a:r>
            <a:endParaRPr 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586"/>
            <a:ext cx="10261530" cy="662723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" y="735586"/>
            <a:ext cx="10075863" cy="7040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0731" y="0"/>
            <a:ext cx="7924800" cy="73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Forecast</a:t>
            </a:r>
            <a:endParaRPr 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256"/>
            <a:ext cx="10469076" cy="7562593"/>
          </a:xfrm>
          <a:prstGeom prst="rect">
            <a:avLst/>
          </a:prstGeom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772025" y="3598863"/>
            <a:ext cx="1047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0" y="0"/>
            <a:ext cx="3140075" cy="733425"/>
          </a:xfrm>
          <a:prstGeom prst="flowChartAlternateProcess">
            <a:avLst/>
          </a:prstGeom>
          <a:solidFill>
            <a:srgbClr val="FFFFFF">
              <a:alpha val="25999"/>
            </a:srgbClr>
          </a:solidFill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199231" y="1296988"/>
            <a:ext cx="4191000" cy="5334000"/>
          </a:xfrm>
          <a:prstGeom prst="flowChartAlternateProcess">
            <a:avLst/>
          </a:prstGeom>
          <a:solidFill>
            <a:srgbClr val="FFFFFF">
              <a:alpha val="39999"/>
            </a:srgbClr>
          </a:solidFill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150938" y="1419225"/>
            <a:ext cx="243840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lnSpc>
                <a:spcPct val="118000"/>
              </a:lnSpc>
            </a:pPr>
            <a:r>
              <a:rPr lang="en-GB" sz="9600" dirty="0">
                <a:solidFill>
                  <a:schemeClr val="accent2"/>
                </a:solidFill>
              </a:rPr>
              <a:t>4</a:t>
            </a:r>
            <a:r>
              <a:rPr lang="en-GB" sz="9600" dirty="0" smtClean="0">
                <a:solidFill>
                  <a:schemeClr val="accent2"/>
                </a:solidFill>
              </a:rPr>
              <a:t>°</a:t>
            </a:r>
            <a:endParaRPr lang="en-GB" sz="9600" dirty="0">
              <a:solidFill>
                <a:schemeClr val="accent2"/>
              </a:solidFill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3171825"/>
            <a:ext cx="4267200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Aft>
                <a:spcPts val="1425"/>
              </a:spcAft>
            </a:pPr>
            <a:r>
              <a:rPr lang="en-US" sz="4500" dirty="0">
                <a:solidFill>
                  <a:srgbClr val="FFFFFF"/>
                </a:solidFill>
              </a:rPr>
              <a:t> 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0" y="733425"/>
            <a:ext cx="10075863" cy="1588"/>
          </a:xfrm>
          <a:prstGeom prst="line">
            <a:avLst/>
          </a:prstGeom>
          <a:noFill/>
          <a:ln w="76320">
            <a:solidFill>
              <a:srgbClr val="FF0000"/>
            </a:solidFill>
            <a:miter lim="800000"/>
            <a:headEnd/>
            <a:tailEnd/>
          </a:ln>
          <a:effectLst>
            <a:outerShdw dist="89808" dir="4916092" algn="ctr" rotWithShape="0">
              <a:srgbClr val="000000">
                <a:alpha val="5002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0" y="0"/>
            <a:ext cx="31242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27038" indent="-322263">
              <a:tabLst>
                <a:tab pos="427038" algn="l"/>
                <a:tab pos="1341438" algn="l"/>
                <a:tab pos="2255838" algn="l"/>
                <a:tab pos="3170238" algn="l"/>
                <a:tab pos="4084638" algn="l"/>
                <a:tab pos="4999038" algn="l"/>
                <a:tab pos="5913438" algn="l"/>
                <a:tab pos="6827838" algn="l"/>
                <a:tab pos="7742238" algn="l"/>
                <a:tab pos="8656638" algn="l"/>
                <a:tab pos="9571038" algn="l"/>
                <a:tab pos="10485438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27038" algn="l"/>
                <a:tab pos="1341438" algn="l"/>
                <a:tab pos="2255838" algn="l"/>
                <a:tab pos="3170238" algn="l"/>
                <a:tab pos="4084638" algn="l"/>
                <a:tab pos="4999038" algn="l"/>
                <a:tab pos="5913438" algn="l"/>
                <a:tab pos="6827838" algn="l"/>
                <a:tab pos="7742238" algn="l"/>
                <a:tab pos="8656638" algn="l"/>
                <a:tab pos="9571038" algn="l"/>
                <a:tab pos="10485438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27038" algn="l"/>
                <a:tab pos="1341438" algn="l"/>
                <a:tab pos="2255838" algn="l"/>
                <a:tab pos="3170238" algn="l"/>
                <a:tab pos="4084638" algn="l"/>
                <a:tab pos="4999038" algn="l"/>
                <a:tab pos="5913438" algn="l"/>
                <a:tab pos="6827838" algn="l"/>
                <a:tab pos="7742238" algn="l"/>
                <a:tab pos="8656638" algn="l"/>
                <a:tab pos="9571038" algn="l"/>
                <a:tab pos="10485438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27038" algn="l"/>
                <a:tab pos="1341438" algn="l"/>
                <a:tab pos="2255838" algn="l"/>
                <a:tab pos="3170238" algn="l"/>
                <a:tab pos="4084638" algn="l"/>
                <a:tab pos="4999038" algn="l"/>
                <a:tab pos="5913438" algn="l"/>
                <a:tab pos="6827838" algn="l"/>
                <a:tab pos="7742238" algn="l"/>
                <a:tab pos="8656638" algn="l"/>
                <a:tab pos="9571038" algn="l"/>
                <a:tab pos="10485438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27038" algn="l"/>
                <a:tab pos="1341438" algn="l"/>
                <a:tab pos="2255838" algn="l"/>
                <a:tab pos="3170238" algn="l"/>
                <a:tab pos="4084638" algn="l"/>
                <a:tab pos="4999038" algn="l"/>
                <a:tab pos="5913438" algn="l"/>
                <a:tab pos="6827838" algn="l"/>
                <a:tab pos="7742238" algn="l"/>
                <a:tab pos="8656638" algn="l"/>
                <a:tab pos="9571038" algn="l"/>
                <a:tab pos="10485438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1341438" algn="l"/>
                <a:tab pos="2255838" algn="l"/>
                <a:tab pos="3170238" algn="l"/>
                <a:tab pos="4084638" algn="l"/>
                <a:tab pos="4999038" algn="l"/>
                <a:tab pos="5913438" algn="l"/>
                <a:tab pos="6827838" algn="l"/>
                <a:tab pos="7742238" algn="l"/>
                <a:tab pos="8656638" algn="l"/>
                <a:tab pos="9571038" algn="l"/>
                <a:tab pos="10485438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1341438" algn="l"/>
                <a:tab pos="2255838" algn="l"/>
                <a:tab pos="3170238" algn="l"/>
                <a:tab pos="4084638" algn="l"/>
                <a:tab pos="4999038" algn="l"/>
                <a:tab pos="5913438" algn="l"/>
                <a:tab pos="6827838" algn="l"/>
                <a:tab pos="7742238" algn="l"/>
                <a:tab pos="8656638" algn="l"/>
                <a:tab pos="9571038" algn="l"/>
                <a:tab pos="10485438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1341438" algn="l"/>
                <a:tab pos="2255838" algn="l"/>
                <a:tab pos="3170238" algn="l"/>
                <a:tab pos="4084638" algn="l"/>
                <a:tab pos="4999038" algn="l"/>
                <a:tab pos="5913438" algn="l"/>
                <a:tab pos="6827838" algn="l"/>
                <a:tab pos="7742238" algn="l"/>
                <a:tab pos="8656638" algn="l"/>
                <a:tab pos="9571038" algn="l"/>
                <a:tab pos="10485438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1341438" algn="l"/>
                <a:tab pos="2255838" algn="l"/>
                <a:tab pos="3170238" algn="l"/>
                <a:tab pos="4084638" algn="l"/>
                <a:tab pos="4999038" algn="l"/>
                <a:tab pos="5913438" algn="l"/>
                <a:tab pos="6827838" algn="l"/>
                <a:tab pos="7742238" algn="l"/>
                <a:tab pos="8656638" algn="l"/>
                <a:tab pos="9571038" algn="l"/>
                <a:tab pos="10485438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104775" indent="0" eaLnBrk="1">
              <a:lnSpc>
                <a:spcPct val="100000"/>
              </a:lnSpc>
              <a:spcAft>
                <a:spcPts val="1425"/>
              </a:spcAft>
              <a:buSzPct val="45000"/>
            </a:pPr>
            <a:r>
              <a:rPr lang="en-US" sz="4800" i="1" u="sng" dirty="0" smtClean="0">
                <a:solidFill>
                  <a:srgbClr val="FF0066"/>
                </a:solidFill>
                <a:latin typeface="Georgia" panose="02040502050405020303" pitchFamily="18" charset="0"/>
              </a:rPr>
              <a:t>  Tonight</a:t>
            </a:r>
            <a:endParaRPr lang="en-US" sz="4800" i="1" u="sng" dirty="0">
              <a:solidFill>
                <a:srgbClr val="FF0066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5067" y="4047139"/>
            <a:ext cx="3437731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NW wind 6-10 mph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45067" y="3292527"/>
            <a:ext cx="4144566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Wind Chill -2!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45067" y="4918056"/>
            <a:ext cx="2997464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Today’s High:  18</a:t>
            </a:r>
            <a:r>
              <a:rPr lang="en-GB" sz="2400" dirty="0"/>
              <a:t> °</a:t>
            </a:r>
            <a:endParaRPr 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4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4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149</Words>
  <Application>Microsoft Office PowerPoint</Application>
  <PresentationFormat>Custom</PresentationFormat>
  <Paragraphs>55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Georgia</vt:lpstr>
      <vt:lpstr>Lucida Sans Unicode</vt:lpstr>
      <vt:lpstr>Symbol</vt:lpstr>
      <vt:lpstr>Times New Roman</vt:lpstr>
      <vt:lpstr>Utopia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Jerome Blechman</dc:creator>
  <cp:lastModifiedBy>Blechman, Jerome</cp:lastModifiedBy>
  <cp:revision>106</cp:revision>
  <cp:lastPrinted>1601-01-01T00:00:00Z</cp:lastPrinted>
  <dcterms:created xsi:type="dcterms:W3CDTF">2006-10-26T19:30:10Z</dcterms:created>
  <dcterms:modified xsi:type="dcterms:W3CDTF">2017-03-22T16:55:54Z</dcterms:modified>
</cp:coreProperties>
</file>