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59" r:id="rId5"/>
    <p:sldId id="266" r:id="rId6"/>
    <p:sldId id="265" r:id="rId7"/>
    <p:sldId id="260" r:id="rId8"/>
    <p:sldId id="261" r:id="rId9"/>
    <p:sldId id="262" r:id="rId10"/>
    <p:sldId id="263" r:id="rId11"/>
    <p:sldId id="269" r:id="rId12"/>
  </p:sldIdLst>
  <p:sldSz cx="10075863" cy="7562850"/>
  <p:notesSz cx="6858000" cy="9082088"/>
  <p:defaultTextStyle>
    <a:defPPr>
      <a:defRPr lang="en-GB"/>
    </a:defPPr>
    <a:lvl1pPr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38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0820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6413" cy="9083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6550" cy="3111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68850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52550" y="909638"/>
            <a:ext cx="4148138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9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54138" y="909638"/>
            <a:ext cx="4148137" cy="3113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24350"/>
            <a:ext cx="4770437" cy="345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8" y="1238250"/>
            <a:ext cx="7558087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3971925"/>
            <a:ext cx="7558087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03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627063"/>
            <a:ext cx="2149475" cy="6232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7613" cy="6232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4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26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5950"/>
            <a:ext cx="8689975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89975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0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2750" cy="4757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01850"/>
            <a:ext cx="4224338" cy="4757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5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89975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24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2437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0638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0638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9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1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0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4825"/>
            <a:ext cx="32496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3075" y="1089025"/>
            <a:ext cx="5100638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49612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6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62">
              <a:schemeClr val="bg1">
                <a:lumMod val="75000"/>
              </a:schemeClr>
            </a:gs>
            <a:gs pos="0">
              <a:schemeClr val="bg1">
                <a:lumMod val="85000"/>
              </a:schemeClr>
            </a:gs>
            <a:gs pos="74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948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9488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466" y="874541"/>
            <a:ext cx="11890329" cy="6688310"/>
          </a:xfrm>
          <a:prstGeom prst="rect">
            <a:avLst/>
          </a:prstGeom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66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2338" y="-1"/>
            <a:ext cx="6630193" cy="874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Oneonta Weather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11372131" cy="7562849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51731" y="641893"/>
            <a:ext cx="2438400" cy="15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>
                <a:solidFill>
                  <a:schemeClr val="bg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42</a:t>
            </a:r>
            <a:r>
              <a:rPr lang="en-GB" sz="9600" dirty="0">
                <a:solidFill>
                  <a:schemeClr val="bg1"/>
                </a:solidFill>
                <a:latin typeface="Symbol" panose="05050102010706020507" pitchFamily="18" charset="2"/>
              </a:rPr>
              <a:t>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6538" y="6143625"/>
            <a:ext cx="480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600869" y="2013502"/>
            <a:ext cx="103639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3600" dirty="0">
                <a:solidFill>
                  <a:schemeClr val="bg1"/>
                </a:solidFill>
              </a:rPr>
              <a:t>A chance of showers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0"/>
            <a:ext cx="3819525" cy="733425"/>
          </a:xfrm>
          <a:prstGeom prst="flowChartAlternateProcess">
            <a:avLst/>
          </a:prstGeom>
          <a:solidFill>
            <a:srgbClr val="FFFFFF">
              <a:alpha val="7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" y="-16933"/>
            <a:ext cx="37433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sz="4800" i="1" u="sng" dirty="0">
                <a:solidFill>
                  <a:srgbClr val="FFFFFF"/>
                </a:solidFill>
              </a:rPr>
              <a:t> </a:t>
            </a:r>
            <a:r>
              <a:rPr lang="en-US" sz="4800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0" y="776287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0" y="4060825"/>
            <a:ext cx="5953126" cy="733425"/>
          </a:xfrm>
          <a:prstGeom prst="flowChartAlternateProcess">
            <a:avLst/>
          </a:prstGeom>
          <a:solidFill>
            <a:srgbClr val="FFFFFF">
              <a:alpha val="25000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1425"/>
              </a:spcAft>
            </a:pPr>
            <a:r>
              <a:rPr lang="en-US" i="1" u="sng" dirty="0">
                <a:solidFill>
                  <a:srgbClr val="FF0066"/>
                </a:solidFill>
              </a:rPr>
              <a:t>  </a:t>
            </a:r>
            <a:r>
              <a:rPr lang="en-US" i="1" u="sng" dirty="0">
                <a:solidFill>
                  <a:srgbClr val="FF0066"/>
                </a:solidFill>
                <a:latin typeface="Georgia" panose="02040502050405020303" pitchFamily="18" charset="0"/>
              </a:rPr>
              <a:t>Tomorrow Night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31938" y="4891087"/>
            <a:ext cx="2058193" cy="15464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9600" dirty="0">
                <a:solidFill>
                  <a:srgbClr val="00B05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32</a:t>
            </a:r>
            <a:r>
              <a:rPr lang="en-GB" sz="9600" dirty="0">
                <a:solidFill>
                  <a:srgbClr val="00B050"/>
                </a:solidFill>
                <a:latin typeface="Symbol" panose="05050102010706020507" pitchFamily="18" charset="2"/>
              </a:rPr>
              <a:t>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9ED95-8FC9-49E0-8002-DCF2F440DF89}"/>
              </a:ext>
            </a:extLst>
          </p:cNvPr>
          <p:cNvSpPr txBox="1"/>
          <p:nvPr/>
        </p:nvSpPr>
        <p:spPr>
          <a:xfrm>
            <a:off x="4047331" y="5838825"/>
            <a:ext cx="4343400" cy="7355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Mostly Cloudy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P1050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7241" y="-836680"/>
            <a:ext cx="4366208" cy="8561191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 rot="10800000" flipH="1" flipV="1">
            <a:off x="335862" y="1178494"/>
            <a:ext cx="8396552" cy="5037931"/>
          </a:xfrm>
          <a:prstGeom prst="rect">
            <a:avLst/>
          </a:prstGeom>
          <a:gradFill flip="none" rotWithShape="1">
            <a:gsLst>
              <a:gs pos="0">
                <a:srgbClr val="000082">
                  <a:alpha val="93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543" dirty="0">
                <a:latin typeface="Arial Black" pitchFamily="34" charset="0"/>
              </a:rPr>
              <a:t>	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41724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grpSp>
        <p:nvGrpSpPr>
          <p:cNvPr id="94" name="Group 93"/>
          <p:cNvGrpSpPr/>
          <p:nvPr/>
        </p:nvGrpSpPr>
        <p:grpSpPr>
          <a:xfrm>
            <a:off x="-167932" y="-80989"/>
            <a:ext cx="10411725" cy="1259483"/>
            <a:chOff x="-152400" y="-76200"/>
            <a:chExt cx="9448800" cy="1143000"/>
          </a:xfrm>
        </p:grpSpPr>
        <p:sp>
          <p:nvSpPr>
            <p:cNvPr id="4" name="Rectangle 3"/>
            <p:cNvSpPr/>
            <p:nvPr/>
          </p:nvSpPr>
          <p:spPr>
            <a:xfrm>
              <a:off x="-76200" y="-76200"/>
              <a:ext cx="9372600" cy="1143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alpha val="4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52400" y="533400"/>
              <a:ext cx="9448800" cy="53340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C68E28"/>
                </a:gs>
                <a:gs pos="100000">
                  <a:schemeClr val="accent6">
                    <a:lumMod val="75000"/>
                    <a:alpha val="3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609600"/>
              <a:ext cx="7924800" cy="457200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85" dirty="0">
                  <a:solidFill>
                    <a:schemeClr val="tx1"/>
                  </a:solidFill>
                  <a:latin typeface="Arial Black" pitchFamily="34" charset="0"/>
                </a:rPr>
                <a:t>FIVE DAY FORECAST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838200"/>
              <a:ext cx="3505200" cy="22860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63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ONEONTA, NY              WEATHER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586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4" name="Rectangle 13"/>
          <p:cNvSpPr/>
          <p:nvPr/>
        </p:nvSpPr>
        <p:spPr>
          <a:xfrm>
            <a:off x="33586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Wed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5172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6" name="Rectangle 15"/>
          <p:cNvSpPr/>
          <p:nvPr/>
        </p:nvSpPr>
        <p:spPr>
          <a:xfrm>
            <a:off x="2015172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Thu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8448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18" name="Rectangle 17"/>
          <p:cNvSpPr/>
          <p:nvPr/>
        </p:nvSpPr>
        <p:spPr>
          <a:xfrm>
            <a:off x="3778448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Fri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41724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Sat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305000" y="1514356"/>
            <a:ext cx="1427414" cy="453413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1000"/>
                </a:schemeClr>
              </a:gs>
              <a:gs pos="13000">
                <a:srgbClr val="070FB1"/>
              </a:gs>
              <a:gs pos="28000">
                <a:schemeClr val="tx2">
                  <a:lumMod val="60000"/>
                  <a:lumOff val="40000"/>
                </a:schemeClr>
              </a:gs>
              <a:gs pos="42999">
                <a:schemeClr val="accent1">
                  <a:lumMod val="40000"/>
                  <a:lumOff val="60000"/>
                  <a:alpha val="6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48"/>
          </a:p>
        </p:txBody>
      </p:sp>
      <p:sp>
        <p:nvSpPr>
          <p:cNvPr id="22" name="Rectangle 21"/>
          <p:cNvSpPr/>
          <p:nvPr/>
        </p:nvSpPr>
        <p:spPr>
          <a:xfrm>
            <a:off x="7305000" y="1514356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itchFamily="34" charset="0"/>
              </a:rPr>
              <a:t>Sun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586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bg1"/>
                </a:solidFill>
                <a:latin typeface="Arial Black" pitchFamily="34" charset="0"/>
              </a:rPr>
              <a:t>42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86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26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15172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53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78448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59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41724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37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305000" y="4872977"/>
            <a:ext cx="1427414" cy="419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latin typeface="Arial Black" pitchFamily="34" charset="0"/>
              </a:rPr>
              <a:t>33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15172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32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78448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45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41724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32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05000" y="5376770"/>
            <a:ext cx="1427414" cy="41982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26" dirty="0">
                <a:solidFill>
                  <a:schemeClr val="tx1"/>
                </a:solidFill>
                <a:latin typeface="Arial Black" pitchFamily="34" charset="0"/>
              </a:rPr>
              <a:t>19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0" y="6636253"/>
            <a:ext cx="10243794" cy="470206"/>
            <a:chOff x="0" y="6019800"/>
            <a:chExt cx="9296400" cy="426719"/>
          </a:xfrm>
        </p:grpSpPr>
        <p:sp>
          <p:nvSpPr>
            <p:cNvPr id="44" name="Rectangle 43"/>
            <p:cNvSpPr/>
            <p:nvPr/>
          </p:nvSpPr>
          <p:spPr>
            <a:xfrm>
              <a:off x="0" y="63246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23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6019800"/>
              <a:ext cx="9296400" cy="304800"/>
            </a:xfrm>
            <a:prstGeom prst="rect">
              <a:avLst/>
            </a:prstGeom>
            <a:gradFill flip="none" rotWithShape="1">
              <a:gsLst>
                <a:gs pos="0">
                  <a:srgbClr val="000082">
                    <a:alpha val="93000"/>
                  </a:srgbClr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543" dirty="0">
                  <a:latin typeface="Arial Black" pitchFamily="34" charset="0"/>
                </a:rPr>
                <a:t>	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6400800"/>
              <a:ext cx="9296400" cy="45719"/>
            </a:xfrm>
            <a:prstGeom prst="rect">
              <a:avLst/>
            </a:prstGeom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48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314499" y="3442480"/>
            <a:ext cx="1668180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8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Sunny with increasing clouds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79734" y="3586059"/>
            <a:ext cx="1763276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Cloudy</a:t>
            </a:r>
          </a:p>
          <a:p>
            <a:pPr algn="ctr"/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8448" y="3484205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Showers Likely</a:t>
            </a:r>
          </a:p>
          <a:p>
            <a:pPr algn="ctr"/>
            <a:endParaRPr lang="en-US" sz="2000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74217" y="3580105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Rain and Snow Showers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337493" y="3613494"/>
            <a:ext cx="1427414" cy="83965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204" spc="165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Mostly Sunny</a:t>
            </a:r>
          </a:p>
          <a:p>
            <a:pPr algn="ctr"/>
            <a:endParaRPr lang="en-US" sz="2204" spc="165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862" y="4453149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 Black" pitchFamily="34" charset="0"/>
              </a:rPr>
              <a:t>HIGHS</a:t>
            </a:r>
          </a:p>
        </p:txBody>
      </p:sp>
      <p:sp>
        <p:nvSpPr>
          <p:cNvPr id="33" name="Rectangle 32"/>
          <p:cNvSpPr/>
          <p:nvPr/>
        </p:nvSpPr>
        <p:spPr>
          <a:xfrm flipH="1">
            <a:off x="335862" y="5880563"/>
            <a:ext cx="8396552" cy="335862"/>
          </a:xfrm>
          <a:prstGeom prst="rect">
            <a:avLst/>
          </a:prstGeom>
          <a:gradFill flip="none" rotWithShape="1">
            <a:gsLst>
              <a:gs pos="69000">
                <a:srgbClr val="070FB1"/>
              </a:gs>
              <a:gs pos="45000">
                <a:schemeClr val="tx2">
                  <a:lumMod val="60000"/>
                  <a:lumOff val="40000"/>
                </a:schemeClr>
              </a:gs>
              <a:gs pos="1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Arial Black" pitchFamily="34" charset="0"/>
              </a:rPr>
              <a:t>LOWS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/>
          <a:srcRect l="4023" t="1085" r="2490" b="4241"/>
          <a:stretch>
            <a:fillRect/>
          </a:stretch>
        </p:blipFill>
        <p:spPr bwMode="auto">
          <a:xfrm>
            <a:off x="7976724" y="338839"/>
            <a:ext cx="939014" cy="92362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F7B7D95-EA66-4E3C-B6F7-90C33FCB9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" y="2253670"/>
            <a:ext cx="1150348" cy="1103303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B5EF9B2C-2796-4BD4-BCA0-CFBA0131A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05" y="2220509"/>
            <a:ext cx="1190625" cy="1190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12302-08F9-43A0-AF93-D35620715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6" y="2255458"/>
            <a:ext cx="1190625" cy="1190625"/>
          </a:xfrm>
          <a:prstGeom prst="rect">
            <a:avLst/>
          </a:prstGeom>
        </p:spPr>
      </p:pic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AA4B6215-484B-4BBC-80E9-1F56C828D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42" y="2101446"/>
            <a:ext cx="1336563" cy="13365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B69F366-3625-4000-BEB2-75630DA9C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32" y="2138221"/>
            <a:ext cx="1376581" cy="13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594"/>
      </p:ext>
    </p:extLst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4" y="0"/>
            <a:ext cx="10527385" cy="75564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69" y="0"/>
            <a:ext cx="10075863" cy="75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24804" y="2257425"/>
            <a:ext cx="30480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8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42°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4601" y="3857625"/>
            <a:ext cx="3048000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1026 mb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14600" y="4695825"/>
            <a:ext cx="1795363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 5 mph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57463" y="5627688"/>
            <a:ext cx="998671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None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2223136"/>
            <a:ext cx="1190625" cy="11906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AD21D7-173A-4BEB-91A8-841C904E0738}"/>
              </a:ext>
            </a:extLst>
          </p:cNvPr>
          <p:cNvCxnSpPr>
            <a:cxnSpLocks/>
          </p:cNvCxnSpPr>
          <p:nvPr/>
        </p:nvCxnSpPr>
        <p:spPr bwMode="auto">
          <a:xfrm>
            <a:off x="4633913" y="3781425"/>
            <a:ext cx="0" cy="5334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33525" y="276225"/>
            <a:ext cx="6781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ts val="5150"/>
              </a:lnSpc>
            </a:pPr>
            <a:r>
              <a:rPr lang="en-GB" sz="36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Almanac – March 13, 2019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7537" y="1495425"/>
            <a:ext cx="4344987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High: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43) </a:t>
            </a: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71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(1990)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Low:  (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Avg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17)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 4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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(1960)</a:t>
            </a:r>
          </a:p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</a:t>
            </a:r>
            <a:r>
              <a:rPr lang="en-GB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Precip</a:t>
            </a: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 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1.25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(2006)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Record Snow: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19.5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opia" pitchFamily="32" charset="0"/>
              </a:rPr>
              <a:t>”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(1993)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endParaRPr lang="en-GB" sz="2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  <a:spcAft>
                <a:spcPts val="1425"/>
              </a:spcAft>
              <a:buClrTx/>
              <a:buSzTx/>
              <a:buFontTx/>
              <a:buNone/>
            </a:pPr>
            <a:endParaRPr lang="en-US" sz="3200" dirty="0">
              <a:latin typeface="Utopia" pitchFamily="3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14925" y="1495425"/>
            <a:ext cx="4198938" cy="5029200"/>
          </a:xfrm>
          <a:prstGeom prst="rect">
            <a:avLst/>
          </a:prstGeom>
          <a:solidFill>
            <a:srgbClr val="3333CC">
              <a:alpha val="10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27038" indent="-3222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ts val="3738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Sunrise: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7:15 am</a:t>
            </a:r>
          </a:p>
          <a:p>
            <a:pPr>
              <a:lnSpc>
                <a:spcPct val="118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Sunset: </a:t>
            </a:r>
            <a:r>
              <a:rPr lang="en-GB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7:03 pm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9125" y="1495425"/>
            <a:ext cx="4343400" cy="50292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62325" y="428625"/>
            <a:ext cx="350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94" y="2759075"/>
            <a:ext cx="3454400" cy="345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EC103-35BA-48B8-9320-C71E015933B1}"/>
              </a:ext>
            </a:extLst>
          </p:cNvPr>
          <p:cNvSpPr txBox="1"/>
          <p:nvPr/>
        </p:nvSpPr>
        <p:spPr>
          <a:xfrm>
            <a:off x="617536" y="6129482"/>
            <a:ext cx="318388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(The Superstorm of ‘93)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3076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63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601" y="84623"/>
            <a:ext cx="8305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U.S. Radar Loop</a:t>
            </a:r>
          </a:p>
        </p:txBody>
      </p:sp>
    </p:spTree>
    <p:extLst>
      <p:ext uri="{BB962C8B-B14F-4D97-AF65-F5344CB8AC3E}">
        <p14:creationId xmlns:p14="http://schemas.microsoft.com/office/powerpoint/2010/main" val="22885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0695" y="0"/>
            <a:ext cx="74676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Northeast Radar Loop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31" y="0"/>
            <a:ext cx="79248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Forecast Prog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256"/>
            <a:ext cx="10469076" cy="7562593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72025" y="3598863"/>
            <a:ext cx="104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3140075" cy="733425"/>
          </a:xfrm>
          <a:prstGeom prst="flowChartAlternateProcess">
            <a:avLst/>
          </a:prstGeom>
          <a:solidFill>
            <a:srgbClr val="FFFFFF">
              <a:alpha val="25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53292" y="1296988"/>
            <a:ext cx="4191000" cy="5334000"/>
          </a:xfrm>
          <a:prstGeom prst="flowChartAlternateProcess">
            <a:avLst/>
          </a:prstGeom>
          <a:solidFill>
            <a:srgbClr val="FFFFFF">
              <a:alpha val="39999"/>
            </a:srgbClr>
          </a:solidFill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50938" y="1419225"/>
            <a:ext cx="24384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18000"/>
              </a:lnSpc>
            </a:pPr>
            <a:r>
              <a:rPr lang="en-GB" sz="9600" dirty="0">
                <a:solidFill>
                  <a:schemeClr val="accent2"/>
                </a:solidFill>
              </a:rPr>
              <a:t>32°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171825"/>
            <a:ext cx="42672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1343025" algn="l"/>
                <a:tab pos="2257425" algn="l"/>
                <a:tab pos="3171825" algn="l"/>
                <a:tab pos="4086225" algn="l"/>
                <a:tab pos="5000625" algn="l"/>
                <a:tab pos="5915025" algn="l"/>
                <a:tab pos="6829425" algn="l"/>
                <a:tab pos="7743825" algn="l"/>
                <a:tab pos="8658225" algn="l"/>
                <a:tab pos="9572625" algn="l"/>
                <a:tab pos="10487025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425"/>
              </a:spcAft>
            </a:pPr>
            <a:r>
              <a:rPr lang="en-US" sz="4500" dirty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0" y="733425"/>
            <a:ext cx="10075863" cy="15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ffectLst>
            <a:outerShdw dist="89808" dir="4916092" algn="ctr" rotWithShape="0">
              <a:srgbClr val="00000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0"/>
            <a:ext cx="3124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27038" indent="-322263"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7038" algn="l"/>
                <a:tab pos="1341438" algn="l"/>
                <a:tab pos="2255838" algn="l"/>
                <a:tab pos="3170238" algn="l"/>
                <a:tab pos="4084638" algn="l"/>
                <a:tab pos="4999038" algn="l"/>
                <a:tab pos="5913438" algn="l"/>
                <a:tab pos="6827838" algn="l"/>
                <a:tab pos="7742238" algn="l"/>
                <a:tab pos="8656638" algn="l"/>
                <a:tab pos="9571038" algn="l"/>
                <a:tab pos="10485438" algn="l"/>
              </a:tabLst>
              <a:defRPr sz="4400" b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104775" indent="0" eaLnBrk="1">
              <a:lnSpc>
                <a:spcPct val="100000"/>
              </a:lnSpc>
              <a:spcAft>
                <a:spcPts val="1425"/>
              </a:spcAft>
              <a:buSzPct val="45000"/>
            </a:pPr>
            <a:r>
              <a:rPr lang="en-US" sz="4800" i="1" u="sng" dirty="0">
                <a:solidFill>
                  <a:srgbClr val="FF0066"/>
                </a:solidFill>
                <a:latin typeface="Georgia" panose="02040502050405020303" pitchFamily="18" charset="0"/>
              </a:rPr>
              <a:t>  Tonight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933" y="3642723"/>
            <a:ext cx="3437731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Mostly Cloudy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142</Words>
  <Application>Microsoft Office PowerPoint</Application>
  <PresentationFormat>Custom</PresentationFormat>
  <Paragraphs>55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Georgia</vt:lpstr>
      <vt:lpstr>Symbol</vt:lpstr>
      <vt:lpstr>Times New Roman</vt:lpstr>
      <vt:lpstr>Utopia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 Blechman</dc:creator>
  <cp:lastModifiedBy>Blechman, Jerome</cp:lastModifiedBy>
  <cp:revision>118</cp:revision>
  <cp:lastPrinted>1601-01-01T00:00:00Z</cp:lastPrinted>
  <dcterms:created xsi:type="dcterms:W3CDTF">2006-10-26T19:30:10Z</dcterms:created>
  <dcterms:modified xsi:type="dcterms:W3CDTF">2019-03-12T18:55:45Z</dcterms:modified>
</cp:coreProperties>
</file>