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1" r:id="rId15"/>
    <p:sldId id="272" r:id="rId16"/>
    <p:sldId id="273" r:id="rId17"/>
    <p:sldId id="258" r:id="rId18"/>
    <p:sldId id="281" r:id="rId19"/>
    <p:sldId id="282" r:id="rId20"/>
    <p:sldId id="274" r:id="rId21"/>
    <p:sldId id="284" r:id="rId22"/>
    <p:sldId id="285" r:id="rId23"/>
    <p:sldId id="286" r:id="rId24"/>
    <p:sldId id="287" r:id="rId25"/>
    <p:sldId id="283" r:id="rId26"/>
    <p:sldId id="276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BCD6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2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6A3A8-B6D8-4601-8F75-A2293D8F43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199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A084B8-A58E-4504-B615-BCAA80024E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68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C4BB60-5214-407C-B0BE-73A0F93312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1276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609D6E-819A-45E9-9ED8-906E7A5F3D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06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7615C3-A70B-4570-8769-8B355075FD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2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F791FE-E61B-4235-976F-70E1B85A38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4850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EBF320-C037-4A37-96D9-D3BCA2372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044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965F4-9C19-4056-8480-7F3F7EB708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302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1638B-7F50-443B-BAF5-8B1FA2FBAA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312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89E17-9B2A-40ED-9BA8-CEE258EBE2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17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07F50B-1383-49A3-9F15-ABC6A32B6E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850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91BE97A-E6C7-46EA-9CA6-850CDDCC92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air_mas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Apr703USsf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33463"/>
            <a:ext cx="7772400" cy="582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1752600" y="228600"/>
            <a:ext cx="5943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Cold Air Damming of Arctic Air Masses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(April 7, 2003)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Apr703NEsf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45820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5943600" y="5638800"/>
            <a:ext cx="16002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/>
              <a:t>Northeast winds on the east side of the High</a:t>
            </a:r>
          </a:p>
        </p:txBody>
      </p:sp>
      <p:sp>
        <p:nvSpPr>
          <p:cNvPr id="12292" name="Line 7"/>
          <p:cNvSpPr>
            <a:spLocks noChangeShapeType="1"/>
          </p:cNvSpPr>
          <p:nvPr/>
        </p:nvSpPr>
        <p:spPr bwMode="auto">
          <a:xfrm flipH="1" flipV="1">
            <a:off x="5410200" y="51816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2971800" y="457200"/>
            <a:ext cx="266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/>
              <a:t>cA air mass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5791200" y="1066800"/>
            <a:ext cx="2743200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Northeast winds will drive air toward the Appalachian Mountains.  That barrier is the “dam”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/>
              <a:t>(</a:t>
            </a:r>
            <a:r>
              <a:rPr lang="en-US" altLang="en-US" sz="1400" b="1"/>
              <a:t>map from the Johns Hopkins University Applied Physics Laboratory, fermi.jhuapl.edu/states/)</a:t>
            </a:r>
          </a:p>
        </p:txBody>
      </p:sp>
      <p:pic>
        <p:nvPicPr>
          <p:cNvPr id="1331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41910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Apr703MAsf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82000" cy="62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6019800" y="5334000"/>
            <a:ext cx="2286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/>
              <a:t>Air is “dammed” up against the mountains.  The mT air to the south can’t displace it.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4038600" y="1371600"/>
            <a:ext cx="533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/>
              <a:t>IAD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Apr703albs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6477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7086600" y="990600"/>
            <a:ext cx="20574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Not much happening at Albany other than the cold surface air.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Apr703iads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6477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6934200" y="609600"/>
            <a:ext cx="22098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/>
              <a:t>Dulles (IAD), however, shows two distinct air masses, </a:t>
            </a:r>
            <a:r>
              <a:rPr lang="en-US" altLang="en-US" sz="1800" b="1" dirty="0" err="1"/>
              <a:t>cA</a:t>
            </a:r>
            <a:r>
              <a:rPr lang="en-US" altLang="en-US" sz="1800" b="1" dirty="0"/>
              <a:t> from the surface to 800 </a:t>
            </a:r>
            <a:r>
              <a:rPr lang="en-US" altLang="en-US" sz="1800" b="1" dirty="0" err="1"/>
              <a:t>mb</a:t>
            </a:r>
            <a:r>
              <a:rPr lang="en-US" altLang="en-US" sz="1800" b="1" dirty="0"/>
              <a:t>, much warmer aloft, possibly </a:t>
            </a:r>
            <a:r>
              <a:rPr lang="en-US" altLang="en-US" sz="1800" b="1" dirty="0" err="1"/>
              <a:t>mT</a:t>
            </a:r>
            <a:r>
              <a:rPr lang="en-US" altLang="en-US" sz="1800" b="1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Dec7_04NYCsf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14375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1219200" y="304800"/>
            <a:ext cx="60198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Another cold air damming case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800" b="1"/>
              <a:t>(Dec 7, 2004)</a:t>
            </a:r>
          </a:p>
        </p:txBody>
      </p:sp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6019800" y="3657600"/>
            <a:ext cx="1752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As the air “piles up” a pressure ridge forms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dec7albsoun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77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6477000" y="304800"/>
            <a:ext cx="2667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Albany is showing cold low-level temperatures with warmer temperatures aloft.  The low-level winds are from the southeast.</a:t>
            </a:r>
          </a:p>
        </p:txBody>
      </p:sp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6477000" y="2667000"/>
            <a:ext cx="24384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 b="1" dirty="0"/>
          </a:p>
          <a:p>
            <a:pPr eaLnBrk="1" hangingPunct="1"/>
            <a:r>
              <a:rPr lang="en-US" altLang="en-US" sz="1800" b="1" dirty="0"/>
              <a:t>Given this sounding, what weather do you expect at Albany?  Be as specific as you can.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8555"/>
            <a:ext cx="7543800" cy="5657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524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It was definitely cloudy.  Here’s the IR satellite image from that morning:</a:t>
            </a:r>
            <a:endParaRPr lang="en-US" sz="1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324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Do you recognize the shape of the clouds?  It’s the Norwegian Cyclone Model!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35315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745374" cy="655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5638800"/>
            <a:ext cx="5486400" cy="92333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Albany is in the cold air associated with the High in Quebec.  That accounts for the SE surface wind veering to west with warm air aloft.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2226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namussfc00w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7924800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200400" y="6172200"/>
            <a:ext cx="388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Summertime Air mass example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7543800" y="2667000"/>
            <a:ext cx="175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mT air mass over NY</a:t>
            </a: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1981200" y="228600"/>
            <a:ext cx="563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Much cooler cP air mass over the northern midwest</a:t>
            </a:r>
          </a:p>
        </p:txBody>
      </p:sp>
      <p:sp>
        <p:nvSpPr>
          <p:cNvPr id="6150" name="Text Box 10"/>
          <p:cNvSpPr txBox="1">
            <a:spLocks noChangeArrowheads="1"/>
          </p:cNvSpPr>
          <p:nvPr/>
        </p:nvSpPr>
        <p:spPr bwMode="auto">
          <a:xfrm>
            <a:off x="0" y="4191000"/>
            <a:ext cx="198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Normal cT air mass over desert</a:t>
            </a:r>
          </a:p>
        </p:txBody>
      </p:sp>
      <p:sp>
        <p:nvSpPr>
          <p:cNvPr id="6151" name="Line 11"/>
          <p:cNvSpPr>
            <a:spLocks noChangeShapeType="1"/>
          </p:cNvSpPr>
          <p:nvPr/>
        </p:nvSpPr>
        <p:spPr bwMode="auto">
          <a:xfrm flipV="1">
            <a:off x="1295400" y="3200400"/>
            <a:ext cx="1219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12"/>
          <p:cNvSpPr>
            <a:spLocks noChangeShapeType="1"/>
          </p:cNvSpPr>
          <p:nvPr/>
        </p:nvSpPr>
        <p:spPr bwMode="auto">
          <a:xfrm flipH="1" flipV="1">
            <a:off x="7162800" y="26670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Line 13"/>
          <p:cNvSpPr>
            <a:spLocks noChangeShapeType="1"/>
          </p:cNvSpPr>
          <p:nvPr/>
        </p:nvSpPr>
        <p:spPr bwMode="auto">
          <a:xfrm flipH="1">
            <a:off x="5181600" y="685800"/>
            <a:ext cx="76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Dec7NYCrad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229600" cy="541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457200" y="152400"/>
            <a:ext cx="8382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/>
              <a:t>Precipitation in the ridge north of the warm front due to vertical motion over the </a:t>
            </a:r>
            <a:r>
              <a:rPr lang="en-US" altLang="en-US" sz="1800" b="1" dirty="0" err="1" smtClean="0"/>
              <a:t>mP</a:t>
            </a:r>
            <a:r>
              <a:rPr lang="en-US" altLang="en-US" sz="1800" b="1" dirty="0" smtClean="0"/>
              <a:t> </a:t>
            </a:r>
            <a:r>
              <a:rPr lang="en-US" altLang="en-US" sz="1800" b="1" dirty="0"/>
              <a:t>air mass.  This could be freezing precipitation, depending on surface conditions.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55" y="762000"/>
            <a:ext cx="7797889" cy="58432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2286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Another case.  Do you think this looks like cold air damming?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51878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64" y="762000"/>
            <a:ext cx="7842871" cy="5876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The damming occurs overnight, leaving NY and PA with low-level cold air.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53297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1630"/>
            <a:ext cx="8555577" cy="67216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62800" y="4648200"/>
            <a:ext cx="1600200" cy="923330"/>
          </a:xfrm>
          <a:prstGeom prst="rect">
            <a:avLst/>
          </a:prstGeom>
          <a:solidFill>
            <a:srgbClr val="38BCD6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Strong warm air advection at 850 </a:t>
            </a:r>
            <a:r>
              <a:rPr lang="en-US" sz="1800" b="1" dirty="0" err="1" smtClean="0"/>
              <a:t>mb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96393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699"/>
            <a:ext cx="7620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9800" y="45720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Radar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3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09" y="521732"/>
            <a:ext cx="7899181" cy="6191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524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The result is a widespread area of heavy freezing rain.</a:t>
            </a:r>
            <a:endParaRPr lang="en-US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3962400"/>
            <a:ext cx="236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</a:t>
            </a:r>
            <a:r>
              <a:rPr lang="en-US" sz="1600" dirty="0" smtClean="0"/>
              <a:t>asterly winds, cold surface temperatures, warm air overrunning precipitation.  This is cold-air damming.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499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2362200" y="838200"/>
            <a:ext cx="441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/>
              <a:t>Next:  </a:t>
            </a:r>
            <a:r>
              <a:rPr lang="en-US" altLang="en-US" sz="3600" b="1" dirty="0" smtClean="0"/>
              <a:t>Guidance</a:t>
            </a:r>
            <a:endParaRPr lang="en-US" alt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7723208" cy="4766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obma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200707100000_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581400" y="3048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Soundings</a:t>
            </a: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0" y="1552575"/>
          <a:ext cx="4572000" cy="443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Paint Shop Pro Image" r:id="rId3" imgW="5082927" imgH="4926829" progId="PaintShopPro">
                  <p:embed/>
                </p:oleObj>
              </mc:Choice>
              <mc:Fallback>
                <p:oleObj name="Paint Shop Pro Image" r:id="rId3" imgW="5082927" imgH="4926829" progId="PaintShopPro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52575"/>
                        <a:ext cx="4572000" cy="443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1905000" y="6096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cP</a:t>
            </a:r>
          </a:p>
        </p:txBody>
      </p:sp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6477000" y="61722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mT</a:t>
            </a:r>
          </a:p>
        </p:txBody>
      </p:sp>
      <p:graphicFrame>
        <p:nvGraphicFramePr>
          <p:cNvPr id="1027" name="Object 12"/>
          <p:cNvGraphicFramePr>
            <a:graphicFrameLocks noChangeAspect="1"/>
          </p:cNvGraphicFramePr>
          <p:nvPr/>
        </p:nvGraphicFramePr>
        <p:xfrm>
          <a:off x="4495800" y="1600200"/>
          <a:ext cx="4648200" cy="435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Paint Shop Pro Image" r:id="rId5" imgW="5307317" imgH="4975610" progId="PaintShopPro">
                  <p:embed/>
                </p:oleObj>
              </mc:Choice>
              <mc:Fallback>
                <p:oleObj name="Paint Shop Pro Image" r:id="rId5" imgW="5307317" imgH="4975610" progId="PaintShopPro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600200"/>
                        <a:ext cx="4648200" cy="435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13"/>
          <p:cNvSpPr txBox="1">
            <a:spLocks noChangeArrowheads="1"/>
          </p:cNvSpPr>
          <p:nvPr/>
        </p:nvSpPr>
        <p:spPr bwMode="auto">
          <a:xfrm>
            <a:off x="228600" y="914400"/>
            <a:ext cx="868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Notice differences in surface T, T</a:t>
            </a:r>
            <a:r>
              <a:rPr lang="en-US" altLang="en-US" sz="1800" baseline="-25000"/>
              <a:t>d</a:t>
            </a:r>
            <a:r>
              <a:rPr lang="en-US" altLang="en-US" sz="1800"/>
              <a:t>, tropopause height and temperature.  Also, APX has a frontal inversion separating the air masses.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00ZUSsfcJan28-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077200" cy="605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3124200" y="6019800"/>
            <a:ext cx="502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Wintertime Air mass example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2667000" y="228600"/>
            <a:ext cx="480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cA air mass from Canada to the Gulf coast</a:t>
            </a:r>
          </a:p>
        </p:txBody>
      </p:sp>
      <p:sp>
        <p:nvSpPr>
          <p:cNvPr id="9221" name="Line 7"/>
          <p:cNvSpPr>
            <a:spLocks noChangeShapeType="1"/>
          </p:cNvSpPr>
          <p:nvPr/>
        </p:nvSpPr>
        <p:spPr bwMode="auto">
          <a:xfrm>
            <a:off x="5181600" y="609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7010400" y="3886200"/>
            <a:ext cx="2133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Despite the wind, probably still mT in south Florida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MintempsJan28-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733800" y="3810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Soundings</a:t>
            </a: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4379913" y="2209800"/>
          <a:ext cx="4764087" cy="339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Paint Shop Pro Image" r:id="rId3" imgW="6175610" imgH="4400000" progId="PaintShopPro">
                  <p:embed/>
                </p:oleObj>
              </mc:Choice>
              <mc:Fallback>
                <p:oleObj name="Paint Shop Pro Image" r:id="rId3" imgW="6175610" imgH="4400000" progId="PaintShopPro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9913" y="2209800"/>
                        <a:ext cx="4764087" cy="339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7"/>
          <p:cNvGraphicFramePr>
            <a:graphicFrameLocks noChangeAspect="1"/>
          </p:cNvGraphicFramePr>
          <p:nvPr/>
        </p:nvGraphicFramePr>
        <p:xfrm>
          <a:off x="0" y="2119313"/>
          <a:ext cx="48768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Paint Shop Pro Image" r:id="rId5" imgW="5980488" imgH="4360976" progId="PaintShopPro">
                  <p:embed/>
                </p:oleObj>
              </mc:Choice>
              <mc:Fallback>
                <p:oleObj name="Paint Shop Pro Image" r:id="rId5" imgW="5980488" imgH="4360976" progId="PaintShopPro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19313"/>
                        <a:ext cx="4876800" cy="355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609600" y="1752600"/>
            <a:ext cx="2438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/>
              <a:t>Davenport, IA</a:t>
            </a:r>
          </a:p>
        </p:txBody>
      </p:sp>
      <p:sp>
        <p:nvSpPr>
          <p:cNvPr id="2054" name="Text Box 9"/>
          <p:cNvSpPr txBox="1">
            <a:spLocks noChangeArrowheads="1"/>
          </p:cNvSpPr>
          <p:nvPr/>
        </p:nvSpPr>
        <p:spPr bwMode="auto">
          <a:xfrm>
            <a:off x="5105400" y="1752600"/>
            <a:ext cx="2514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/>
              <a:t>Key West, FL</a:t>
            </a:r>
          </a:p>
        </p:txBody>
      </p:sp>
      <p:sp>
        <p:nvSpPr>
          <p:cNvPr id="2055" name="Text Box 10"/>
          <p:cNvSpPr txBox="1">
            <a:spLocks noChangeArrowheads="1"/>
          </p:cNvSpPr>
          <p:nvPr/>
        </p:nvSpPr>
        <p:spPr bwMode="auto">
          <a:xfrm>
            <a:off x="1447800" y="59436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cA</a:t>
            </a:r>
          </a:p>
        </p:txBody>
      </p:sp>
      <p:sp>
        <p:nvSpPr>
          <p:cNvPr id="2056" name="Text Box 11"/>
          <p:cNvSpPr txBox="1">
            <a:spLocks noChangeArrowheads="1"/>
          </p:cNvSpPr>
          <p:nvPr/>
        </p:nvSpPr>
        <p:spPr bwMode="auto">
          <a:xfrm>
            <a:off x="5715000" y="59436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mT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3429000" y="533400"/>
            <a:ext cx="2568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More Soundings</a:t>
            </a:r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0" y="2054225"/>
          <a:ext cx="5105400" cy="374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Paint Shop Pro Image" r:id="rId3" imgW="5931707" imgH="4351220" progId="PaintShopPro">
                  <p:embed/>
                </p:oleObj>
              </mc:Choice>
              <mc:Fallback>
                <p:oleObj name="Paint Shop Pro Image" r:id="rId3" imgW="5931707" imgH="4351220" progId="PaintShopPro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54225"/>
                        <a:ext cx="5105400" cy="374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1295400" y="1447800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/>
              <a:t>Tucson, AZ</a:t>
            </a:r>
          </a:p>
        </p:txBody>
      </p:sp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5638800" y="1524000"/>
            <a:ext cx="2590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/>
              <a:t>Albany, NY</a:t>
            </a:r>
          </a:p>
        </p:txBody>
      </p:sp>
      <p:graphicFrame>
        <p:nvGraphicFramePr>
          <p:cNvPr id="3075" name="Object 10"/>
          <p:cNvGraphicFramePr>
            <a:graphicFrameLocks noChangeAspect="1"/>
          </p:cNvGraphicFramePr>
          <p:nvPr/>
        </p:nvGraphicFramePr>
        <p:xfrm>
          <a:off x="4572000" y="2057400"/>
          <a:ext cx="4953000" cy="364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Paint Shop Pro Image" r:id="rId5" imgW="5892683" imgH="4331707" progId="PaintShopPro">
                  <p:embed/>
                </p:oleObj>
              </mc:Choice>
              <mc:Fallback>
                <p:oleObj name="Paint Shop Pro Image" r:id="rId5" imgW="5892683" imgH="4331707" progId="PaintShopPro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57400"/>
                        <a:ext cx="4953000" cy="364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Text Box 11"/>
          <p:cNvSpPr txBox="1">
            <a:spLocks noChangeArrowheads="1"/>
          </p:cNvSpPr>
          <p:nvPr/>
        </p:nvSpPr>
        <p:spPr bwMode="auto">
          <a:xfrm>
            <a:off x="1371600" y="6019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cT</a:t>
            </a:r>
          </a:p>
        </p:txBody>
      </p:sp>
      <p:sp>
        <p:nvSpPr>
          <p:cNvPr id="3080" name="Text Box 12"/>
          <p:cNvSpPr txBox="1">
            <a:spLocks noChangeArrowheads="1"/>
          </p:cNvSpPr>
          <p:nvPr/>
        </p:nvSpPr>
        <p:spPr bwMode="auto">
          <a:xfrm>
            <a:off x="5867400" y="60960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mP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</TotalTime>
  <Words>423</Words>
  <Application>Microsoft Office PowerPoint</Application>
  <PresentationFormat>On-screen Show (4:3)</PresentationFormat>
  <Paragraphs>48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Custom Design</vt:lpstr>
      <vt:lpstr>Paint Shop Pro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SUNY-Oneonta Earth Sciences Dept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Jerome</dc:creator>
  <cp:lastModifiedBy>Blechman, Jerome</cp:lastModifiedBy>
  <cp:revision>17</cp:revision>
  <dcterms:created xsi:type="dcterms:W3CDTF">2007-07-09T19:01:44Z</dcterms:created>
  <dcterms:modified xsi:type="dcterms:W3CDTF">2016-06-18T00:04:46Z</dcterms:modified>
</cp:coreProperties>
</file>