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82" r:id="rId5"/>
    <p:sldId id="259" r:id="rId6"/>
    <p:sldId id="261" r:id="rId7"/>
    <p:sldId id="293" r:id="rId8"/>
    <p:sldId id="294" r:id="rId9"/>
    <p:sldId id="262" r:id="rId10"/>
    <p:sldId id="263" r:id="rId11"/>
    <p:sldId id="297" r:id="rId12"/>
    <p:sldId id="296" r:id="rId13"/>
    <p:sldId id="268" r:id="rId14"/>
    <p:sldId id="270" r:id="rId15"/>
    <p:sldId id="271" r:id="rId16"/>
    <p:sldId id="272" r:id="rId17"/>
    <p:sldId id="273" r:id="rId18"/>
    <p:sldId id="269" r:id="rId19"/>
    <p:sldId id="279" r:id="rId20"/>
    <p:sldId id="280" r:id="rId21"/>
    <p:sldId id="281" r:id="rId22"/>
    <p:sldId id="283" r:id="rId23"/>
    <p:sldId id="285" r:id="rId24"/>
    <p:sldId id="286" r:id="rId25"/>
    <p:sldId id="287" r:id="rId26"/>
    <p:sldId id="288" r:id="rId27"/>
    <p:sldId id="290" r:id="rId28"/>
    <p:sldId id="275" r:id="rId29"/>
    <p:sldId id="276" r:id="rId30"/>
    <p:sldId id="277" r:id="rId31"/>
    <p:sldId id="278" r:id="rId32"/>
    <p:sldId id="299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9900"/>
    <a:srgbClr val="CCFFCC"/>
    <a:srgbClr val="996633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620000" cy="2838450"/>
          </a:xfrm>
        </p:spPr>
        <p:txBody>
          <a:bodyPr/>
          <a:lstStyle>
            <a:lvl1pPr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620000" cy="1752600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7FC3-962B-48B8-839B-D1B990364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4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03130-A985-4867-BC7C-C75DA1E0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5079C-716F-4463-8173-6E471957A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28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3BE35-79C5-470D-B8ED-98A04477E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0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A4D02-9F02-48D5-823C-C0827B1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61CD7-01C3-4003-BFDE-D4BE018EA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D40D-66D5-4FB2-B7C8-0C1D8171A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338D-8A5C-48BF-9376-AA40425A8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61FE6-299A-4249-A66E-FF09C0307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2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5C2B1-C889-4A87-8BFD-A4AA6E64B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28ADB-63F3-4D41-85B0-7D93F65F5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fld id="{8F37E3D8-4E9A-4864-A463-017409962F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14600" y="4114800"/>
            <a:ext cx="4419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>
                <a:latin typeface="Monotype Corsiva" panose="03010101010201010101" pitchFamily="66" charset="0"/>
              </a:rPr>
              <a:t>Fronts</a:t>
            </a:r>
          </a:p>
        </p:txBody>
      </p:sp>
      <p:pic>
        <p:nvPicPr>
          <p:cNvPr id="9219" name="Picture 5" descr="ar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286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warmfront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043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0" y="304800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Similar to the cold front, this is a typical weather map for a warm front.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0" y="2514600"/>
            <a:ext cx="3048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Warm front cross sections have stratoform clouds and steady precip.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72200" y="4876800"/>
            <a:ext cx="2971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Here’s a typical weather sequence if the front is moving from south to north.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200"/>
              <a:t>(Show time lapse FromClrtoLowovcst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788"/>
            <a:ext cx="6957435" cy="3529012"/>
          </a:xfrm>
          <a:prstGeom prst="rect">
            <a:avLst/>
          </a:prstGeom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657600"/>
            <a:ext cx="3752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19200" y="3276600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Doesn’t exist in the real atmosphere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10200" y="32766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Much more realistic</a:t>
            </a:r>
          </a:p>
        </p:txBody>
      </p:sp>
      <p:pic>
        <p:nvPicPr>
          <p:cNvPr id="19462" name="Picture 7" descr="C:\Users\blechmjb\Desktop\Clipboard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733800"/>
            <a:ext cx="5819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993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All fronts are located in troughs of low pressure.  This is because of the converging winds necessary to create the air mass change.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1437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85800" y="1677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Because of their convergent winds, Lows will have fronts.  Highs will not.  You can have Lows without fronts and fronts without Lows.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52475"/>
            <a:ext cx="7143750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11245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The dashed orange lines are pressure troughs. They could become fronts if they strengthen.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990600" y="0"/>
            <a:ext cx="708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Spectacular front passes Oneonta 18Z on Mar 31, 1987.</a:t>
            </a:r>
          </a:p>
        </p:txBody>
      </p:sp>
      <p:pic>
        <p:nvPicPr>
          <p:cNvPr id="24579" name="Picture 6" descr="Mar3187S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9525000" cy="692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int Shop Pro Image" r:id="rId3" imgW="9346341" imgH="6800000" progId="PaintShopPro">
                  <p:embed/>
                </p:oleObj>
              </mc:Choice>
              <mc:Fallback>
                <p:oleObj name="Paint Shop Pro Image" r:id="rId3" imgW="9346341" imgH="6800000" progId="PaintShopPr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0" cy="692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0" y="3048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Here’s the temperature </a:t>
            </a:r>
            <a:r>
              <a:rPr lang="en-US" altLang="en-US" dirty="0" smtClean="0"/>
              <a:t>drop.</a:t>
            </a:r>
            <a:endParaRPr lang="en-US" altLang="en-US" dirty="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28600" y="1219200"/>
            <a:ext cx="5105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At what time did that cold front reach Oneonta?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9677400" cy="68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int Shop Pro Image" r:id="rId3" imgW="9424390" imgH="6653659" progId="PaintShopPro">
                  <p:embed/>
                </p:oleObj>
              </mc:Choice>
              <mc:Fallback>
                <p:oleObj name="Paint Shop Pro Image" r:id="rId3" imgW="9424390" imgH="6653659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77400" cy="683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Dewpoint trace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629400" y="2286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Same time, of course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 flipH="1">
            <a:off x="5337175" y="611188"/>
            <a:ext cx="137160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0" y="228600"/>
          <a:ext cx="9144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aint Shop Pro Image" r:id="rId3" imgW="7443902" imgH="5180488" progId="PaintShopPro">
                  <p:embed/>
                </p:oleObj>
              </mc:Choice>
              <mc:Fallback>
                <p:oleObj name="Paint Shop Pro Image" r:id="rId3" imgW="7443902" imgH="5180488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7696200" cy="1187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Before you see the pressure trace, what do you expect to see, given what you know now about fronts?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371600" y="4876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2819400" y="55626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5791200"/>
            <a:ext cx="2057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Pressure falls before front arrives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0" y="5638800"/>
            <a:ext cx="4038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Rapid pressure rise after front passes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USsfcloopMar14_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7850"/>
            <a:ext cx="8382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0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This is not as powerful a front as Mar 13, 1987.  It’s typical of a strong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NEsfc2024Mar1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9850"/>
            <a:ext cx="88392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248400" y="3962400"/>
            <a:ext cx="2057400" cy="155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At 00Z there is a squall line preceding the front.  Note the high temperatures and south winds.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 flipH="1" flipV="1">
            <a:off x="5638800" y="30480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latin typeface="Arial Black" panose="020B0A04020102020204" pitchFamily="34" charset="0"/>
              </a:rPr>
              <a:t>Definition (Glossary of Meteorology)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22860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Front: …generally the interface or transition zone between two air masses of different density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3505200"/>
            <a:ext cx="647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Air Mass:  …a widespread body of air that is approximately homogeneous in its horizontal extent, particularly with reference to temperature and moisture distribution…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NEsfc0224Mar1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9850"/>
            <a:ext cx="88392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400800" y="3657600"/>
            <a:ext cx="2057400" cy="180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At 06Z, frontal passage is occurring in central NY with showers (on radar) but temperatures haven’t fallen yet.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NEsfc0824Mar1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9525"/>
            <a:ext cx="8763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29400" y="4191000"/>
            <a:ext cx="18288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By 12Z, winds have shifted and the temperature is falling.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rontogenesistolysis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rontolysisLoop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914400" y="6400800"/>
            <a:ext cx="777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</a:rPr>
              <a:t>Frontolysis as the front gets near the Gulf of Mexico. Step through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rontolysisLoop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rontolysisLoop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rontolysisLoop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lechmjb\Desktop\Feb2NEsfcLoopFront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front undergoes </a:t>
            </a:r>
            <a:r>
              <a:rPr lang="en-US" dirty="0" err="1" smtClean="0"/>
              <a:t>frontolysis</a:t>
            </a:r>
            <a:r>
              <a:rPr lang="en-US" dirty="0"/>
              <a:t> </a:t>
            </a:r>
            <a:r>
              <a:rPr lang="en-US" dirty="0" smtClean="0"/>
              <a:t>and becomes a pressure trough.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048000" y="1828800"/>
            <a:ext cx="304800" cy="1752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715000" y="5562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Norwegian Cyclone model didn’t account for this but it happens and has effects on the 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38200" y="0"/>
          <a:ext cx="7312025" cy="667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int Shop Pro Image" r:id="rId3" imgW="7463415" imgH="6809756" progId="PaintShopPro">
                  <p:embed/>
                </p:oleObj>
              </mc:Choice>
              <mc:Fallback>
                <p:oleObj name="Paint Shop Pro Image" r:id="rId3" imgW="7463415" imgH="6809756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7312025" cy="667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743200" y="6096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9900"/>
                </a:solidFill>
              </a:rPr>
              <a:t>(Based, in part, on Margules)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65188" y="204788"/>
          <a:ext cx="7415212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aint Shop Pro Image" r:id="rId3" imgW="7414634" imgH="6448780" progId="PaintShopPro">
                  <p:embed/>
                </p:oleObj>
              </mc:Choice>
              <mc:Fallback>
                <p:oleObj name="Paint Shop Pro Image" r:id="rId3" imgW="7414634" imgH="6448780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04788"/>
                        <a:ext cx="7415212" cy="644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ct192005sfc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3810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Where’s the front? (easy question)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981200"/>
            <a:ext cx="2209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What </a:t>
            </a:r>
            <a:r>
              <a:rPr lang="en-US" altLang="en-US" sz="1800" u="sng"/>
              <a:t>kind</a:t>
            </a:r>
            <a:r>
              <a:rPr lang="en-US" altLang="en-US" sz="1800"/>
              <a:t> of front is on this map? </a:t>
            </a:r>
            <a:r>
              <a:rPr lang="en-US" altLang="en-US" sz="1400"/>
              <a:t>(tougher question)</a:t>
            </a:r>
            <a:endParaRPr lang="en-US" altLang="en-US" sz="180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3505200"/>
            <a:ext cx="2209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How can you tell from the data what kind of front it</a:t>
            </a:r>
            <a:r>
              <a:rPr lang="en-US" altLang="en-US"/>
              <a:t> </a:t>
            </a:r>
            <a:r>
              <a:rPr lang="en-US" altLang="en-US" sz="1800"/>
              <a:t>is?</a:t>
            </a:r>
            <a:r>
              <a:rPr lang="en-US" altLang="en-US"/>
              <a:t> </a:t>
            </a:r>
            <a:r>
              <a:rPr lang="en-US" altLang="en-US" sz="1400"/>
              <a:t>(really tough question – or maybe not so tough)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14400" y="-12700"/>
          <a:ext cx="7239000" cy="681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aint Shop Pro Image" r:id="rId3" imgW="7746341" imgH="7287805" progId="PaintShopPro">
                  <p:embed/>
                </p:oleObj>
              </mc:Choice>
              <mc:Fallback>
                <p:oleObj name="Paint Shop Pro Image" r:id="rId3" imgW="7746341" imgH="7287805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12700"/>
                        <a:ext cx="7239000" cy="681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777875" y="4763"/>
          <a:ext cx="7589838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Paint Shop Pro Image" r:id="rId3" imgW="7590244" imgH="6848780" progId="PaintShopPro">
                  <p:embed/>
                </p:oleObj>
              </mc:Choice>
              <mc:Fallback>
                <p:oleObj name="Paint Shop Pro Image" r:id="rId3" imgW="7590244" imgH="6848780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763"/>
                        <a:ext cx="7589838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Next: Stability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524000"/>
            <a:ext cx="32308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USsfc15ZOct19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Ssfcanal00ZApr6allfr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4950"/>
            <a:ext cx="71437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77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This map has every major kind of front analyzed somewhere on it.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What are the frontal types and their symbols?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Ssfc15ZFeb1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88392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743200" y="6019800"/>
            <a:ext cx="5867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Example of a very powerful front.  What makes it strong? </a:t>
            </a:r>
            <a:r>
              <a:rPr lang="en-US" altLang="en-US" sz="1200">
                <a:solidFill>
                  <a:schemeClr val="tx1"/>
                </a:solidFill>
              </a:rPr>
              <a:t>(Use the data and the definition : a “</a:t>
            </a:r>
            <a:r>
              <a:rPr lang="en-US" altLang="en-US" sz="1200"/>
              <a:t>transition zone between two air masses of different density”</a:t>
            </a:r>
            <a:r>
              <a:rPr lang="en-US" altLang="en-US" sz="12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3152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105400" y="51054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Where </a:t>
            </a:r>
            <a:r>
              <a:rPr lang="en-US" altLang="en-US" dirty="0"/>
              <a:t>is the </a:t>
            </a:r>
            <a:r>
              <a:rPr lang="en-US" altLang="en-US" dirty="0" smtClean="0"/>
              <a:t>front on this one?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lechmjb\Desktop\namnesfc18w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87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286000"/>
            <a:ext cx="213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does this warm front have gaps?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352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Moderate cold front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oldfront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781800" y="304800"/>
            <a:ext cx="2362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Typical symbols on a weather map.  Note the cross section goes through the cold front.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781800" y="2667000"/>
            <a:ext cx="2362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Viewed along the cross section, these are typical clouds and </a:t>
            </a:r>
            <a:r>
              <a:rPr lang="en-US" altLang="en-US" sz="1800" dirty="0" err="1"/>
              <a:t>precip</a:t>
            </a:r>
            <a:r>
              <a:rPr lang="en-US" altLang="en-US" sz="1800" dirty="0"/>
              <a:t> types.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81800" y="5029200"/>
            <a:ext cx="2362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At a station, this is the sequence you’d expect with this cold frontal passage </a:t>
            </a:r>
            <a:r>
              <a:rPr lang="en-US" altLang="en-US" sz="1400"/>
              <a:t>(front moving east to west)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b8e34e98b5c41257b11b6fa174ecf4d3e3dafb3"/>
</p:tagLst>
</file>

<file path=ppt/theme/theme1.xml><?xml version="1.0" encoding="utf-8"?>
<a:theme xmlns:a="http://schemas.openxmlformats.org/drawingml/2006/main" name="SummerGrass">
  <a:themeElements>
    <a:clrScheme name="SummerGr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mmerGr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mmerGr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erGra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erGr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erGra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erGra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erGra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erGra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SummerGrass</Template>
  <TotalTime>609</TotalTime>
  <Words>539</Words>
  <Application>Microsoft Office PowerPoint</Application>
  <PresentationFormat>On-screen Show (4:3)</PresentationFormat>
  <Paragraphs>44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Monotype Corsiva</vt:lpstr>
      <vt:lpstr>SummerGrass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SUNY-Oneonta Earth Sciences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Blechman, Jerome</cp:lastModifiedBy>
  <cp:revision>47</cp:revision>
  <dcterms:created xsi:type="dcterms:W3CDTF">2006-08-03T23:41:11Z</dcterms:created>
  <dcterms:modified xsi:type="dcterms:W3CDTF">2017-09-13T02:42:47Z</dcterms:modified>
</cp:coreProperties>
</file>