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59" r:id="rId7"/>
    <p:sldId id="265" r:id="rId8"/>
    <p:sldId id="274" r:id="rId9"/>
    <p:sldId id="261" r:id="rId10"/>
    <p:sldId id="260" r:id="rId11"/>
    <p:sldId id="273" r:id="rId12"/>
    <p:sldId id="262" r:id="rId13"/>
    <p:sldId id="266" r:id="rId14"/>
    <p:sldId id="267" r:id="rId15"/>
    <p:sldId id="268" r:id="rId16"/>
    <p:sldId id="269" r:id="rId17"/>
    <p:sldId id="281" r:id="rId18"/>
    <p:sldId id="282" r:id="rId19"/>
    <p:sldId id="283" r:id="rId20"/>
    <p:sldId id="284" r:id="rId21"/>
    <p:sldId id="285" r:id="rId22"/>
    <p:sldId id="286" r:id="rId23"/>
    <p:sldId id="287" r:id="rId24"/>
    <p:sldId id="288" r:id="rId25"/>
    <p:sldId id="271" r:id="rId26"/>
    <p:sldId id="279" r:id="rId27"/>
    <p:sldId id="289" r:id="rId28"/>
    <p:sldId id="272" r:id="rId29"/>
    <p:sldId id="275" r:id="rId30"/>
    <p:sldId id="276" r:id="rId31"/>
    <p:sldId id="277" r:id="rId32"/>
    <p:sldId id="278" r:id="rId3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3366"/>
    <a:srgbClr val="C0C0C0"/>
    <a:srgbClr val="FF0000"/>
    <a:srgbClr val="666633"/>
    <a:srgbClr val="FFFF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3A1605-A386-4737-BE9E-97161F30503F}" type="slidenum">
              <a:rPr lang="en-US" altLang="en-US"/>
              <a:pPr/>
              <a:t>‹#›</a:t>
            </a:fld>
            <a:endParaRPr lang="en-US" altLang="en-US"/>
          </a:p>
        </p:txBody>
      </p:sp>
    </p:spTree>
    <p:extLst>
      <p:ext uri="{BB962C8B-B14F-4D97-AF65-F5344CB8AC3E}">
        <p14:creationId xmlns:p14="http://schemas.microsoft.com/office/powerpoint/2010/main" val="366080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C26945-E11E-42D1-BCBF-C05019852A73}" type="slidenum">
              <a:rPr lang="en-US" altLang="en-US"/>
              <a:pPr/>
              <a:t>‹#›</a:t>
            </a:fld>
            <a:endParaRPr lang="en-US" altLang="en-US"/>
          </a:p>
        </p:txBody>
      </p:sp>
    </p:spTree>
    <p:extLst>
      <p:ext uri="{BB962C8B-B14F-4D97-AF65-F5344CB8AC3E}">
        <p14:creationId xmlns:p14="http://schemas.microsoft.com/office/powerpoint/2010/main" val="144635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3EE820-AEC0-4DAB-BCF9-82995365BF76}" type="slidenum">
              <a:rPr lang="en-US" altLang="en-US"/>
              <a:pPr/>
              <a:t>‹#›</a:t>
            </a:fld>
            <a:endParaRPr lang="en-US" altLang="en-US"/>
          </a:p>
        </p:txBody>
      </p:sp>
    </p:spTree>
    <p:extLst>
      <p:ext uri="{BB962C8B-B14F-4D97-AF65-F5344CB8AC3E}">
        <p14:creationId xmlns:p14="http://schemas.microsoft.com/office/powerpoint/2010/main" val="264079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B0CD78-8277-4551-AE75-A16CB88CAC1A}" type="slidenum">
              <a:rPr lang="en-US" altLang="en-US"/>
              <a:pPr/>
              <a:t>‹#›</a:t>
            </a:fld>
            <a:endParaRPr lang="en-US" altLang="en-US"/>
          </a:p>
        </p:txBody>
      </p:sp>
    </p:spTree>
    <p:extLst>
      <p:ext uri="{BB962C8B-B14F-4D97-AF65-F5344CB8AC3E}">
        <p14:creationId xmlns:p14="http://schemas.microsoft.com/office/powerpoint/2010/main" val="70452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7CFB32-1924-4AE7-89F3-94F1A33E19A8}" type="slidenum">
              <a:rPr lang="en-US" altLang="en-US"/>
              <a:pPr/>
              <a:t>‹#›</a:t>
            </a:fld>
            <a:endParaRPr lang="en-US" altLang="en-US"/>
          </a:p>
        </p:txBody>
      </p:sp>
    </p:spTree>
    <p:extLst>
      <p:ext uri="{BB962C8B-B14F-4D97-AF65-F5344CB8AC3E}">
        <p14:creationId xmlns:p14="http://schemas.microsoft.com/office/powerpoint/2010/main" val="175597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A102DC-60FC-46AE-AEA4-9A7F0033E5F1}" type="slidenum">
              <a:rPr lang="en-US" altLang="en-US"/>
              <a:pPr/>
              <a:t>‹#›</a:t>
            </a:fld>
            <a:endParaRPr lang="en-US" altLang="en-US"/>
          </a:p>
        </p:txBody>
      </p:sp>
    </p:spTree>
    <p:extLst>
      <p:ext uri="{BB962C8B-B14F-4D97-AF65-F5344CB8AC3E}">
        <p14:creationId xmlns:p14="http://schemas.microsoft.com/office/powerpoint/2010/main" val="56870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21C9C74-B398-49D8-88FB-D17CAE83AC1B}" type="slidenum">
              <a:rPr lang="en-US" altLang="en-US"/>
              <a:pPr/>
              <a:t>‹#›</a:t>
            </a:fld>
            <a:endParaRPr lang="en-US" altLang="en-US"/>
          </a:p>
        </p:txBody>
      </p:sp>
    </p:spTree>
    <p:extLst>
      <p:ext uri="{BB962C8B-B14F-4D97-AF65-F5344CB8AC3E}">
        <p14:creationId xmlns:p14="http://schemas.microsoft.com/office/powerpoint/2010/main" val="362611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9AF6E15-3677-4B6F-BCB0-A16B8CCE3051}" type="slidenum">
              <a:rPr lang="en-US" altLang="en-US"/>
              <a:pPr/>
              <a:t>‹#›</a:t>
            </a:fld>
            <a:endParaRPr lang="en-US" altLang="en-US"/>
          </a:p>
        </p:txBody>
      </p:sp>
    </p:spTree>
    <p:extLst>
      <p:ext uri="{BB962C8B-B14F-4D97-AF65-F5344CB8AC3E}">
        <p14:creationId xmlns:p14="http://schemas.microsoft.com/office/powerpoint/2010/main" val="388003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763F352-A87A-4DE9-8324-51C87CC3FE15}" type="slidenum">
              <a:rPr lang="en-US" altLang="en-US"/>
              <a:pPr/>
              <a:t>‹#›</a:t>
            </a:fld>
            <a:endParaRPr lang="en-US" altLang="en-US"/>
          </a:p>
        </p:txBody>
      </p:sp>
    </p:spTree>
    <p:extLst>
      <p:ext uri="{BB962C8B-B14F-4D97-AF65-F5344CB8AC3E}">
        <p14:creationId xmlns:p14="http://schemas.microsoft.com/office/powerpoint/2010/main" val="23417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3E35C0-62A9-4735-B67B-3C18C9AAC7BC}" type="slidenum">
              <a:rPr lang="en-US" altLang="en-US"/>
              <a:pPr/>
              <a:t>‹#›</a:t>
            </a:fld>
            <a:endParaRPr lang="en-US" altLang="en-US"/>
          </a:p>
        </p:txBody>
      </p:sp>
    </p:spTree>
    <p:extLst>
      <p:ext uri="{BB962C8B-B14F-4D97-AF65-F5344CB8AC3E}">
        <p14:creationId xmlns:p14="http://schemas.microsoft.com/office/powerpoint/2010/main" val="134275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8A0100-2B57-4935-B6F6-35228D10DD75}" type="slidenum">
              <a:rPr lang="en-US" altLang="en-US"/>
              <a:pPr/>
              <a:t>‹#›</a:t>
            </a:fld>
            <a:endParaRPr lang="en-US" altLang="en-US"/>
          </a:p>
        </p:txBody>
      </p:sp>
    </p:spTree>
    <p:extLst>
      <p:ext uri="{BB962C8B-B14F-4D97-AF65-F5344CB8AC3E}">
        <p14:creationId xmlns:p14="http://schemas.microsoft.com/office/powerpoint/2010/main" val="382137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A22C86-6211-42B2-AE35-DC6575D524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oleObject" Target="../embeddings/oleObject7.bin"/><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4.vml"/><Relationship Id="rId1" Type="http://schemas.openxmlformats.org/officeDocument/2006/relationships/themeOverride" Target="../theme/themeOverride4.xml"/><Relationship Id="rId5" Type="http://schemas.openxmlformats.org/officeDocument/2006/relationships/image" Target="../media/image23.png"/><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5.vml"/><Relationship Id="rId1" Type="http://schemas.openxmlformats.org/officeDocument/2006/relationships/themeOverride" Target="../theme/themeOverride5.xml"/><Relationship Id="rId5" Type="http://schemas.openxmlformats.org/officeDocument/2006/relationships/image" Target="../media/image24.png"/><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6.vml"/><Relationship Id="rId1" Type="http://schemas.openxmlformats.org/officeDocument/2006/relationships/themeOverride" Target="../theme/themeOverride6.xml"/><Relationship Id="rId5" Type="http://schemas.openxmlformats.org/officeDocument/2006/relationships/image" Target="../media/image25.png"/><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7.vml"/><Relationship Id="rId1" Type="http://schemas.openxmlformats.org/officeDocument/2006/relationships/themeOverride" Target="../theme/themeOverride7.xml"/><Relationship Id="rId5" Type="http://schemas.openxmlformats.org/officeDocument/2006/relationships/image" Target="../media/image26.png"/><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oleObject4.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048000" y="914400"/>
            <a:ext cx="441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5400" b="1">
                <a:solidFill>
                  <a:srgbClr val="003366"/>
                </a:solidFill>
                <a:latin typeface="Futura Md BT" pitchFamily="34" charset="0"/>
              </a:rPr>
              <a:t>Guidance</a:t>
            </a:r>
          </a:p>
        </p:txBody>
      </p:sp>
      <p:pic>
        <p:nvPicPr>
          <p:cNvPr id="9219" name="Picture 7" descr="guide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133600"/>
            <a:ext cx="20193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62800"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sp>
        <p:nvSpPr>
          <p:cNvPr id="17411" name="Text Box 6"/>
          <p:cNvSpPr txBox="1">
            <a:spLocks noChangeArrowheads="1"/>
          </p:cNvSpPr>
          <p:nvPr/>
        </p:nvSpPr>
        <p:spPr bwMode="auto">
          <a:xfrm>
            <a:off x="5791200" y="0"/>
            <a:ext cx="3352800" cy="24463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b="1"/>
              <a:t>The NCEP Model Analysis and Guidance page has the NAM and GFS models, along with several others.</a:t>
            </a:r>
          </a:p>
          <a:p>
            <a:pPr algn="l" eaLnBrk="1" hangingPunct="1">
              <a:spcBef>
                <a:spcPct val="50000"/>
              </a:spcBef>
            </a:pPr>
            <a:r>
              <a:rPr lang="en-US" altLang="en-US" b="1"/>
              <a:t>They are always working to add new ones and improve the service. Keep checking for new products.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457200" y="5029200"/>
            <a:ext cx="6172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UCAR’s Research Applications Lab is another good place for guidance products.  </a:t>
            </a:r>
          </a:p>
          <a:p>
            <a:pPr eaLnBrk="1" hangingPunct="1">
              <a:spcBef>
                <a:spcPct val="50000"/>
              </a:spcBef>
            </a:pPr>
            <a:r>
              <a:rPr lang="en-US" altLang="en-US" b="1"/>
              <a:t>You can also see lots of analysis products, too using the menu bar.  This site is also known as NCAR-RAP.</a:t>
            </a: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48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343400"/>
            <a:ext cx="137318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PIRNAMsfcloo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6477000" y="54102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3366"/>
                </a:solidFill>
              </a:rPr>
              <a:t>NAM surface loop forecast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IRfcstmap24h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2439988" y="5638800"/>
            <a:ext cx="6477000" cy="9159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This is the surface prog for the situation forecasted by the NAM in the previous slide.  Notice Pierre, SD is in the warm sector.  The observation was 105</a:t>
            </a:r>
            <a:r>
              <a:rPr lang="en-US" altLang="en-US" b="1">
                <a:cs typeface="Arial" panose="020B0604020202020204" pitchFamily="34" charset="0"/>
              </a:rPr>
              <a:t>°F at 00Z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IRfcstmap48h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p:cNvSpPr txBox="1">
            <a:spLocks noChangeArrowheads="1"/>
          </p:cNvSpPr>
          <p:nvPr/>
        </p:nvSpPr>
        <p:spPr bwMode="auto">
          <a:xfrm>
            <a:off x="2438400" y="5257800"/>
            <a:ext cx="6019800" cy="13287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By 00Z Friday, the 48 hour surface prog showed that a cold front had passed through South Dakota.  </a:t>
            </a:r>
          </a:p>
          <a:p>
            <a:pPr eaLnBrk="1" hangingPunct="1">
              <a:spcBef>
                <a:spcPct val="50000"/>
              </a:spcBef>
            </a:pPr>
            <a:r>
              <a:rPr lang="en-US" altLang="en-US" b="1"/>
              <a:t>We need more guidance to be able to choose specific forecast numbers.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685800" y="0"/>
            <a:ext cx="7162800" cy="733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000">
                <a:latin typeface="Courier New" panose="02070309020205020404" pitchFamily="49" charset="0"/>
              </a:rPr>
              <a:t>MOS FORECASTS</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GFS MOS (MAV)</a:t>
            </a:r>
          </a:p>
          <a:p>
            <a:pPr algn="l" eaLnBrk="1" hangingPunct="1"/>
            <a:r>
              <a:rPr lang="en-US" altLang="en-US" sz="1000">
                <a:latin typeface="Courier New" panose="02070309020205020404" pitchFamily="49" charset="0"/>
              </a:rPr>
              <a:t> KPIR   GFS MOS GUIDANCE    7/25/2007  0600 UTC                      </a:t>
            </a:r>
          </a:p>
          <a:p>
            <a:pPr algn="l" eaLnBrk="1" hangingPunct="1"/>
            <a:r>
              <a:rPr lang="en-US" altLang="en-US" sz="1000">
                <a:latin typeface="Courier New" panose="02070309020205020404" pitchFamily="49" charset="0"/>
              </a:rPr>
              <a:t> DT /JULY 25      /JULY 26                /JULY 27             /     </a:t>
            </a:r>
          </a:p>
          <a:p>
            <a:pPr algn="l" eaLnBrk="1" hangingPunct="1"/>
            <a:r>
              <a:rPr lang="en-US" altLang="en-US" sz="1000">
                <a:latin typeface="Courier New" panose="02070309020205020404" pitchFamily="49" charset="0"/>
              </a:rPr>
              <a:t> HR   12 15 18 21 00 03 06 09 12 15 18 21 00 03 06 09 12 15 18 00 06 </a:t>
            </a:r>
          </a:p>
          <a:p>
            <a:pPr algn="l" eaLnBrk="1" hangingPunct="1"/>
            <a:r>
              <a:rPr lang="en-US" altLang="en-US" sz="1000">
                <a:latin typeface="Courier New" panose="02070309020205020404" pitchFamily="49" charset="0"/>
              </a:rPr>
              <a:t> X/N             106          73          87          59       89    </a:t>
            </a:r>
          </a:p>
          <a:p>
            <a:pPr algn="l" eaLnBrk="1" hangingPunct="1"/>
            <a:r>
              <a:rPr lang="en-US" altLang="en-US" sz="1000">
                <a:latin typeface="Courier New" panose="02070309020205020404" pitchFamily="49" charset="0"/>
              </a:rPr>
              <a:t> TMP  74 87 99104102 90 84 77 74 77 82 84 82 73 67 63 61 74 84 87 68 </a:t>
            </a:r>
          </a:p>
          <a:p>
            <a:pPr algn="l" eaLnBrk="1" hangingPunct="1"/>
            <a:r>
              <a:rPr lang="en-US" altLang="en-US" sz="1000">
                <a:latin typeface="Courier New" panose="02070309020205020404" pitchFamily="49" charset="0"/>
              </a:rPr>
              <a:t> DPT  65 66 64 61 62 66 67 67 66 66 65 62 60 59 58 56 55 57 53 51 53 </a:t>
            </a:r>
          </a:p>
          <a:p>
            <a:pPr algn="l" eaLnBrk="1" hangingPunct="1"/>
            <a:r>
              <a:rPr lang="en-US" altLang="en-US" sz="1000">
                <a:latin typeface="Courier New" panose="02070309020205020404" pitchFamily="49" charset="0"/>
              </a:rPr>
              <a:t> CLD  CL CL CL CL SC CL SC SC BK BK BK BK BK SC CL CL CL CL CL CL CL </a:t>
            </a:r>
          </a:p>
          <a:p>
            <a:pPr algn="l" eaLnBrk="1" hangingPunct="1"/>
            <a:r>
              <a:rPr lang="en-US" altLang="en-US" sz="1000">
                <a:latin typeface="Courier New" panose="02070309020205020404" pitchFamily="49" charset="0"/>
              </a:rPr>
              <a:t> WDR  13 15 16 16 15 11 15 35 34 35 35 35 36 36 35 33 34 04 04 09 12 </a:t>
            </a:r>
          </a:p>
          <a:p>
            <a:pPr algn="l" eaLnBrk="1" hangingPunct="1"/>
            <a:r>
              <a:rPr lang="en-US" altLang="en-US" sz="1000">
                <a:latin typeface="Courier New" panose="02070309020205020404" pitchFamily="49" charset="0"/>
              </a:rPr>
              <a:t> WSP  06 10 12 12 14 16 13 15 13 15 16 16 14 08 05 05 05 08 08 09 06 </a:t>
            </a:r>
          </a:p>
          <a:p>
            <a:pPr algn="l" eaLnBrk="1" hangingPunct="1"/>
            <a:r>
              <a:rPr lang="en-US" altLang="en-US" sz="1000">
                <a:latin typeface="Courier New" panose="02070309020205020404" pitchFamily="49" charset="0"/>
              </a:rPr>
              <a:t> P06         2     7    14    28    18    29    10     8     2  2  3 </a:t>
            </a:r>
          </a:p>
          <a:p>
            <a:pPr algn="l" eaLnBrk="1" hangingPunct="1"/>
            <a:r>
              <a:rPr lang="en-US" altLang="en-US" sz="1000">
                <a:latin typeface="Courier New" panose="02070309020205020404" pitchFamily="49" charset="0"/>
              </a:rPr>
              <a:t> P12               7          33          38          14        5    </a:t>
            </a:r>
          </a:p>
          <a:p>
            <a:pPr algn="l" eaLnBrk="1" hangingPunct="1"/>
            <a:r>
              <a:rPr lang="en-US" altLang="en-US" sz="1000">
                <a:latin typeface="Courier New" panose="02070309020205020404" pitchFamily="49" charset="0"/>
              </a:rPr>
              <a:t> Q06         0     0     0     0     0     1     0     0     0  0  0 </a:t>
            </a:r>
          </a:p>
          <a:p>
            <a:pPr algn="l" eaLnBrk="1" hangingPunct="1"/>
            <a:r>
              <a:rPr lang="en-US" altLang="en-US" sz="1000">
                <a:latin typeface="Courier New" panose="02070309020205020404" pitchFamily="49" charset="0"/>
              </a:rPr>
              <a:t> Q12               0           0           1           0        0    </a:t>
            </a:r>
          </a:p>
          <a:p>
            <a:pPr algn="l" eaLnBrk="1" hangingPunct="1"/>
            <a:r>
              <a:rPr lang="en-US" altLang="en-US" sz="1000">
                <a:latin typeface="Courier New" panose="02070309020205020404" pitchFamily="49" charset="0"/>
              </a:rPr>
              <a:t> T06      6/ 5 22/15 30/13 20/ 2  8/ 3 15/13  8/14  3/ 2  1/ 2  2/14 </a:t>
            </a:r>
          </a:p>
          <a:p>
            <a:pPr algn="l" eaLnBrk="1" hangingPunct="1"/>
            <a:r>
              <a:rPr lang="en-US" altLang="en-US" sz="1000">
                <a:latin typeface="Courier New" panose="02070309020205020404" pitchFamily="49" charset="0"/>
              </a:rPr>
              <a:t> T12                 40/18       23/ 3       15/14        3/ 3  6/14 </a:t>
            </a:r>
          </a:p>
          <a:p>
            <a:pPr algn="l" eaLnBrk="1" hangingPunct="1"/>
            <a:r>
              <a:rPr lang="en-US" altLang="en-US" sz="1000">
                <a:latin typeface="Courier New" panose="02070309020205020404" pitchFamily="49" charset="0"/>
              </a:rPr>
              <a:t> CIG   8  8  8  8  8  8  8  8  8  6  6  7  8  8  8  8  8  8  8  8  8 </a:t>
            </a:r>
          </a:p>
          <a:p>
            <a:pPr algn="l" eaLnBrk="1" hangingPunct="1"/>
            <a:r>
              <a:rPr lang="en-US" altLang="en-US" sz="1000">
                <a:latin typeface="Courier New" panose="02070309020205020404" pitchFamily="49" charset="0"/>
              </a:rPr>
              <a:t> VIS   7  7  7  7  7  7  7  7  7  7  7  7  7  7  7  7  7  7  7  7  7 </a:t>
            </a:r>
          </a:p>
          <a:p>
            <a:pPr algn="l" eaLnBrk="1" hangingPunct="1"/>
            <a:r>
              <a:rPr lang="en-US" altLang="en-US" sz="1000">
                <a:latin typeface="Courier New" panose="02070309020205020404" pitchFamily="49" charset="0"/>
              </a:rPr>
              <a:t> OBV   N  N  N  N  N  N  N  N  N  N  N  N  N  N  N  N  N  N  N  N  N </a:t>
            </a:r>
          </a:p>
          <a:p>
            <a:pPr algn="l" eaLnBrk="1" hangingPunct="1"/>
            <a:r>
              <a:rPr lang="en-US" altLang="en-US" sz="1000">
                <a:latin typeface="Courier New" panose="02070309020205020404" pitchFamily="49" charset="0"/>
              </a:rPr>
              <a:t>                                                                     </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Eta MOS (MET)</a:t>
            </a:r>
          </a:p>
          <a:p>
            <a:pPr algn="l" eaLnBrk="1" hangingPunct="1"/>
            <a:r>
              <a:rPr lang="en-US" altLang="en-US" sz="1000">
                <a:latin typeface="Courier New" panose="02070309020205020404" pitchFamily="49" charset="0"/>
              </a:rPr>
              <a:t> KPIR   ETA MOS GUIDANCE    7/25/2007  0000 UTC                      </a:t>
            </a:r>
          </a:p>
          <a:p>
            <a:pPr algn="l" eaLnBrk="1" hangingPunct="1"/>
            <a:r>
              <a:rPr lang="en-US" altLang="en-US" sz="1000">
                <a:latin typeface="Courier New" panose="02070309020205020404" pitchFamily="49" charset="0"/>
              </a:rPr>
              <a:t> DT /JULY 25            /JULY 26                /JULY 27          /  </a:t>
            </a:r>
          </a:p>
          <a:p>
            <a:pPr algn="l" eaLnBrk="1" hangingPunct="1"/>
            <a:r>
              <a:rPr lang="en-US" altLang="en-US" sz="1000">
                <a:latin typeface="Courier New" panose="02070309020205020404" pitchFamily="49" charset="0"/>
              </a:rPr>
              <a:t> HR   06 09 12 15 18 21 00 03 06 09 12 15 18 21 00 03 06 09 12 18 00 </a:t>
            </a:r>
          </a:p>
          <a:p>
            <a:pPr algn="l" eaLnBrk="1" hangingPunct="1"/>
            <a:r>
              <a:rPr lang="en-US" altLang="en-US" sz="1000">
                <a:latin typeface="Courier New" panose="02070309020205020404" pitchFamily="49" charset="0"/>
              </a:rPr>
              <a:t> X/N                   103          74          84          59    85 </a:t>
            </a:r>
          </a:p>
          <a:p>
            <a:pPr algn="l" eaLnBrk="1" hangingPunct="1"/>
            <a:r>
              <a:rPr lang="en-US" altLang="en-US" sz="1000">
                <a:latin typeface="Courier New" panose="02070309020205020404" pitchFamily="49" charset="0"/>
              </a:rPr>
              <a:t> TMP  81 76 73 86 96101 98 86 81 77 75 80 83 81 76 69 65 62 61 77 81 </a:t>
            </a:r>
          </a:p>
          <a:p>
            <a:pPr algn="l" eaLnBrk="1" hangingPunct="1"/>
            <a:r>
              <a:rPr lang="en-US" altLang="en-US" sz="1000">
                <a:latin typeface="Courier New" panose="02070309020205020404" pitchFamily="49" charset="0"/>
              </a:rPr>
              <a:t> DPT  68 68 67 69 69 66 66 68 69 70 69 69 67 64 64 62 60 59 58 56 53 </a:t>
            </a:r>
          </a:p>
          <a:p>
            <a:pPr algn="l" eaLnBrk="1" hangingPunct="1"/>
            <a:r>
              <a:rPr lang="en-US" altLang="en-US" sz="1000">
                <a:latin typeface="Courier New" panose="02070309020205020404" pitchFamily="49" charset="0"/>
              </a:rPr>
              <a:t> CLD  CL CL CL CL CL CL FW CL CL CL CL SC BK BK OV OV OV BK SC FW CL </a:t>
            </a:r>
          </a:p>
          <a:p>
            <a:pPr algn="l" eaLnBrk="1" hangingPunct="1"/>
            <a:r>
              <a:rPr lang="en-US" altLang="en-US" sz="1000">
                <a:latin typeface="Courier New" panose="02070309020205020404" pitchFamily="49" charset="0"/>
              </a:rPr>
              <a:t> WDR  14 15 14 15 15 14 13 12 14 13 11 03 02 01 01 01 36 34 34 02 06 </a:t>
            </a:r>
          </a:p>
          <a:p>
            <a:pPr algn="l" eaLnBrk="1" hangingPunct="1"/>
            <a:r>
              <a:rPr lang="en-US" altLang="en-US" sz="1000">
                <a:latin typeface="Courier New" panose="02070309020205020404" pitchFamily="49" charset="0"/>
              </a:rPr>
              <a:t> WSP  10 08 06 09 11 14 14 12 11 08 06 10 15 16 15 13 09 10 07 09 07 </a:t>
            </a:r>
          </a:p>
          <a:p>
            <a:pPr algn="l" eaLnBrk="1" hangingPunct="1"/>
            <a:r>
              <a:rPr lang="en-US" altLang="en-US" sz="1000">
                <a:latin typeface="Courier New" panose="02070309020205020404" pitchFamily="49" charset="0"/>
              </a:rPr>
              <a:t> P06         6     0     2     7    15    15    38    28    17  0  1 </a:t>
            </a:r>
          </a:p>
          <a:p>
            <a:pPr algn="l" eaLnBrk="1" hangingPunct="1"/>
            <a:r>
              <a:rPr lang="en-US" altLang="en-US" sz="1000">
                <a:latin typeface="Courier New" panose="02070309020205020404" pitchFamily="49" charset="0"/>
              </a:rPr>
              <a:t> P12                     7          15          44          39     3 </a:t>
            </a:r>
          </a:p>
          <a:p>
            <a:pPr algn="l" eaLnBrk="1" hangingPunct="1"/>
            <a:r>
              <a:rPr lang="en-US" altLang="en-US" sz="1000">
                <a:latin typeface="Courier New" panose="02070309020205020404" pitchFamily="49" charset="0"/>
              </a:rPr>
              <a:t> Q06         0     0     0     0     0     0     2     0     0  0  0 </a:t>
            </a:r>
          </a:p>
          <a:p>
            <a:pPr algn="l" eaLnBrk="1" hangingPunct="1"/>
            <a:r>
              <a:rPr lang="en-US" altLang="en-US" sz="1000">
                <a:latin typeface="Courier New" panose="02070309020205020404" pitchFamily="49" charset="0"/>
              </a:rPr>
              <a:t> Q12                     0           0           1           1     0 </a:t>
            </a:r>
          </a:p>
          <a:p>
            <a:pPr algn="l" eaLnBrk="1" hangingPunct="1"/>
            <a:r>
              <a:rPr lang="en-US" altLang="en-US" sz="1000">
                <a:latin typeface="Courier New" panose="02070309020205020404" pitchFamily="49" charset="0"/>
              </a:rPr>
              <a:t> T06     20/ 7  6/ 6 15/18 24/14 18/ 2  9/ 4 26/18 37/16 23/ 2999/99 </a:t>
            </a:r>
          </a:p>
          <a:p>
            <a:pPr algn="l" eaLnBrk="1" hangingPunct="1"/>
            <a:r>
              <a:rPr lang="en-US" altLang="en-US" sz="1000">
                <a:latin typeface="Courier New" panose="02070309020205020404" pitchFamily="49" charset="0"/>
              </a:rPr>
              <a:t> T12           22/ 7       24/22       22/ 5       51/20   999/99    </a:t>
            </a:r>
          </a:p>
          <a:p>
            <a:pPr algn="l" eaLnBrk="1" hangingPunct="1"/>
            <a:r>
              <a:rPr lang="en-US" altLang="en-US" sz="1000">
                <a:latin typeface="Courier New" panose="02070309020205020404" pitchFamily="49" charset="0"/>
              </a:rPr>
              <a:t> CIG   8  8  8  8  8  8  8  8  8  8  8  8  8  7  6  7  8  8  8  8  8 </a:t>
            </a:r>
          </a:p>
          <a:p>
            <a:pPr algn="l" eaLnBrk="1" hangingPunct="1"/>
            <a:r>
              <a:rPr lang="en-US" altLang="en-US" sz="1000">
                <a:latin typeface="Courier New" panose="02070309020205020404" pitchFamily="49" charset="0"/>
              </a:rPr>
              <a:t> VIS   7  7  7  7  7  7  7  7  7  7  7  7  7  7  7  7  7  7  7  7  7 </a:t>
            </a:r>
          </a:p>
          <a:p>
            <a:pPr algn="l" eaLnBrk="1" hangingPunct="1"/>
            <a:r>
              <a:rPr lang="en-US" altLang="en-US" sz="1000">
                <a:latin typeface="Courier New" panose="02070309020205020404" pitchFamily="49" charset="0"/>
              </a:rPr>
              <a:t> OBV   N  N  N  N  N  N  N  N  N  N  N  N  N  N  N  N  N  N  N  N  N </a:t>
            </a:r>
          </a:p>
          <a:p>
            <a:pPr algn="l" eaLnBrk="1" hangingPunct="1"/>
            <a:r>
              <a:rPr lang="en-US" altLang="en-US" sz="1000">
                <a:latin typeface="Courier New" panose="02070309020205020404" pitchFamily="49" charset="0"/>
              </a:rPr>
              <a:t>                                                                     </a:t>
            </a:r>
          </a:p>
          <a:p>
            <a:pPr algn="l" eaLnBrk="1" hangingPunct="1"/>
            <a:endParaRPr lang="en-US" altLang="en-US" sz="1000">
              <a:latin typeface="Courier New" panose="02070309020205020404" pitchFamily="49" charset="0"/>
            </a:endParaRPr>
          </a:p>
          <a:p>
            <a:pPr algn="l" eaLnBrk="1" hangingPunct="1">
              <a:spcBef>
                <a:spcPct val="50000"/>
              </a:spcBef>
            </a:pPr>
            <a:endParaRPr lang="en-US" altLang="en-US" sz="1000">
              <a:latin typeface="Courier New" panose="02070309020205020404" pitchFamily="49" charset="0"/>
            </a:endParaRPr>
          </a:p>
        </p:txBody>
      </p:sp>
      <p:sp>
        <p:nvSpPr>
          <p:cNvPr id="22531" name="Text Box 6"/>
          <p:cNvSpPr txBox="1">
            <a:spLocks noChangeArrowheads="1"/>
          </p:cNvSpPr>
          <p:nvPr/>
        </p:nvSpPr>
        <p:spPr bwMode="auto">
          <a:xfrm>
            <a:off x="6096000" y="457200"/>
            <a:ext cx="30480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This is the Model Output Statistics guidance, known as MOS.</a:t>
            </a:r>
          </a:p>
          <a:p>
            <a:pPr eaLnBrk="1" hangingPunct="1">
              <a:spcBef>
                <a:spcPct val="50000"/>
              </a:spcBef>
            </a:pPr>
            <a:endParaRPr lang="en-US" altLang="en-US" b="1"/>
          </a:p>
          <a:p>
            <a:pPr eaLnBrk="1" hangingPunct="1">
              <a:spcBef>
                <a:spcPct val="50000"/>
              </a:spcBef>
            </a:pPr>
            <a:r>
              <a:rPr lang="en-US" altLang="en-US" b="1"/>
              <a:t>MOS is a regression using the NAM (WRF) or GFS forecasts to decide on specific numbers.  </a:t>
            </a:r>
          </a:p>
          <a:p>
            <a:pPr eaLnBrk="1" hangingPunct="1">
              <a:spcBef>
                <a:spcPct val="50000"/>
              </a:spcBef>
            </a:pPr>
            <a:endParaRPr lang="en-US" altLang="en-US" b="1"/>
          </a:p>
          <a:p>
            <a:pPr eaLnBrk="1" hangingPunct="1">
              <a:spcBef>
                <a:spcPct val="50000"/>
              </a:spcBef>
            </a:pPr>
            <a:r>
              <a:rPr lang="en-US" altLang="en-US" b="1"/>
              <a:t>It’s still just guidance.  You don’t have to agree.</a:t>
            </a:r>
          </a:p>
        </p:txBody>
      </p:sp>
      <p:sp>
        <p:nvSpPr>
          <p:cNvPr id="22532" name="Text Box 7"/>
          <p:cNvSpPr txBox="1">
            <a:spLocks noChangeArrowheads="1"/>
          </p:cNvSpPr>
          <p:nvPr/>
        </p:nvSpPr>
        <p:spPr bwMode="auto">
          <a:xfrm>
            <a:off x="6400800" y="45720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Which model was correct?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52400" y="0"/>
            <a:ext cx="8001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000">
                <a:latin typeface="Courier New" panose="02070309020205020404" pitchFamily="49" charset="0"/>
              </a:rPr>
              <a:t> Observations for PIERRE, SD (PIR)</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/1353Z 25 Jul 2007 to 1353Z 26 Jul 2007/</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STN     TIME PMSL   ALTM   TMP DEW RH  DIR SPD GUS PEAK  VIS  CLOUDS  MIN MAX</a:t>
            </a:r>
          </a:p>
          <a:p>
            <a:pPr algn="l" eaLnBrk="1" hangingPunct="1"/>
            <a:r>
              <a:rPr lang="en-US" altLang="en-US" sz="1000">
                <a:latin typeface="Courier New" panose="02070309020205020404" pitchFamily="49" charset="0"/>
              </a:rPr>
              <a:t>     DD/HHMM hPa    inHg   F   F   %   deg kt  kt  ddfff mile         F   F  </a:t>
            </a:r>
          </a:p>
          <a:p>
            <a:pPr algn="l" eaLnBrk="1" hangingPunct="1"/>
            <a:r>
              <a:rPr lang="en-US" altLang="en-US" sz="1000">
                <a:latin typeface="Courier New" panose="02070309020205020404" pitchFamily="49" charset="0"/>
              </a:rPr>
              <a:t>==== ======= ====== ====== === === === === === === ===== ==== ======= === ===</a:t>
            </a:r>
          </a:p>
          <a:p>
            <a:pPr algn="l" eaLnBrk="1" hangingPunct="1"/>
            <a:r>
              <a:rPr lang="en-US" altLang="en-US" sz="1000">
                <a:latin typeface="Courier New" panose="02070309020205020404" pitchFamily="49" charset="0"/>
              </a:rPr>
              <a:t>PIR  26/2353 1012.9  29.96  81  66  60  10  17           10.0  FEW028          76  83</a:t>
            </a:r>
          </a:p>
          <a:p>
            <a:pPr algn="l" eaLnBrk="1" hangingPunct="1"/>
            <a:r>
              <a:rPr lang="en-US" altLang="en-US" sz="1000">
                <a:latin typeface="Courier New" panose="02070309020205020404" pitchFamily="49" charset="0"/>
              </a:rPr>
              <a:t>PIR  26/2253 1012.8  29.96  82  66  58 360  13           10.0  FEW027</a:t>
            </a:r>
          </a:p>
          <a:p>
            <a:pPr algn="l" eaLnBrk="1" hangingPunct="1"/>
            <a:r>
              <a:rPr lang="en-US" altLang="en-US" sz="1000">
                <a:latin typeface="Courier New" panose="02070309020205020404" pitchFamily="49" charset="0"/>
              </a:rPr>
              <a:t>PIR  26/2153 1013.1  29.96  82  66  58  10  15  21       10.0  SCT025  BKN030</a:t>
            </a:r>
          </a:p>
          <a:p>
            <a:pPr algn="l" eaLnBrk="1" hangingPunct="1"/>
            <a:r>
              <a:rPr lang="en-US" altLang="en-US" sz="1000">
                <a:latin typeface="Courier New" panose="02070309020205020404" pitchFamily="49" charset="0"/>
              </a:rPr>
              <a:t>PIR  26/2053 1013.0  29.96  82  67  60 330  16           10.0  SCT022</a:t>
            </a:r>
          </a:p>
          <a:p>
            <a:pPr algn="l" eaLnBrk="1" hangingPunct="1"/>
            <a:r>
              <a:rPr lang="en-US" altLang="en-US" sz="1000">
                <a:latin typeface="Courier New" panose="02070309020205020404" pitchFamily="49" charset="0"/>
              </a:rPr>
              <a:t>PIR  26/1953 1012.8  29.96  81  67  62 320  15           10.0  FEW021</a:t>
            </a:r>
          </a:p>
          <a:p>
            <a:pPr algn="l" eaLnBrk="1" hangingPunct="1"/>
            <a:r>
              <a:rPr lang="en-US" altLang="en-US" sz="1000">
                <a:latin typeface="Courier New" panose="02070309020205020404" pitchFamily="49" charset="0"/>
              </a:rPr>
              <a:t>PIR  26/1853 1012.8  29.96  79  67  67 330  14  21       10.0  FEW019</a:t>
            </a:r>
          </a:p>
          <a:p>
            <a:pPr algn="l" eaLnBrk="1" hangingPunct="1"/>
            <a:r>
              <a:rPr lang="en-US" altLang="en-US" sz="1000">
                <a:latin typeface="Courier New" panose="02070309020205020404" pitchFamily="49" charset="0"/>
              </a:rPr>
              <a:t>PIR  26/1753 1013.0  29.97  78  67  69 330  13           10.0  SCT011          72  78</a:t>
            </a:r>
          </a:p>
          <a:p>
            <a:pPr algn="l" eaLnBrk="1" hangingPunct="1"/>
            <a:r>
              <a:rPr lang="en-US" altLang="en-US" sz="1000">
                <a:latin typeface="Courier New" panose="02070309020205020404" pitchFamily="49" charset="0"/>
              </a:rPr>
              <a:t>PIR  26/1653 1012.6  29.95  73  66  79 320  12           10.0  OVC015</a:t>
            </a:r>
          </a:p>
          <a:p>
            <a:pPr algn="l" eaLnBrk="1" hangingPunct="1"/>
            <a:r>
              <a:rPr lang="en-US" altLang="en-US" sz="1000">
                <a:latin typeface="Courier New" panose="02070309020205020404" pitchFamily="49" charset="0"/>
              </a:rPr>
              <a:t>PIR  26/1553 1011.7  29.93  73  66  79 320   9           10.0  OVC013</a:t>
            </a:r>
          </a:p>
          <a:p>
            <a:pPr algn="l" eaLnBrk="1" hangingPunct="1"/>
            <a:r>
              <a:rPr lang="en-US" altLang="en-US" sz="1000">
                <a:latin typeface="Courier New" panose="02070309020205020404" pitchFamily="49" charset="0"/>
              </a:rPr>
              <a:t>PIR  26/1453 1010.3  29.89  73  65  76  50  10           10.0  OVC015</a:t>
            </a:r>
          </a:p>
          <a:p>
            <a:pPr algn="l" eaLnBrk="1" hangingPunct="1"/>
            <a:r>
              <a:rPr lang="en-US" altLang="en-US" sz="1000">
                <a:latin typeface="Courier New" panose="02070309020205020404" pitchFamily="49" charset="0"/>
              </a:rPr>
              <a:t>PIR  26/1353 1009.0  29.85  72  65  79  10  19  27 35032 10.0  CLR</a:t>
            </a:r>
          </a:p>
          <a:p>
            <a:pPr algn="l" eaLnBrk="1" hangingPunct="1"/>
            <a:r>
              <a:rPr lang="en-US" altLang="en-US" sz="1000">
                <a:latin typeface="Courier New" panose="02070309020205020404" pitchFamily="49" charset="0"/>
              </a:rPr>
              <a:t>PIR  26/1253 1008.4  29.84  74  66  76 350  19  30 35032 10.0  CLR</a:t>
            </a:r>
          </a:p>
          <a:p>
            <a:pPr algn="l" eaLnBrk="1" hangingPunct="1"/>
            <a:r>
              <a:rPr lang="en-US" altLang="en-US" sz="1000">
                <a:latin typeface="Courier New" panose="02070309020205020404" pitchFamily="49" charset="0"/>
              </a:rPr>
              <a:t>PIR  26/1153 1007.9  29.83  75  67  76 340  14  20 34029 10.0  CLR     74  87</a:t>
            </a:r>
          </a:p>
          <a:p>
            <a:pPr algn="l" eaLnBrk="1" hangingPunct="1"/>
            <a:r>
              <a:rPr lang="en-US" altLang="en-US" sz="1000">
                <a:latin typeface="Courier New" panose="02070309020205020404" pitchFamily="49" charset="0"/>
              </a:rPr>
              <a:t>PIR  26/1053 1007.5  29.82  76  66  71 320  17     31029 10.0  BKN040</a:t>
            </a:r>
          </a:p>
          <a:p>
            <a:pPr algn="l" eaLnBrk="1" hangingPunct="1"/>
            <a:r>
              <a:rPr lang="en-US" altLang="en-US" sz="1000">
                <a:latin typeface="Courier New" panose="02070309020205020404" pitchFamily="49" charset="0"/>
              </a:rPr>
              <a:t>PIR  26/0953 1006.7  29.80  76  67  74 310  19  29 30030 10.0  BKN036</a:t>
            </a:r>
          </a:p>
          <a:p>
            <a:pPr algn="l" eaLnBrk="1" hangingPunct="1"/>
            <a:r>
              <a:rPr lang="en-US" altLang="en-US" sz="1000">
                <a:latin typeface="Courier New" panose="02070309020205020404" pitchFamily="49" charset="0"/>
              </a:rPr>
              <a:t>PIR  26/0853 1006.7  29.80  78  63  60 290  22  32 30041 10.0  BKN038</a:t>
            </a:r>
          </a:p>
          <a:p>
            <a:pPr algn="l" eaLnBrk="1" hangingPunct="1"/>
            <a:r>
              <a:rPr lang="en-US" altLang="en-US" sz="1000">
                <a:latin typeface="Courier New" panose="02070309020205020404" pitchFamily="49" charset="0"/>
              </a:rPr>
              <a:t>PIR  26/0753 1004.2  29.73  82  70  67 280  26  40 27040  8.0  CLR</a:t>
            </a:r>
          </a:p>
          <a:p>
            <a:pPr algn="l" eaLnBrk="1" hangingPunct="1"/>
            <a:r>
              <a:rPr lang="en-US" altLang="en-US" sz="1000">
                <a:latin typeface="Courier New" panose="02070309020205020404" pitchFamily="49" charset="0"/>
              </a:rPr>
              <a:t>PIR  26/0653 1003.6  29.71  86  62  45 180  16           10.0  CLR</a:t>
            </a:r>
          </a:p>
          <a:p>
            <a:pPr algn="l" eaLnBrk="1" hangingPunct="1"/>
            <a:r>
              <a:rPr lang="en-US" altLang="en-US" sz="1000">
                <a:latin typeface="Courier New" panose="02070309020205020404" pitchFamily="49" charset="0"/>
              </a:rPr>
              <a:t>PIR  26/0553 1003.6  29.70  86  63  46 120  11           10.0  CLR     85 105</a:t>
            </a:r>
          </a:p>
          <a:p>
            <a:pPr algn="l" eaLnBrk="1" hangingPunct="1"/>
            <a:r>
              <a:rPr lang="en-US" altLang="en-US" sz="1000">
                <a:latin typeface="Courier New" panose="02070309020205020404" pitchFamily="49" charset="0"/>
              </a:rPr>
              <a:t>PIR  26/0453 1003.9  29.71  87  63  45 110   8           10.0  CLR</a:t>
            </a:r>
          </a:p>
          <a:p>
            <a:pPr algn="l" eaLnBrk="1" hangingPunct="1"/>
            <a:r>
              <a:rPr lang="en-US" altLang="en-US" sz="1000">
                <a:latin typeface="Courier New" panose="02070309020205020404" pitchFamily="49" charset="0"/>
              </a:rPr>
              <a:t>PIR  26/0353 1003.8  29.71  89  63  42 130  12           10.0  CLR</a:t>
            </a:r>
          </a:p>
          <a:p>
            <a:pPr algn="l" eaLnBrk="1" hangingPunct="1"/>
            <a:r>
              <a:rPr lang="en-US" altLang="en-US" sz="1000">
                <a:latin typeface="Courier New" panose="02070309020205020404" pitchFamily="49" charset="0"/>
              </a:rPr>
              <a:t>PIR  26/0253 1002.9  29.68  92  62  37 130  13           10.0  CLR</a:t>
            </a:r>
          </a:p>
          <a:p>
            <a:pPr algn="l" eaLnBrk="1" hangingPunct="1"/>
            <a:r>
              <a:rPr lang="en-US" altLang="en-US" sz="1000">
                <a:latin typeface="Courier New" panose="02070309020205020404" pitchFamily="49" charset="0"/>
              </a:rPr>
              <a:t>PIR  26/0153 1002.3  29.67  96  61  31 140  13     14026 10.0  CLR</a:t>
            </a:r>
          </a:p>
          <a:p>
            <a:pPr algn="l" eaLnBrk="1" hangingPunct="1"/>
            <a:r>
              <a:rPr lang="en-US" altLang="en-US" sz="1000">
                <a:latin typeface="Courier New" panose="02070309020205020404" pitchFamily="49" charset="0"/>
              </a:rPr>
              <a:t>PIR  26/0053 1001.9  29.65 101  61  27 140  18  24 13029 10.0  CLR</a:t>
            </a:r>
          </a:p>
          <a:p>
            <a:pPr algn="l" eaLnBrk="1" hangingPunct="1"/>
            <a:r>
              <a:rPr lang="en-US" altLang="en-US" sz="1000">
                <a:latin typeface="Courier New" panose="02070309020205020404" pitchFamily="49" charset="0"/>
              </a:rPr>
              <a:t>PIR  25/2353 1001.8  29.65 105  57  21 140  17  23       10.0  CLR    100 109 (Beat old record of 107 set in 1943)</a:t>
            </a:r>
          </a:p>
          <a:p>
            <a:pPr algn="l" eaLnBrk="1" hangingPunct="1"/>
            <a:r>
              <a:rPr lang="en-US" altLang="en-US" sz="1000">
                <a:latin typeface="Courier New" panose="02070309020205020404" pitchFamily="49" charset="0"/>
              </a:rPr>
              <a:t>PIR  25/2253 1002.2  29.66 108  51  15 230   6  14       10.0  CLR</a:t>
            </a:r>
          </a:p>
          <a:p>
            <a:pPr algn="l" eaLnBrk="1" hangingPunct="1"/>
            <a:r>
              <a:rPr lang="en-US" altLang="en-US" sz="1000">
                <a:latin typeface="Courier New" panose="02070309020205020404" pitchFamily="49" charset="0"/>
              </a:rPr>
              <a:t>PIR  25/2153 1002.7  29.68 107  54  18 200  10  16       10.0  CLR</a:t>
            </a:r>
          </a:p>
          <a:p>
            <a:pPr algn="l" eaLnBrk="1" hangingPunct="1"/>
            <a:r>
              <a:rPr lang="en-US" altLang="en-US" sz="1000">
                <a:latin typeface="Courier New" panose="02070309020205020404" pitchFamily="49" charset="0"/>
              </a:rPr>
              <a:t>PIR  25/2100                24   9  52 100   6</a:t>
            </a:r>
          </a:p>
          <a:p>
            <a:pPr algn="l" eaLnBrk="1" hangingPunct="1"/>
            <a:r>
              <a:rPr lang="en-US" altLang="en-US" sz="1000">
                <a:latin typeface="Courier New" panose="02070309020205020404" pitchFamily="49" charset="0"/>
              </a:rPr>
              <a:t>PIR  25/1953 1003.8  29.71 106  56  19 170  10  17       10.0  CLR</a:t>
            </a:r>
          </a:p>
          <a:p>
            <a:pPr algn="l" eaLnBrk="1" hangingPunct="1"/>
            <a:r>
              <a:rPr lang="en-US" altLang="en-US" sz="1000">
                <a:latin typeface="Courier New" panose="02070309020205020404" pitchFamily="49" charset="0"/>
              </a:rPr>
              <a:t>PIR  25/1853 1004.6  29.73 103  59  24 140  12  22       10.0  CLR</a:t>
            </a:r>
          </a:p>
          <a:p>
            <a:pPr algn="l" eaLnBrk="1" hangingPunct="1"/>
            <a:r>
              <a:rPr lang="en-US" altLang="en-US" sz="1000">
                <a:latin typeface="Courier New" panose="02070309020205020404" pitchFamily="49" charset="0"/>
              </a:rPr>
              <a:t>PIR  25/1753 1005.4  29.76 100  61  28 150  15  23       10.0  CLR     76 100</a:t>
            </a:r>
          </a:p>
          <a:p>
            <a:pPr algn="l" eaLnBrk="1" hangingPunct="1"/>
            <a:r>
              <a:rPr lang="en-US" altLang="en-US" sz="1000">
                <a:latin typeface="Courier New" panose="02070309020205020404" pitchFamily="49" charset="0"/>
              </a:rPr>
              <a:t>PIR  25/1653 1005.8  29.77  96  64  35 120  14  20       10.0  CLR</a:t>
            </a:r>
          </a:p>
          <a:p>
            <a:pPr algn="l" eaLnBrk="1" hangingPunct="1"/>
            <a:r>
              <a:rPr lang="en-US" altLang="en-US" sz="1000">
                <a:latin typeface="Courier New" panose="02070309020205020404" pitchFamily="49" charset="0"/>
              </a:rPr>
              <a:t>PIR  25/1553 1006.0  29.77  91  65  42 130  14           10.0  CLR</a:t>
            </a:r>
          </a:p>
          <a:p>
            <a:pPr algn="l" eaLnBrk="1" hangingPunct="1"/>
            <a:r>
              <a:rPr lang="en-US" altLang="en-US" sz="1000">
                <a:latin typeface="Courier New" panose="02070309020205020404" pitchFamily="49" charset="0"/>
              </a:rPr>
              <a:t>PIR  25/1453 1006.7  29.79  87  65  48 130  10           10.0  CLR</a:t>
            </a:r>
          </a:p>
          <a:p>
            <a:pPr algn="l" eaLnBrk="1" hangingPunct="1"/>
            <a:r>
              <a:rPr lang="en-US" altLang="en-US" sz="1000">
                <a:latin typeface="Courier New" panose="02070309020205020404" pitchFamily="49" charset="0"/>
              </a:rPr>
              <a:t>PIR  25/1353 1007.2  29.81  82  66  58 140   9           10.0  CLR</a:t>
            </a:r>
          </a:p>
          <a:p>
            <a:pPr eaLnBrk="1" hangingPunct="1">
              <a:spcBef>
                <a:spcPct val="50000"/>
              </a:spcBef>
            </a:pPr>
            <a:endParaRPr lang="en-US" altLang="en-US" sz="1000">
              <a:latin typeface="Courier New" panose="02070309020205020404" pitchFamily="49" charset="0"/>
            </a:endParaRPr>
          </a:p>
        </p:txBody>
      </p:sp>
      <p:sp>
        <p:nvSpPr>
          <p:cNvPr id="23555" name="Text Box 5"/>
          <p:cNvSpPr txBox="1">
            <a:spLocks noChangeArrowheads="1"/>
          </p:cNvSpPr>
          <p:nvPr/>
        </p:nvSpPr>
        <p:spPr bwMode="auto">
          <a:xfrm>
            <a:off x="6629400" y="457200"/>
            <a:ext cx="22098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Answer:  Both!</a:t>
            </a:r>
          </a:p>
          <a:p>
            <a:pPr eaLnBrk="1" hangingPunct="1">
              <a:spcBef>
                <a:spcPct val="50000"/>
              </a:spcBef>
            </a:pPr>
            <a:r>
              <a:rPr lang="en-US" altLang="en-US" b="1"/>
              <a:t>The GFS was closer to 109.  Both models did well on the low of 72.  The NAM was better on the max of 83 on July 26.</a:t>
            </a:r>
          </a:p>
        </p:txBody>
      </p:sp>
      <p:sp>
        <p:nvSpPr>
          <p:cNvPr id="23556" name="Text Box 6"/>
          <p:cNvSpPr txBox="1">
            <a:spLocks noChangeArrowheads="1"/>
          </p:cNvSpPr>
          <p:nvPr/>
        </p:nvSpPr>
        <p:spPr bwMode="auto">
          <a:xfrm>
            <a:off x="6858000" y="3276600"/>
            <a:ext cx="228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b="1"/>
              <a:t>Why was July 26 so much cooler than July 25?</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92075" y="130175"/>
            <a:ext cx="8942388" cy="615950"/>
          </a:xfrm>
        </p:spPr>
        <p:txBody>
          <a:bodyPr lIns="0" tIns="0" rIns="0" bIns="0">
            <a:spAutoFit/>
          </a:bodyPr>
          <a:lstStyle/>
          <a:p>
            <a:pPr defTabSz="381000" eaLnBrk="1" hangingPunct="1"/>
            <a:r>
              <a:rPr lang="en-US" altLang="en-US" sz="4000" b="1" smtClean="0">
                <a:solidFill>
                  <a:schemeClr val="tx1"/>
                </a:solidFill>
                <a:latin typeface="Arial Bold" panose="020B0704020202020204" pitchFamily="34" charset="0"/>
              </a:rPr>
              <a:t>MOS LINEAR REGRESSION</a:t>
            </a:r>
          </a:p>
        </p:txBody>
      </p:sp>
      <p:sp>
        <p:nvSpPr>
          <p:cNvPr id="24579" name="Rectangle 3"/>
          <p:cNvSpPr>
            <a:spLocks noChangeArrowheads="1"/>
          </p:cNvSpPr>
          <p:nvPr/>
        </p:nvSpPr>
        <p:spPr bwMode="auto">
          <a:xfrm>
            <a:off x="115888" y="771525"/>
            <a:ext cx="8894762" cy="22225"/>
          </a:xfrm>
          <a:prstGeom prst="rect">
            <a:avLst/>
          </a:prstGeom>
          <a:solidFill>
            <a:srgbClr val="9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0" name="Freeform 4"/>
          <p:cNvSpPr>
            <a:spLocks noChangeArrowheads="1"/>
          </p:cNvSpPr>
          <p:nvPr/>
        </p:nvSpPr>
        <p:spPr bwMode="auto">
          <a:xfrm>
            <a:off x="92075" y="747713"/>
            <a:ext cx="8942388" cy="69850"/>
          </a:xfrm>
          <a:custGeom>
            <a:avLst/>
            <a:gdLst>
              <a:gd name="T0" fmla="*/ 0 w 5633"/>
              <a:gd name="T1" fmla="*/ 110886886 h 44"/>
              <a:gd name="T2" fmla="*/ 2147483647 w 5633"/>
              <a:gd name="T3" fmla="*/ 110886886 h 44"/>
              <a:gd name="T4" fmla="*/ 2147483647 w 5633"/>
              <a:gd name="T5" fmla="*/ 0 h 44"/>
              <a:gd name="T6" fmla="*/ 2147483647 w 5633"/>
              <a:gd name="T7" fmla="*/ 37801549 h 44"/>
              <a:gd name="T8" fmla="*/ 2147483647 w 5633"/>
              <a:gd name="T9" fmla="*/ 73083737 h 44"/>
              <a:gd name="T10" fmla="*/ 37801551 w 5633"/>
              <a:gd name="T11" fmla="*/ 73083737 h 44"/>
              <a:gd name="T12" fmla="*/ 0 w 5633"/>
              <a:gd name="T13" fmla="*/ 110886886 h 44"/>
              <a:gd name="T14" fmla="*/ 0 60000 65536"/>
              <a:gd name="T15" fmla="*/ 0 60000 65536"/>
              <a:gd name="T16" fmla="*/ 0 60000 65536"/>
              <a:gd name="T17" fmla="*/ 0 60000 65536"/>
              <a:gd name="T18" fmla="*/ 0 60000 65536"/>
              <a:gd name="T19" fmla="*/ 0 60000 65536"/>
              <a:gd name="T20" fmla="*/ 0 60000 65536"/>
              <a:gd name="T21" fmla="*/ 0 w 5633"/>
              <a:gd name="T22" fmla="*/ 0 h 44"/>
              <a:gd name="T23" fmla="*/ 5633 w 563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3" h="44">
                <a:moveTo>
                  <a:pt x="0" y="44"/>
                </a:moveTo>
                <a:lnTo>
                  <a:pt x="5633" y="44"/>
                </a:lnTo>
                <a:lnTo>
                  <a:pt x="5633" y="0"/>
                </a:lnTo>
                <a:lnTo>
                  <a:pt x="5618" y="15"/>
                </a:lnTo>
                <a:lnTo>
                  <a:pt x="5618" y="29"/>
                </a:lnTo>
                <a:lnTo>
                  <a:pt x="15" y="29"/>
                </a:lnTo>
                <a:lnTo>
                  <a:pt x="0" y="44"/>
                </a:lnTo>
                <a:close/>
              </a:path>
            </a:pathLst>
          </a:custGeom>
          <a:solidFill>
            <a:srgbClr val="006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1" name="Freeform 5"/>
          <p:cNvSpPr>
            <a:spLocks noChangeArrowheads="1"/>
          </p:cNvSpPr>
          <p:nvPr/>
        </p:nvSpPr>
        <p:spPr bwMode="auto">
          <a:xfrm>
            <a:off x="92075" y="747713"/>
            <a:ext cx="8942388" cy="69850"/>
          </a:xfrm>
          <a:custGeom>
            <a:avLst/>
            <a:gdLst>
              <a:gd name="T0" fmla="*/ 0 w 5633"/>
              <a:gd name="T1" fmla="*/ 110886886 h 44"/>
              <a:gd name="T2" fmla="*/ 0 w 5633"/>
              <a:gd name="T3" fmla="*/ 0 h 44"/>
              <a:gd name="T4" fmla="*/ 2147483647 w 5633"/>
              <a:gd name="T5" fmla="*/ 0 h 44"/>
              <a:gd name="T6" fmla="*/ 2147483647 w 5633"/>
              <a:gd name="T7" fmla="*/ 37801549 h 44"/>
              <a:gd name="T8" fmla="*/ 37801551 w 5633"/>
              <a:gd name="T9" fmla="*/ 37801549 h 44"/>
              <a:gd name="T10" fmla="*/ 37801551 w 5633"/>
              <a:gd name="T11" fmla="*/ 73083737 h 44"/>
              <a:gd name="T12" fmla="*/ 0 w 5633"/>
              <a:gd name="T13" fmla="*/ 110886886 h 44"/>
              <a:gd name="T14" fmla="*/ 0 60000 65536"/>
              <a:gd name="T15" fmla="*/ 0 60000 65536"/>
              <a:gd name="T16" fmla="*/ 0 60000 65536"/>
              <a:gd name="T17" fmla="*/ 0 60000 65536"/>
              <a:gd name="T18" fmla="*/ 0 60000 65536"/>
              <a:gd name="T19" fmla="*/ 0 60000 65536"/>
              <a:gd name="T20" fmla="*/ 0 60000 65536"/>
              <a:gd name="T21" fmla="*/ 0 w 5633"/>
              <a:gd name="T22" fmla="*/ 0 h 44"/>
              <a:gd name="T23" fmla="*/ 5633 w 563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3" h="44">
                <a:moveTo>
                  <a:pt x="0" y="44"/>
                </a:moveTo>
                <a:lnTo>
                  <a:pt x="0" y="0"/>
                </a:lnTo>
                <a:lnTo>
                  <a:pt x="5633" y="0"/>
                </a:lnTo>
                <a:lnTo>
                  <a:pt x="5618" y="15"/>
                </a:lnTo>
                <a:lnTo>
                  <a:pt x="15" y="15"/>
                </a:lnTo>
                <a:lnTo>
                  <a:pt x="15" y="29"/>
                </a:lnTo>
                <a:lnTo>
                  <a:pt x="0" y="44"/>
                </a:lnTo>
                <a:close/>
              </a:path>
            </a:pathLst>
          </a:custGeom>
          <a:solidFill>
            <a:srgbClr val="D1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2" name="Rectangle 6"/>
          <p:cNvSpPr>
            <a:spLocks noGrp="1" noChangeArrowheads="1"/>
          </p:cNvSpPr>
          <p:nvPr>
            <p:ph type="subTitle" idx="4294967295"/>
          </p:nvPr>
        </p:nvSpPr>
        <p:spPr>
          <a:xfrm>
            <a:off x="230188" y="800100"/>
            <a:ext cx="8664575" cy="831850"/>
          </a:xfrm>
        </p:spPr>
        <p:txBody>
          <a:bodyPr lIns="0" tIns="0" rIns="0" bIns="0">
            <a:spAutoFit/>
          </a:bodyPr>
          <a:lstStyle/>
          <a:p>
            <a:pPr marL="0" indent="0" algn="ctr" defTabSz="381000" eaLnBrk="1" hangingPunct="1">
              <a:buFontTx/>
              <a:buNone/>
            </a:pPr>
            <a:r>
              <a:rPr lang="en-US" altLang="en-US" sz="1600" smtClean="0">
                <a:solidFill>
                  <a:srgbClr val="CCE6FF"/>
                </a:solidFill>
              </a:rPr>
              <a:t>JANUARY 1 - JANUARY 30,  1994   0000 UTC</a:t>
            </a:r>
            <a:r>
              <a:rPr lang="en-US" altLang="en-US" sz="1800" smtClean="0">
                <a:solidFill>
                  <a:srgbClr val="CCE6FF"/>
                </a:solidFill>
              </a:rPr>
              <a:t/>
            </a:r>
            <a:br>
              <a:rPr lang="en-US" altLang="en-US" sz="1800" smtClean="0">
                <a:solidFill>
                  <a:srgbClr val="CCE6FF"/>
                </a:solidFill>
              </a:rPr>
            </a:br>
            <a:r>
              <a:rPr lang="en-US" altLang="en-US" sz="1800" b="1" smtClean="0">
                <a:solidFill>
                  <a:srgbClr val="FF4242"/>
                </a:solidFill>
              </a:rPr>
              <a:t>KCMH</a:t>
            </a:r>
          </a:p>
        </p:txBody>
      </p:sp>
      <p:sp>
        <p:nvSpPr>
          <p:cNvPr id="24583" name="Rectangle 7"/>
          <p:cNvSpPr>
            <a:spLocks noChangeArrowheads="1"/>
          </p:cNvSpPr>
          <p:nvPr/>
        </p:nvSpPr>
        <p:spPr bwMode="auto">
          <a:xfrm>
            <a:off x="1285875" y="1985963"/>
            <a:ext cx="6715125" cy="381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4" name="Rectangle 8"/>
          <p:cNvSpPr>
            <a:spLocks noChangeArrowheads="1"/>
          </p:cNvSpPr>
          <p:nvPr/>
        </p:nvSpPr>
        <p:spPr bwMode="auto">
          <a:xfrm>
            <a:off x="1982788" y="6351588"/>
            <a:ext cx="105648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18-H NGM 850-1000 MB THICKNESS (M)</a:t>
            </a:r>
          </a:p>
        </p:txBody>
      </p:sp>
      <p:sp>
        <p:nvSpPr>
          <p:cNvPr id="24585" name="Rectangle 9"/>
          <p:cNvSpPr>
            <a:spLocks noChangeArrowheads="1"/>
          </p:cNvSpPr>
          <p:nvPr/>
        </p:nvSpPr>
        <p:spPr bwMode="auto">
          <a:xfrm rot="-5400000">
            <a:off x="-539750" y="3883026"/>
            <a:ext cx="2251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TODAY'S MAX (°F)</a:t>
            </a:r>
          </a:p>
        </p:txBody>
      </p:sp>
      <p:sp>
        <p:nvSpPr>
          <p:cNvPr id="24586" name="Freeform 10"/>
          <p:cNvSpPr>
            <a:spLocks noChangeArrowheads="1"/>
          </p:cNvSpPr>
          <p:nvPr/>
        </p:nvSpPr>
        <p:spPr bwMode="auto">
          <a:xfrm>
            <a:off x="1285875" y="1985963"/>
            <a:ext cx="0" cy="3811587"/>
          </a:xfrm>
          <a:custGeom>
            <a:avLst/>
            <a:gdLst>
              <a:gd name="T0" fmla="*/ 0 h 2401"/>
              <a:gd name="T1" fmla="*/ 2147483647 h 2401"/>
              <a:gd name="T2" fmla="*/ 0 60000 65536"/>
              <a:gd name="T3" fmla="*/ 0 60000 65536"/>
              <a:gd name="T4" fmla="*/ 0 h 2401"/>
              <a:gd name="T5" fmla="*/ 2401 h 2401"/>
            </a:gdLst>
            <a:ahLst/>
            <a:cxnLst>
              <a:cxn ang="T2">
                <a:pos x="0" y="T0"/>
              </a:cxn>
              <a:cxn ang="T3">
                <a:pos x="0" y="T1"/>
              </a:cxn>
            </a:cxnLst>
            <a:rect l="0" t="T4" r="0" b="T5"/>
            <a:pathLst>
              <a:path h="2401">
                <a:moveTo>
                  <a:pt x="0" y="0"/>
                </a:moveTo>
                <a:lnTo>
                  <a:pt x="0" y="2401"/>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7" name="Freeform 11"/>
          <p:cNvSpPr>
            <a:spLocks noChangeArrowheads="1"/>
          </p:cNvSpPr>
          <p:nvPr/>
        </p:nvSpPr>
        <p:spPr bwMode="auto">
          <a:xfrm>
            <a:off x="1285875" y="5251450"/>
            <a:ext cx="6715125" cy="0"/>
          </a:xfrm>
          <a:custGeom>
            <a:avLst/>
            <a:gdLst>
              <a:gd name="T0" fmla="*/ 2147483647 w 4230"/>
              <a:gd name="T1" fmla="*/ 0 w 4230"/>
              <a:gd name="T2" fmla="*/ 0 60000 65536"/>
              <a:gd name="T3" fmla="*/ 0 60000 65536"/>
              <a:gd name="T4" fmla="*/ 0 w 4230"/>
              <a:gd name="T5" fmla="*/ 4230 w 4230"/>
            </a:gdLst>
            <a:ahLst/>
            <a:cxnLst>
              <a:cxn ang="T2">
                <a:pos x="T0" y="0"/>
              </a:cxn>
              <a:cxn ang="T3">
                <a:pos x="T1" y="0"/>
              </a:cxn>
            </a:cxnLst>
            <a:rect l="T4" t="0" r="T5" b="0"/>
            <a:pathLst>
              <a:path w="4230">
                <a:moveTo>
                  <a:pt x="4230" y="0"/>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Freeform 12"/>
          <p:cNvSpPr>
            <a:spLocks noChangeArrowheads="1"/>
          </p:cNvSpPr>
          <p:nvPr/>
        </p:nvSpPr>
        <p:spPr bwMode="auto">
          <a:xfrm>
            <a:off x="1285875" y="5797550"/>
            <a:ext cx="6715125" cy="0"/>
          </a:xfrm>
          <a:custGeom>
            <a:avLst/>
            <a:gdLst>
              <a:gd name="T0" fmla="*/ 0 w 4230"/>
              <a:gd name="T1" fmla="*/ 2147483647 w 4230"/>
              <a:gd name="T2" fmla="*/ 0 60000 65536"/>
              <a:gd name="T3" fmla="*/ 0 60000 65536"/>
              <a:gd name="T4" fmla="*/ 0 w 4230"/>
              <a:gd name="T5" fmla="*/ 4230 w 4230"/>
            </a:gdLst>
            <a:ahLst/>
            <a:cxnLst>
              <a:cxn ang="T2">
                <a:pos x="T0" y="0"/>
              </a:cxn>
              <a:cxn ang="T3">
                <a:pos x="T1" y="0"/>
              </a:cxn>
            </a:cxnLst>
            <a:rect l="T4" t="0" r="T5" b="0"/>
            <a:pathLst>
              <a:path w="4230">
                <a:moveTo>
                  <a:pt x="0" y="0"/>
                </a:moveTo>
                <a:lnTo>
                  <a:pt x="4230" y="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Freeform 13"/>
          <p:cNvSpPr>
            <a:spLocks noChangeArrowheads="1"/>
          </p:cNvSpPr>
          <p:nvPr/>
        </p:nvSpPr>
        <p:spPr bwMode="auto">
          <a:xfrm>
            <a:off x="1806575" y="556577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0" name="Freeform 14"/>
          <p:cNvSpPr>
            <a:spLocks noChangeArrowheads="1"/>
          </p:cNvSpPr>
          <p:nvPr/>
        </p:nvSpPr>
        <p:spPr bwMode="auto">
          <a:xfrm>
            <a:off x="1758950" y="5584825"/>
            <a:ext cx="93663" cy="95250"/>
          </a:xfrm>
          <a:custGeom>
            <a:avLst/>
            <a:gdLst>
              <a:gd name="T0" fmla="*/ 0 w 59"/>
              <a:gd name="T1" fmla="*/ 151209386 h 60"/>
              <a:gd name="T2" fmla="*/ 148690817 w 59"/>
              <a:gd name="T3" fmla="*/ 0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60"/>
                </a:move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Freeform 15"/>
          <p:cNvSpPr>
            <a:spLocks noChangeArrowheads="1"/>
          </p:cNvSpPr>
          <p:nvPr/>
        </p:nvSpPr>
        <p:spPr bwMode="auto">
          <a:xfrm>
            <a:off x="1738313" y="5634038"/>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2" name="Freeform 16"/>
          <p:cNvSpPr>
            <a:spLocks noChangeArrowheads="1"/>
          </p:cNvSpPr>
          <p:nvPr/>
        </p:nvSpPr>
        <p:spPr bwMode="auto">
          <a:xfrm>
            <a:off x="1758950" y="5584825"/>
            <a:ext cx="93663" cy="95250"/>
          </a:xfrm>
          <a:custGeom>
            <a:avLst/>
            <a:gdLst>
              <a:gd name="T0" fmla="*/ 0 w 59"/>
              <a:gd name="T1" fmla="*/ 0 h 60"/>
              <a:gd name="T2" fmla="*/ 148690817 w 59"/>
              <a:gd name="T3" fmla="*/ 151209386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0"/>
                </a:moveTo>
                <a:lnTo>
                  <a:pt x="59"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Freeform 17"/>
          <p:cNvSpPr>
            <a:spLocks noChangeArrowheads="1"/>
          </p:cNvSpPr>
          <p:nvPr/>
        </p:nvSpPr>
        <p:spPr bwMode="auto">
          <a:xfrm>
            <a:off x="2020888" y="5457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4" name="Freeform 18"/>
          <p:cNvSpPr>
            <a:spLocks noChangeArrowheads="1"/>
          </p:cNvSpPr>
          <p:nvPr/>
        </p:nvSpPr>
        <p:spPr bwMode="auto">
          <a:xfrm>
            <a:off x="1973263" y="5476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Freeform 19"/>
          <p:cNvSpPr>
            <a:spLocks noChangeArrowheads="1"/>
          </p:cNvSpPr>
          <p:nvPr/>
        </p:nvSpPr>
        <p:spPr bwMode="auto">
          <a:xfrm>
            <a:off x="1954213" y="5524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Freeform 20"/>
          <p:cNvSpPr>
            <a:spLocks noChangeArrowheads="1"/>
          </p:cNvSpPr>
          <p:nvPr/>
        </p:nvSpPr>
        <p:spPr bwMode="auto">
          <a:xfrm>
            <a:off x="1973263" y="5476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7" name="Freeform 21"/>
          <p:cNvSpPr>
            <a:spLocks noChangeArrowheads="1"/>
          </p:cNvSpPr>
          <p:nvPr/>
        </p:nvSpPr>
        <p:spPr bwMode="auto">
          <a:xfrm>
            <a:off x="2292350" y="5076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22"/>
          <p:cNvSpPr>
            <a:spLocks noChangeArrowheads="1"/>
          </p:cNvSpPr>
          <p:nvPr/>
        </p:nvSpPr>
        <p:spPr bwMode="auto">
          <a:xfrm>
            <a:off x="2246313" y="5095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Freeform 23"/>
          <p:cNvSpPr>
            <a:spLocks noChangeArrowheads="1"/>
          </p:cNvSpPr>
          <p:nvPr/>
        </p:nvSpPr>
        <p:spPr bwMode="auto">
          <a:xfrm>
            <a:off x="2227263" y="5143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0" name="Freeform 24"/>
          <p:cNvSpPr>
            <a:spLocks noChangeArrowheads="1"/>
          </p:cNvSpPr>
          <p:nvPr/>
        </p:nvSpPr>
        <p:spPr bwMode="auto">
          <a:xfrm>
            <a:off x="2246313" y="5095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Freeform 25"/>
          <p:cNvSpPr>
            <a:spLocks noChangeArrowheads="1"/>
          </p:cNvSpPr>
          <p:nvPr/>
        </p:nvSpPr>
        <p:spPr bwMode="auto">
          <a:xfrm>
            <a:off x="3108325" y="4368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2" name="Freeform 26"/>
          <p:cNvSpPr>
            <a:spLocks noChangeArrowheads="1"/>
          </p:cNvSpPr>
          <p:nvPr/>
        </p:nvSpPr>
        <p:spPr bwMode="auto">
          <a:xfrm>
            <a:off x="3062288" y="43878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noChangeArrowheads="1"/>
          </p:cNvSpPr>
          <p:nvPr/>
        </p:nvSpPr>
        <p:spPr bwMode="auto">
          <a:xfrm>
            <a:off x="3043238" y="443706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Freeform 28"/>
          <p:cNvSpPr>
            <a:spLocks noChangeArrowheads="1"/>
          </p:cNvSpPr>
          <p:nvPr/>
        </p:nvSpPr>
        <p:spPr bwMode="auto">
          <a:xfrm>
            <a:off x="3062288" y="43878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5" name="Freeform 29"/>
          <p:cNvSpPr>
            <a:spLocks noChangeArrowheads="1"/>
          </p:cNvSpPr>
          <p:nvPr/>
        </p:nvSpPr>
        <p:spPr bwMode="auto">
          <a:xfrm>
            <a:off x="3128963" y="4641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6" name="Freeform 30"/>
          <p:cNvSpPr>
            <a:spLocks noChangeArrowheads="1"/>
          </p:cNvSpPr>
          <p:nvPr/>
        </p:nvSpPr>
        <p:spPr bwMode="auto">
          <a:xfrm>
            <a:off x="3081338" y="466090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noChangeArrowheads="1"/>
          </p:cNvSpPr>
          <p:nvPr/>
        </p:nvSpPr>
        <p:spPr bwMode="auto">
          <a:xfrm>
            <a:off x="3062288" y="470693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noChangeArrowheads="1"/>
          </p:cNvSpPr>
          <p:nvPr/>
        </p:nvSpPr>
        <p:spPr bwMode="auto">
          <a:xfrm>
            <a:off x="3081338" y="466090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noChangeArrowheads="1"/>
          </p:cNvSpPr>
          <p:nvPr/>
        </p:nvSpPr>
        <p:spPr bwMode="auto">
          <a:xfrm>
            <a:off x="3451225" y="44767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noChangeArrowheads="1"/>
          </p:cNvSpPr>
          <p:nvPr/>
        </p:nvSpPr>
        <p:spPr bwMode="auto">
          <a:xfrm>
            <a:off x="3403600" y="4497388"/>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noChangeArrowheads="1"/>
          </p:cNvSpPr>
          <p:nvPr/>
        </p:nvSpPr>
        <p:spPr bwMode="auto">
          <a:xfrm>
            <a:off x="3384550" y="454501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Freeform 36"/>
          <p:cNvSpPr>
            <a:spLocks noChangeArrowheads="1"/>
          </p:cNvSpPr>
          <p:nvPr/>
        </p:nvSpPr>
        <p:spPr bwMode="auto">
          <a:xfrm>
            <a:off x="3403600" y="4497388"/>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3" name="Freeform 37"/>
          <p:cNvSpPr>
            <a:spLocks noChangeArrowheads="1"/>
          </p:cNvSpPr>
          <p:nvPr/>
        </p:nvSpPr>
        <p:spPr bwMode="auto">
          <a:xfrm>
            <a:off x="3776663" y="420687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4" name="Freeform 38"/>
          <p:cNvSpPr>
            <a:spLocks noChangeArrowheads="1"/>
          </p:cNvSpPr>
          <p:nvPr/>
        </p:nvSpPr>
        <p:spPr bwMode="auto">
          <a:xfrm>
            <a:off x="3729038" y="422592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5" name="Freeform 39"/>
          <p:cNvSpPr>
            <a:spLocks noChangeArrowheads="1"/>
          </p:cNvSpPr>
          <p:nvPr/>
        </p:nvSpPr>
        <p:spPr bwMode="auto">
          <a:xfrm>
            <a:off x="3709988" y="427196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Freeform 40"/>
          <p:cNvSpPr>
            <a:spLocks noChangeArrowheads="1"/>
          </p:cNvSpPr>
          <p:nvPr/>
        </p:nvSpPr>
        <p:spPr bwMode="auto">
          <a:xfrm>
            <a:off x="3729038" y="422592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7" name="Freeform 41"/>
          <p:cNvSpPr>
            <a:spLocks noChangeArrowheads="1"/>
          </p:cNvSpPr>
          <p:nvPr/>
        </p:nvSpPr>
        <p:spPr bwMode="auto">
          <a:xfrm>
            <a:off x="4133850" y="3824288"/>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8" name="Freeform 42"/>
          <p:cNvSpPr>
            <a:spLocks noChangeArrowheads="1"/>
          </p:cNvSpPr>
          <p:nvPr/>
        </p:nvSpPr>
        <p:spPr bwMode="auto">
          <a:xfrm>
            <a:off x="4084638" y="3843338"/>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9" name="Freeform 43"/>
          <p:cNvSpPr>
            <a:spLocks noChangeArrowheads="1"/>
          </p:cNvSpPr>
          <p:nvPr/>
        </p:nvSpPr>
        <p:spPr bwMode="auto">
          <a:xfrm>
            <a:off x="4065588" y="389096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0" name="Freeform 44"/>
          <p:cNvSpPr>
            <a:spLocks noChangeArrowheads="1"/>
          </p:cNvSpPr>
          <p:nvPr/>
        </p:nvSpPr>
        <p:spPr bwMode="auto">
          <a:xfrm>
            <a:off x="4084638" y="3843338"/>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1" name="Freeform 45"/>
          <p:cNvSpPr>
            <a:spLocks noChangeArrowheads="1"/>
          </p:cNvSpPr>
          <p:nvPr/>
        </p:nvSpPr>
        <p:spPr bwMode="auto">
          <a:xfrm>
            <a:off x="4167188" y="4314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2" name="Freeform 46"/>
          <p:cNvSpPr>
            <a:spLocks noChangeArrowheads="1"/>
          </p:cNvSpPr>
          <p:nvPr/>
        </p:nvSpPr>
        <p:spPr bwMode="auto">
          <a:xfrm>
            <a:off x="4119563" y="4333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3" name="Freeform 47"/>
          <p:cNvSpPr>
            <a:spLocks noChangeArrowheads="1"/>
          </p:cNvSpPr>
          <p:nvPr/>
        </p:nvSpPr>
        <p:spPr bwMode="auto">
          <a:xfrm>
            <a:off x="4100513" y="4381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4" name="Freeform 48"/>
          <p:cNvSpPr>
            <a:spLocks noChangeArrowheads="1"/>
          </p:cNvSpPr>
          <p:nvPr/>
        </p:nvSpPr>
        <p:spPr bwMode="auto">
          <a:xfrm>
            <a:off x="4119563" y="4333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5" name="Freeform 49"/>
          <p:cNvSpPr>
            <a:spLocks noChangeArrowheads="1"/>
          </p:cNvSpPr>
          <p:nvPr/>
        </p:nvSpPr>
        <p:spPr bwMode="auto">
          <a:xfrm>
            <a:off x="4381500" y="3770313"/>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6" name="Freeform 50"/>
          <p:cNvSpPr>
            <a:spLocks noChangeArrowheads="1"/>
          </p:cNvSpPr>
          <p:nvPr/>
        </p:nvSpPr>
        <p:spPr bwMode="auto">
          <a:xfrm>
            <a:off x="4333875" y="37893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7" name="Freeform 51"/>
          <p:cNvSpPr>
            <a:spLocks noChangeArrowheads="1"/>
          </p:cNvSpPr>
          <p:nvPr/>
        </p:nvSpPr>
        <p:spPr bwMode="auto">
          <a:xfrm>
            <a:off x="4314825" y="38369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8" name="Freeform 52"/>
          <p:cNvSpPr>
            <a:spLocks noChangeArrowheads="1"/>
          </p:cNvSpPr>
          <p:nvPr/>
        </p:nvSpPr>
        <p:spPr bwMode="auto">
          <a:xfrm>
            <a:off x="4333875" y="37893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9" name="Freeform 53"/>
          <p:cNvSpPr>
            <a:spLocks noChangeArrowheads="1"/>
          </p:cNvSpPr>
          <p:nvPr/>
        </p:nvSpPr>
        <p:spPr bwMode="auto">
          <a:xfrm>
            <a:off x="4573588" y="3389313"/>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0" name="Freeform 54"/>
          <p:cNvSpPr>
            <a:spLocks noChangeArrowheads="1"/>
          </p:cNvSpPr>
          <p:nvPr/>
        </p:nvSpPr>
        <p:spPr bwMode="auto">
          <a:xfrm>
            <a:off x="4525963" y="34083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1" name="Freeform 55"/>
          <p:cNvSpPr>
            <a:spLocks noChangeArrowheads="1"/>
          </p:cNvSpPr>
          <p:nvPr/>
        </p:nvSpPr>
        <p:spPr bwMode="auto">
          <a:xfrm>
            <a:off x="4506913" y="34559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2" name="Freeform 56"/>
          <p:cNvSpPr>
            <a:spLocks noChangeArrowheads="1"/>
          </p:cNvSpPr>
          <p:nvPr/>
        </p:nvSpPr>
        <p:spPr bwMode="auto">
          <a:xfrm>
            <a:off x="4525963" y="34083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3" name="Freeform 57"/>
          <p:cNvSpPr>
            <a:spLocks noChangeArrowheads="1"/>
          </p:cNvSpPr>
          <p:nvPr/>
        </p:nvSpPr>
        <p:spPr bwMode="auto">
          <a:xfrm>
            <a:off x="5080000" y="3498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4" name="Freeform 58"/>
          <p:cNvSpPr>
            <a:spLocks noChangeArrowheads="1"/>
          </p:cNvSpPr>
          <p:nvPr/>
        </p:nvSpPr>
        <p:spPr bwMode="auto">
          <a:xfrm>
            <a:off x="5032375" y="3517900"/>
            <a:ext cx="95250" cy="93663"/>
          </a:xfrm>
          <a:custGeom>
            <a:avLst/>
            <a:gdLst>
              <a:gd name="T0" fmla="*/ 0 w 60"/>
              <a:gd name="T1" fmla="*/ 148690817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5" name="Freeform 59"/>
          <p:cNvSpPr>
            <a:spLocks noChangeArrowheads="1"/>
          </p:cNvSpPr>
          <p:nvPr/>
        </p:nvSpPr>
        <p:spPr bwMode="auto">
          <a:xfrm>
            <a:off x="5013325" y="3565525"/>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6" name="Freeform 60"/>
          <p:cNvSpPr>
            <a:spLocks noChangeArrowheads="1"/>
          </p:cNvSpPr>
          <p:nvPr/>
        </p:nvSpPr>
        <p:spPr bwMode="auto">
          <a:xfrm>
            <a:off x="5032375" y="3517900"/>
            <a:ext cx="95250" cy="93663"/>
          </a:xfrm>
          <a:custGeom>
            <a:avLst/>
            <a:gdLst>
              <a:gd name="T0" fmla="*/ 0 w 60"/>
              <a:gd name="T1" fmla="*/ 0 h 59"/>
              <a:gd name="T2" fmla="*/ 151209386 w 60"/>
              <a:gd name="T3" fmla="*/ 148690817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7" name="Freeform 61"/>
          <p:cNvSpPr>
            <a:spLocks noChangeArrowheads="1"/>
          </p:cNvSpPr>
          <p:nvPr/>
        </p:nvSpPr>
        <p:spPr bwMode="auto">
          <a:xfrm>
            <a:off x="5187950" y="366077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8" name="Freeform 62"/>
          <p:cNvSpPr>
            <a:spLocks noChangeArrowheads="1"/>
          </p:cNvSpPr>
          <p:nvPr/>
        </p:nvSpPr>
        <p:spPr bwMode="auto">
          <a:xfrm>
            <a:off x="5140325" y="3681413"/>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9" name="Freeform 63"/>
          <p:cNvSpPr>
            <a:spLocks noChangeArrowheads="1"/>
          </p:cNvSpPr>
          <p:nvPr/>
        </p:nvSpPr>
        <p:spPr bwMode="auto">
          <a:xfrm>
            <a:off x="5121275" y="372745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0" name="Freeform 64"/>
          <p:cNvSpPr>
            <a:spLocks noChangeArrowheads="1"/>
          </p:cNvSpPr>
          <p:nvPr/>
        </p:nvSpPr>
        <p:spPr bwMode="auto">
          <a:xfrm>
            <a:off x="5140325" y="3681413"/>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1" name="Freeform 65"/>
          <p:cNvSpPr>
            <a:spLocks noChangeArrowheads="1"/>
          </p:cNvSpPr>
          <p:nvPr/>
        </p:nvSpPr>
        <p:spPr bwMode="auto">
          <a:xfrm>
            <a:off x="5208588" y="3714750"/>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2" name="Freeform 66"/>
          <p:cNvSpPr>
            <a:spLocks noChangeArrowheads="1"/>
          </p:cNvSpPr>
          <p:nvPr/>
        </p:nvSpPr>
        <p:spPr bwMode="auto">
          <a:xfrm>
            <a:off x="5160963" y="3735388"/>
            <a:ext cx="93662" cy="93662"/>
          </a:xfrm>
          <a:custGeom>
            <a:avLst/>
            <a:gdLst>
              <a:gd name="T0" fmla="*/ 0 w 59"/>
              <a:gd name="T1" fmla="*/ 148687642 h 59"/>
              <a:gd name="T2" fmla="*/ 148687642 w 59"/>
              <a:gd name="T3" fmla="*/ 0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59"/>
                </a:move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3" name="Freeform 67"/>
          <p:cNvSpPr>
            <a:spLocks noChangeArrowheads="1"/>
          </p:cNvSpPr>
          <p:nvPr/>
        </p:nvSpPr>
        <p:spPr bwMode="auto">
          <a:xfrm>
            <a:off x="5140325" y="3783013"/>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4" name="Freeform 68"/>
          <p:cNvSpPr>
            <a:spLocks noChangeArrowheads="1"/>
          </p:cNvSpPr>
          <p:nvPr/>
        </p:nvSpPr>
        <p:spPr bwMode="auto">
          <a:xfrm>
            <a:off x="5160963" y="3735388"/>
            <a:ext cx="93662" cy="93662"/>
          </a:xfrm>
          <a:custGeom>
            <a:avLst/>
            <a:gdLst>
              <a:gd name="T0" fmla="*/ 0 w 59"/>
              <a:gd name="T1" fmla="*/ 0 h 59"/>
              <a:gd name="T2" fmla="*/ 148687642 w 59"/>
              <a:gd name="T3" fmla="*/ 148687642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0"/>
                </a:moveTo>
                <a:lnTo>
                  <a:pt x="59"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5" name="Freeform 69"/>
          <p:cNvSpPr>
            <a:spLocks noChangeArrowheads="1"/>
          </p:cNvSpPr>
          <p:nvPr/>
        </p:nvSpPr>
        <p:spPr bwMode="auto">
          <a:xfrm>
            <a:off x="5248275" y="3552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6" name="Freeform 70"/>
          <p:cNvSpPr>
            <a:spLocks noChangeArrowheads="1"/>
          </p:cNvSpPr>
          <p:nvPr/>
        </p:nvSpPr>
        <p:spPr bwMode="auto">
          <a:xfrm>
            <a:off x="5200650" y="3571875"/>
            <a:ext cx="95250" cy="93663"/>
          </a:xfrm>
          <a:custGeom>
            <a:avLst/>
            <a:gdLst>
              <a:gd name="T0" fmla="*/ 0 w 60"/>
              <a:gd name="T1" fmla="*/ 148690817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7" name="Freeform 71"/>
          <p:cNvSpPr>
            <a:spLocks noChangeArrowheads="1"/>
          </p:cNvSpPr>
          <p:nvPr/>
        </p:nvSpPr>
        <p:spPr bwMode="auto">
          <a:xfrm>
            <a:off x="5181600" y="3619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8" name="Freeform 72"/>
          <p:cNvSpPr>
            <a:spLocks noChangeArrowheads="1"/>
          </p:cNvSpPr>
          <p:nvPr/>
        </p:nvSpPr>
        <p:spPr bwMode="auto">
          <a:xfrm>
            <a:off x="5200650" y="3571875"/>
            <a:ext cx="95250" cy="93663"/>
          </a:xfrm>
          <a:custGeom>
            <a:avLst/>
            <a:gdLst>
              <a:gd name="T0" fmla="*/ 0 w 60"/>
              <a:gd name="T1" fmla="*/ 0 h 59"/>
              <a:gd name="T2" fmla="*/ 151209386 w 60"/>
              <a:gd name="T3" fmla="*/ 148690817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9" name="Freeform 73"/>
          <p:cNvSpPr>
            <a:spLocks noChangeArrowheads="1"/>
          </p:cNvSpPr>
          <p:nvPr/>
        </p:nvSpPr>
        <p:spPr bwMode="auto">
          <a:xfrm>
            <a:off x="5297488" y="3714750"/>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0" name="Freeform 74"/>
          <p:cNvSpPr>
            <a:spLocks noChangeArrowheads="1"/>
          </p:cNvSpPr>
          <p:nvPr/>
        </p:nvSpPr>
        <p:spPr bwMode="auto">
          <a:xfrm>
            <a:off x="5251450" y="3735388"/>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1" name="Freeform 75"/>
          <p:cNvSpPr>
            <a:spLocks noChangeArrowheads="1"/>
          </p:cNvSpPr>
          <p:nvPr/>
        </p:nvSpPr>
        <p:spPr bwMode="auto">
          <a:xfrm>
            <a:off x="5232400" y="378301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2" name="Freeform 76"/>
          <p:cNvSpPr>
            <a:spLocks noChangeArrowheads="1"/>
          </p:cNvSpPr>
          <p:nvPr/>
        </p:nvSpPr>
        <p:spPr bwMode="auto">
          <a:xfrm>
            <a:off x="5251450" y="3735388"/>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3" name="Freeform 77"/>
          <p:cNvSpPr>
            <a:spLocks noChangeArrowheads="1"/>
          </p:cNvSpPr>
          <p:nvPr/>
        </p:nvSpPr>
        <p:spPr bwMode="auto">
          <a:xfrm>
            <a:off x="5410200" y="366077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4" name="Freeform 78"/>
          <p:cNvSpPr>
            <a:spLocks noChangeArrowheads="1"/>
          </p:cNvSpPr>
          <p:nvPr/>
        </p:nvSpPr>
        <p:spPr bwMode="auto">
          <a:xfrm>
            <a:off x="5360988" y="3681413"/>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5" name="Freeform 79"/>
          <p:cNvSpPr>
            <a:spLocks noChangeArrowheads="1"/>
          </p:cNvSpPr>
          <p:nvPr/>
        </p:nvSpPr>
        <p:spPr bwMode="auto">
          <a:xfrm>
            <a:off x="5341938" y="372745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6" name="Freeform 80"/>
          <p:cNvSpPr>
            <a:spLocks noChangeArrowheads="1"/>
          </p:cNvSpPr>
          <p:nvPr/>
        </p:nvSpPr>
        <p:spPr bwMode="auto">
          <a:xfrm>
            <a:off x="5360988" y="3681413"/>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7" name="Freeform 81"/>
          <p:cNvSpPr>
            <a:spLocks noChangeArrowheads="1"/>
          </p:cNvSpPr>
          <p:nvPr/>
        </p:nvSpPr>
        <p:spPr bwMode="auto">
          <a:xfrm>
            <a:off x="5529263" y="3335338"/>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8" name="Freeform 82"/>
          <p:cNvSpPr>
            <a:spLocks noChangeArrowheads="1"/>
          </p:cNvSpPr>
          <p:nvPr/>
        </p:nvSpPr>
        <p:spPr bwMode="auto">
          <a:xfrm>
            <a:off x="5483225" y="3354388"/>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9" name="Freeform 83"/>
          <p:cNvSpPr>
            <a:spLocks noChangeArrowheads="1"/>
          </p:cNvSpPr>
          <p:nvPr/>
        </p:nvSpPr>
        <p:spPr bwMode="auto">
          <a:xfrm>
            <a:off x="5464175" y="340201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0" name="Freeform 84"/>
          <p:cNvSpPr>
            <a:spLocks noChangeArrowheads="1"/>
          </p:cNvSpPr>
          <p:nvPr/>
        </p:nvSpPr>
        <p:spPr bwMode="auto">
          <a:xfrm>
            <a:off x="5483225" y="3354388"/>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1" name="Freeform 85"/>
          <p:cNvSpPr>
            <a:spLocks noChangeArrowheads="1"/>
          </p:cNvSpPr>
          <p:nvPr/>
        </p:nvSpPr>
        <p:spPr bwMode="auto">
          <a:xfrm>
            <a:off x="5537200" y="3225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2" name="Freeform 86"/>
          <p:cNvSpPr>
            <a:spLocks noChangeArrowheads="1"/>
          </p:cNvSpPr>
          <p:nvPr/>
        </p:nvSpPr>
        <p:spPr bwMode="auto">
          <a:xfrm>
            <a:off x="5489575" y="3244850"/>
            <a:ext cx="93663" cy="95250"/>
          </a:xfrm>
          <a:custGeom>
            <a:avLst/>
            <a:gdLst>
              <a:gd name="T0" fmla="*/ 0 w 59"/>
              <a:gd name="T1" fmla="*/ 151209386 h 60"/>
              <a:gd name="T2" fmla="*/ 148690817 w 59"/>
              <a:gd name="T3" fmla="*/ 0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60"/>
                </a:move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3" name="Freeform 87"/>
          <p:cNvSpPr>
            <a:spLocks noChangeArrowheads="1"/>
          </p:cNvSpPr>
          <p:nvPr/>
        </p:nvSpPr>
        <p:spPr bwMode="auto">
          <a:xfrm>
            <a:off x="5470525" y="3292475"/>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4" name="Freeform 88"/>
          <p:cNvSpPr>
            <a:spLocks noChangeArrowheads="1"/>
          </p:cNvSpPr>
          <p:nvPr/>
        </p:nvSpPr>
        <p:spPr bwMode="auto">
          <a:xfrm>
            <a:off x="5489575" y="3244850"/>
            <a:ext cx="93663" cy="95250"/>
          </a:xfrm>
          <a:custGeom>
            <a:avLst/>
            <a:gdLst>
              <a:gd name="T0" fmla="*/ 0 w 59"/>
              <a:gd name="T1" fmla="*/ 0 h 60"/>
              <a:gd name="T2" fmla="*/ 148690817 w 59"/>
              <a:gd name="T3" fmla="*/ 151209386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0"/>
                </a:moveTo>
                <a:lnTo>
                  <a:pt x="59"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5" name="Freeform 89"/>
          <p:cNvSpPr>
            <a:spLocks noChangeArrowheads="1"/>
          </p:cNvSpPr>
          <p:nvPr/>
        </p:nvSpPr>
        <p:spPr bwMode="auto">
          <a:xfrm>
            <a:off x="5818188" y="3389313"/>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6" name="Freeform 90"/>
          <p:cNvSpPr>
            <a:spLocks noChangeArrowheads="1"/>
          </p:cNvSpPr>
          <p:nvPr/>
        </p:nvSpPr>
        <p:spPr bwMode="auto">
          <a:xfrm>
            <a:off x="5772150" y="34083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7" name="Freeform 91"/>
          <p:cNvSpPr>
            <a:spLocks noChangeArrowheads="1"/>
          </p:cNvSpPr>
          <p:nvPr/>
        </p:nvSpPr>
        <p:spPr bwMode="auto">
          <a:xfrm>
            <a:off x="5753100" y="34559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8" name="Freeform 92"/>
          <p:cNvSpPr>
            <a:spLocks noChangeArrowheads="1"/>
          </p:cNvSpPr>
          <p:nvPr/>
        </p:nvSpPr>
        <p:spPr bwMode="auto">
          <a:xfrm>
            <a:off x="5772150" y="34083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9" name="Freeform 93"/>
          <p:cNvSpPr>
            <a:spLocks noChangeArrowheads="1"/>
          </p:cNvSpPr>
          <p:nvPr/>
        </p:nvSpPr>
        <p:spPr bwMode="auto">
          <a:xfrm>
            <a:off x="5910263" y="3225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0" name="Freeform 94"/>
          <p:cNvSpPr>
            <a:spLocks noChangeArrowheads="1"/>
          </p:cNvSpPr>
          <p:nvPr/>
        </p:nvSpPr>
        <p:spPr bwMode="auto">
          <a:xfrm>
            <a:off x="5862638" y="3244850"/>
            <a:ext cx="93662" cy="95250"/>
          </a:xfrm>
          <a:custGeom>
            <a:avLst/>
            <a:gdLst>
              <a:gd name="T0" fmla="*/ 0 w 59"/>
              <a:gd name="T1" fmla="*/ 151209386 h 60"/>
              <a:gd name="T2" fmla="*/ 148687642 w 59"/>
              <a:gd name="T3" fmla="*/ 0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60"/>
                </a:move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1" name="Freeform 95"/>
          <p:cNvSpPr>
            <a:spLocks noChangeArrowheads="1"/>
          </p:cNvSpPr>
          <p:nvPr/>
        </p:nvSpPr>
        <p:spPr bwMode="auto">
          <a:xfrm>
            <a:off x="5842000" y="3292475"/>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2" name="Freeform 96"/>
          <p:cNvSpPr>
            <a:spLocks noChangeArrowheads="1"/>
          </p:cNvSpPr>
          <p:nvPr/>
        </p:nvSpPr>
        <p:spPr bwMode="auto">
          <a:xfrm>
            <a:off x="5862638" y="3244850"/>
            <a:ext cx="93662" cy="95250"/>
          </a:xfrm>
          <a:custGeom>
            <a:avLst/>
            <a:gdLst>
              <a:gd name="T0" fmla="*/ 0 w 59"/>
              <a:gd name="T1" fmla="*/ 0 h 60"/>
              <a:gd name="T2" fmla="*/ 148687642 w 59"/>
              <a:gd name="T3" fmla="*/ 151209386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0"/>
                </a:moveTo>
                <a:lnTo>
                  <a:pt x="59"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3" name="Freeform 97"/>
          <p:cNvSpPr>
            <a:spLocks noChangeArrowheads="1"/>
          </p:cNvSpPr>
          <p:nvPr/>
        </p:nvSpPr>
        <p:spPr bwMode="auto">
          <a:xfrm>
            <a:off x="5913438" y="3062288"/>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4" name="Freeform 98"/>
          <p:cNvSpPr>
            <a:spLocks noChangeArrowheads="1"/>
          </p:cNvSpPr>
          <p:nvPr/>
        </p:nvSpPr>
        <p:spPr bwMode="auto">
          <a:xfrm>
            <a:off x="5865813" y="3081338"/>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5" name="Freeform 99"/>
          <p:cNvSpPr>
            <a:spLocks noChangeArrowheads="1"/>
          </p:cNvSpPr>
          <p:nvPr/>
        </p:nvSpPr>
        <p:spPr bwMode="auto">
          <a:xfrm>
            <a:off x="5846763" y="312896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6" name="Freeform 100"/>
          <p:cNvSpPr>
            <a:spLocks noChangeArrowheads="1"/>
          </p:cNvSpPr>
          <p:nvPr/>
        </p:nvSpPr>
        <p:spPr bwMode="auto">
          <a:xfrm>
            <a:off x="5865813" y="3081338"/>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7" name="Freeform 101"/>
          <p:cNvSpPr>
            <a:spLocks noChangeArrowheads="1"/>
          </p:cNvSpPr>
          <p:nvPr/>
        </p:nvSpPr>
        <p:spPr bwMode="auto">
          <a:xfrm>
            <a:off x="6157913" y="3117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8" name="Freeform 102"/>
          <p:cNvSpPr>
            <a:spLocks noChangeArrowheads="1"/>
          </p:cNvSpPr>
          <p:nvPr/>
        </p:nvSpPr>
        <p:spPr bwMode="auto">
          <a:xfrm>
            <a:off x="6110288" y="3136900"/>
            <a:ext cx="95250" cy="93663"/>
          </a:xfrm>
          <a:custGeom>
            <a:avLst/>
            <a:gdLst>
              <a:gd name="T0" fmla="*/ 0 w 60"/>
              <a:gd name="T1" fmla="*/ 148690817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9" name="Freeform 103"/>
          <p:cNvSpPr>
            <a:spLocks noChangeArrowheads="1"/>
          </p:cNvSpPr>
          <p:nvPr/>
        </p:nvSpPr>
        <p:spPr bwMode="auto">
          <a:xfrm>
            <a:off x="6091238" y="318293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0" name="Freeform 104"/>
          <p:cNvSpPr>
            <a:spLocks noChangeArrowheads="1"/>
          </p:cNvSpPr>
          <p:nvPr/>
        </p:nvSpPr>
        <p:spPr bwMode="auto">
          <a:xfrm>
            <a:off x="6110288" y="3136900"/>
            <a:ext cx="95250" cy="93663"/>
          </a:xfrm>
          <a:custGeom>
            <a:avLst/>
            <a:gdLst>
              <a:gd name="T0" fmla="*/ 0 w 60"/>
              <a:gd name="T1" fmla="*/ 0 h 59"/>
              <a:gd name="T2" fmla="*/ 151209386 w 60"/>
              <a:gd name="T3" fmla="*/ 148690817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1" name="Freeform 105"/>
          <p:cNvSpPr>
            <a:spLocks noChangeArrowheads="1"/>
          </p:cNvSpPr>
          <p:nvPr/>
        </p:nvSpPr>
        <p:spPr bwMode="auto">
          <a:xfrm>
            <a:off x="6157913" y="3225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2" name="Freeform 106"/>
          <p:cNvSpPr>
            <a:spLocks noChangeArrowheads="1"/>
          </p:cNvSpPr>
          <p:nvPr/>
        </p:nvSpPr>
        <p:spPr bwMode="auto">
          <a:xfrm>
            <a:off x="6110288" y="32448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3" name="Freeform 107"/>
          <p:cNvSpPr>
            <a:spLocks noChangeArrowheads="1"/>
          </p:cNvSpPr>
          <p:nvPr/>
        </p:nvSpPr>
        <p:spPr bwMode="auto">
          <a:xfrm>
            <a:off x="6091238" y="3292475"/>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4" name="Freeform 108"/>
          <p:cNvSpPr>
            <a:spLocks noChangeArrowheads="1"/>
          </p:cNvSpPr>
          <p:nvPr/>
        </p:nvSpPr>
        <p:spPr bwMode="auto">
          <a:xfrm>
            <a:off x="6110288" y="32448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5" name="Freeform 109"/>
          <p:cNvSpPr>
            <a:spLocks noChangeArrowheads="1"/>
          </p:cNvSpPr>
          <p:nvPr/>
        </p:nvSpPr>
        <p:spPr bwMode="auto">
          <a:xfrm>
            <a:off x="6423025" y="3117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6" name="Freeform 110"/>
          <p:cNvSpPr>
            <a:spLocks noChangeArrowheads="1"/>
          </p:cNvSpPr>
          <p:nvPr/>
        </p:nvSpPr>
        <p:spPr bwMode="auto">
          <a:xfrm>
            <a:off x="6376988" y="3136900"/>
            <a:ext cx="93662" cy="93663"/>
          </a:xfrm>
          <a:custGeom>
            <a:avLst/>
            <a:gdLst>
              <a:gd name="T0" fmla="*/ 0 w 59"/>
              <a:gd name="T1" fmla="*/ 148690817 h 59"/>
              <a:gd name="T2" fmla="*/ 148687642 w 59"/>
              <a:gd name="T3" fmla="*/ 0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59"/>
                </a:move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7" name="Freeform 111"/>
          <p:cNvSpPr>
            <a:spLocks noChangeArrowheads="1"/>
          </p:cNvSpPr>
          <p:nvPr/>
        </p:nvSpPr>
        <p:spPr bwMode="auto">
          <a:xfrm>
            <a:off x="6356350" y="3182938"/>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8" name="Freeform 112"/>
          <p:cNvSpPr>
            <a:spLocks noChangeArrowheads="1"/>
          </p:cNvSpPr>
          <p:nvPr/>
        </p:nvSpPr>
        <p:spPr bwMode="auto">
          <a:xfrm>
            <a:off x="6376988" y="3136900"/>
            <a:ext cx="93662" cy="93663"/>
          </a:xfrm>
          <a:custGeom>
            <a:avLst/>
            <a:gdLst>
              <a:gd name="T0" fmla="*/ 0 w 59"/>
              <a:gd name="T1" fmla="*/ 0 h 59"/>
              <a:gd name="T2" fmla="*/ 148687642 w 59"/>
              <a:gd name="T3" fmla="*/ 148690817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0"/>
                </a:moveTo>
                <a:lnTo>
                  <a:pt x="59"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9" name="Freeform 113"/>
          <p:cNvSpPr>
            <a:spLocks noChangeArrowheads="1"/>
          </p:cNvSpPr>
          <p:nvPr/>
        </p:nvSpPr>
        <p:spPr bwMode="auto">
          <a:xfrm>
            <a:off x="6483350" y="3117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0" name="Freeform 114"/>
          <p:cNvSpPr>
            <a:spLocks noChangeArrowheads="1"/>
          </p:cNvSpPr>
          <p:nvPr/>
        </p:nvSpPr>
        <p:spPr bwMode="auto">
          <a:xfrm>
            <a:off x="6437313" y="3136900"/>
            <a:ext cx="93662" cy="93663"/>
          </a:xfrm>
          <a:custGeom>
            <a:avLst/>
            <a:gdLst>
              <a:gd name="T0" fmla="*/ 0 w 59"/>
              <a:gd name="T1" fmla="*/ 148690817 h 59"/>
              <a:gd name="T2" fmla="*/ 148687642 w 59"/>
              <a:gd name="T3" fmla="*/ 0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59"/>
                </a:move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1" name="Freeform 115"/>
          <p:cNvSpPr>
            <a:spLocks noChangeArrowheads="1"/>
          </p:cNvSpPr>
          <p:nvPr/>
        </p:nvSpPr>
        <p:spPr bwMode="auto">
          <a:xfrm>
            <a:off x="6416675" y="3182938"/>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2" name="Freeform 116"/>
          <p:cNvSpPr>
            <a:spLocks noChangeArrowheads="1"/>
          </p:cNvSpPr>
          <p:nvPr/>
        </p:nvSpPr>
        <p:spPr bwMode="auto">
          <a:xfrm>
            <a:off x="6437313" y="3136900"/>
            <a:ext cx="93662" cy="93663"/>
          </a:xfrm>
          <a:custGeom>
            <a:avLst/>
            <a:gdLst>
              <a:gd name="T0" fmla="*/ 0 w 59"/>
              <a:gd name="T1" fmla="*/ 0 h 59"/>
              <a:gd name="T2" fmla="*/ 148687642 w 59"/>
              <a:gd name="T3" fmla="*/ 148690817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0"/>
                </a:moveTo>
                <a:lnTo>
                  <a:pt x="59"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3" name="Freeform 117"/>
          <p:cNvSpPr>
            <a:spLocks noChangeArrowheads="1"/>
          </p:cNvSpPr>
          <p:nvPr/>
        </p:nvSpPr>
        <p:spPr bwMode="auto">
          <a:xfrm>
            <a:off x="6515100" y="3171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4" name="Freeform 118"/>
          <p:cNvSpPr>
            <a:spLocks noChangeArrowheads="1"/>
          </p:cNvSpPr>
          <p:nvPr/>
        </p:nvSpPr>
        <p:spPr bwMode="auto">
          <a:xfrm>
            <a:off x="6465888" y="3190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5" name="Freeform 119"/>
          <p:cNvSpPr>
            <a:spLocks noChangeArrowheads="1"/>
          </p:cNvSpPr>
          <p:nvPr/>
        </p:nvSpPr>
        <p:spPr bwMode="auto">
          <a:xfrm>
            <a:off x="6446838" y="3238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6" name="Freeform 120"/>
          <p:cNvSpPr>
            <a:spLocks noChangeArrowheads="1"/>
          </p:cNvSpPr>
          <p:nvPr/>
        </p:nvSpPr>
        <p:spPr bwMode="auto">
          <a:xfrm>
            <a:off x="6465888" y="3190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7" name="Freeform 121"/>
          <p:cNvSpPr>
            <a:spLocks noChangeArrowheads="1"/>
          </p:cNvSpPr>
          <p:nvPr/>
        </p:nvSpPr>
        <p:spPr bwMode="auto">
          <a:xfrm>
            <a:off x="6759575" y="3171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8" name="Freeform 122"/>
          <p:cNvSpPr>
            <a:spLocks noChangeArrowheads="1"/>
          </p:cNvSpPr>
          <p:nvPr/>
        </p:nvSpPr>
        <p:spPr bwMode="auto">
          <a:xfrm>
            <a:off x="6711950" y="3190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9" name="Freeform 123"/>
          <p:cNvSpPr>
            <a:spLocks noChangeArrowheads="1"/>
          </p:cNvSpPr>
          <p:nvPr/>
        </p:nvSpPr>
        <p:spPr bwMode="auto">
          <a:xfrm>
            <a:off x="6692900" y="3238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0" name="Freeform 124"/>
          <p:cNvSpPr>
            <a:spLocks noChangeArrowheads="1"/>
          </p:cNvSpPr>
          <p:nvPr/>
        </p:nvSpPr>
        <p:spPr bwMode="auto">
          <a:xfrm>
            <a:off x="6711950" y="3190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1" name="Freeform 125"/>
          <p:cNvSpPr>
            <a:spLocks noChangeArrowheads="1"/>
          </p:cNvSpPr>
          <p:nvPr/>
        </p:nvSpPr>
        <p:spPr bwMode="auto">
          <a:xfrm>
            <a:off x="6813550" y="289877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2" name="Freeform 126"/>
          <p:cNvSpPr>
            <a:spLocks noChangeArrowheads="1"/>
          </p:cNvSpPr>
          <p:nvPr/>
        </p:nvSpPr>
        <p:spPr bwMode="auto">
          <a:xfrm>
            <a:off x="6765925" y="2919413"/>
            <a:ext cx="93663" cy="93662"/>
          </a:xfrm>
          <a:custGeom>
            <a:avLst/>
            <a:gdLst>
              <a:gd name="T0" fmla="*/ 0 w 59"/>
              <a:gd name="T1" fmla="*/ 148687642 h 59"/>
              <a:gd name="T2" fmla="*/ 148690817 w 59"/>
              <a:gd name="T3" fmla="*/ 0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59"/>
                </a:moveTo>
                <a:lnTo>
                  <a:pt x="5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3" name="Freeform 127"/>
          <p:cNvSpPr>
            <a:spLocks noChangeArrowheads="1"/>
          </p:cNvSpPr>
          <p:nvPr/>
        </p:nvSpPr>
        <p:spPr bwMode="auto">
          <a:xfrm>
            <a:off x="6745288" y="296545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4" name="Freeform 128"/>
          <p:cNvSpPr>
            <a:spLocks noChangeArrowheads="1"/>
          </p:cNvSpPr>
          <p:nvPr/>
        </p:nvSpPr>
        <p:spPr bwMode="auto">
          <a:xfrm>
            <a:off x="6765925" y="2919413"/>
            <a:ext cx="93663" cy="93662"/>
          </a:xfrm>
          <a:custGeom>
            <a:avLst/>
            <a:gdLst>
              <a:gd name="T0" fmla="*/ 0 w 59"/>
              <a:gd name="T1" fmla="*/ 0 h 59"/>
              <a:gd name="T2" fmla="*/ 148690817 w 59"/>
              <a:gd name="T3" fmla="*/ 148687642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0"/>
                </a:moveTo>
                <a:lnTo>
                  <a:pt x="59"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5" name="Freeform 129"/>
          <p:cNvSpPr>
            <a:spLocks noChangeArrowheads="1"/>
          </p:cNvSpPr>
          <p:nvPr/>
        </p:nvSpPr>
        <p:spPr bwMode="auto">
          <a:xfrm>
            <a:off x="7343775" y="2463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6" name="Freeform 130"/>
          <p:cNvSpPr>
            <a:spLocks noChangeArrowheads="1"/>
          </p:cNvSpPr>
          <p:nvPr/>
        </p:nvSpPr>
        <p:spPr bwMode="auto">
          <a:xfrm>
            <a:off x="7296150" y="24828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7" name="Freeform 131"/>
          <p:cNvSpPr>
            <a:spLocks noChangeArrowheads="1"/>
          </p:cNvSpPr>
          <p:nvPr/>
        </p:nvSpPr>
        <p:spPr bwMode="auto">
          <a:xfrm>
            <a:off x="7277100" y="2530475"/>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8" name="Freeform 132"/>
          <p:cNvSpPr>
            <a:spLocks noChangeArrowheads="1"/>
          </p:cNvSpPr>
          <p:nvPr/>
        </p:nvSpPr>
        <p:spPr bwMode="auto">
          <a:xfrm>
            <a:off x="7296150" y="24828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9" name="Rectangle 133"/>
          <p:cNvSpPr>
            <a:spLocks noChangeArrowheads="1"/>
          </p:cNvSpPr>
          <p:nvPr/>
        </p:nvSpPr>
        <p:spPr bwMode="auto">
          <a:xfrm>
            <a:off x="1141413" y="5886450"/>
            <a:ext cx="1116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1150</a:t>
            </a:r>
          </a:p>
        </p:txBody>
      </p:sp>
      <p:sp>
        <p:nvSpPr>
          <p:cNvPr id="24710" name="Rectangle 134"/>
          <p:cNvSpPr>
            <a:spLocks noChangeArrowheads="1"/>
          </p:cNvSpPr>
          <p:nvPr/>
        </p:nvSpPr>
        <p:spPr bwMode="auto">
          <a:xfrm>
            <a:off x="2820988" y="5886450"/>
            <a:ext cx="1116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1200</a:t>
            </a:r>
          </a:p>
        </p:txBody>
      </p:sp>
      <p:sp>
        <p:nvSpPr>
          <p:cNvPr id="24711" name="Rectangle 135"/>
          <p:cNvSpPr>
            <a:spLocks noChangeArrowheads="1"/>
          </p:cNvSpPr>
          <p:nvPr/>
        </p:nvSpPr>
        <p:spPr bwMode="auto">
          <a:xfrm>
            <a:off x="4498975" y="5886450"/>
            <a:ext cx="11160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1250</a:t>
            </a:r>
          </a:p>
        </p:txBody>
      </p:sp>
      <p:sp>
        <p:nvSpPr>
          <p:cNvPr id="24712" name="Rectangle 136"/>
          <p:cNvSpPr>
            <a:spLocks noChangeArrowheads="1"/>
          </p:cNvSpPr>
          <p:nvPr/>
        </p:nvSpPr>
        <p:spPr bwMode="auto">
          <a:xfrm>
            <a:off x="6178550" y="5886450"/>
            <a:ext cx="11160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1300</a:t>
            </a:r>
          </a:p>
        </p:txBody>
      </p:sp>
      <p:sp>
        <p:nvSpPr>
          <p:cNvPr id="24713" name="Rectangle 137"/>
          <p:cNvSpPr>
            <a:spLocks noChangeArrowheads="1"/>
          </p:cNvSpPr>
          <p:nvPr/>
        </p:nvSpPr>
        <p:spPr bwMode="auto">
          <a:xfrm>
            <a:off x="7720013" y="5897563"/>
            <a:ext cx="111601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1350</a:t>
            </a:r>
          </a:p>
        </p:txBody>
      </p:sp>
      <p:sp>
        <p:nvSpPr>
          <p:cNvPr id="24714" name="Freeform 138"/>
          <p:cNvSpPr>
            <a:spLocks noChangeArrowheads="1"/>
          </p:cNvSpPr>
          <p:nvPr/>
        </p:nvSpPr>
        <p:spPr bwMode="auto">
          <a:xfrm>
            <a:off x="1285875"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15" name="Freeform 139"/>
          <p:cNvSpPr>
            <a:spLocks noChangeArrowheads="1"/>
          </p:cNvSpPr>
          <p:nvPr/>
        </p:nvSpPr>
        <p:spPr bwMode="auto">
          <a:xfrm>
            <a:off x="2963863"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16" name="Freeform 140"/>
          <p:cNvSpPr>
            <a:spLocks noChangeArrowheads="1"/>
          </p:cNvSpPr>
          <p:nvPr/>
        </p:nvSpPr>
        <p:spPr bwMode="auto">
          <a:xfrm>
            <a:off x="4643438"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17" name="Freeform 141"/>
          <p:cNvSpPr>
            <a:spLocks noChangeArrowheads="1"/>
          </p:cNvSpPr>
          <p:nvPr/>
        </p:nvSpPr>
        <p:spPr bwMode="auto">
          <a:xfrm>
            <a:off x="6323013"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18" name="Freeform 142"/>
          <p:cNvSpPr>
            <a:spLocks noChangeArrowheads="1"/>
          </p:cNvSpPr>
          <p:nvPr/>
        </p:nvSpPr>
        <p:spPr bwMode="auto">
          <a:xfrm>
            <a:off x="8001000"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19" name="Rectangle 143"/>
          <p:cNvSpPr>
            <a:spLocks noChangeArrowheads="1"/>
          </p:cNvSpPr>
          <p:nvPr/>
        </p:nvSpPr>
        <p:spPr bwMode="auto">
          <a:xfrm>
            <a:off x="935038" y="4606925"/>
            <a:ext cx="622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10</a:t>
            </a:r>
          </a:p>
        </p:txBody>
      </p:sp>
      <p:sp>
        <p:nvSpPr>
          <p:cNvPr id="24720" name="Rectangle 144"/>
          <p:cNvSpPr>
            <a:spLocks noChangeArrowheads="1"/>
          </p:cNvSpPr>
          <p:nvPr/>
        </p:nvSpPr>
        <p:spPr bwMode="auto">
          <a:xfrm>
            <a:off x="935038" y="4033838"/>
            <a:ext cx="622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20</a:t>
            </a:r>
          </a:p>
        </p:txBody>
      </p:sp>
      <p:sp>
        <p:nvSpPr>
          <p:cNvPr id="24721" name="Rectangle 145"/>
          <p:cNvSpPr>
            <a:spLocks noChangeArrowheads="1"/>
          </p:cNvSpPr>
          <p:nvPr/>
        </p:nvSpPr>
        <p:spPr bwMode="auto">
          <a:xfrm>
            <a:off x="935038" y="3490913"/>
            <a:ext cx="622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30</a:t>
            </a:r>
          </a:p>
        </p:txBody>
      </p:sp>
      <p:sp>
        <p:nvSpPr>
          <p:cNvPr id="24722" name="Rectangle 146"/>
          <p:cNvSpPr>
            <a:spLocks noChangeArrowheads="1"/>
          </p:cNvSpPr>
          <p:nvPr/>
        </p:nvSpPr>
        <p:spPr bwMode="auto">
          <a:xfrm>
            <a:off x="935038" y="2946400"/>
            <a:ext cx="622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40</a:t>
            </a:r>
          </a:p>
        </p:txBody>
      </p:sp>
      <p:sp>
        <p:nvSpPr>
          <p:cNvPr id="24723" name="Rectangle 147"/>
          <p:cNvSpPr>
            <a:spLocks noChangeArrowheads="1"/>
          </p:cNvSpPr>
          <p:nvPr/>
        </p:nvSpPr>
        <p:spPr bwMode="auto">
          <a:xfrm>
            <a:off x="935038" y="2401888"/>
            <a:ext cx="622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50</a:t>
            </a:r>
          </a:p>
        </p:txBody>
      </p:sp>
      <p:sp>
        <p:nvSpPr>
          <p:cNvPr id="24724" name="Rectangle 148"/>
          <p:cNvSpPr>
            <a:spLocks noChangeArrowheads="1"/>
          </p:cNvSpPr>
          <p:nvPr/>
        </p:nvSpPr>
        <p:spPr bwMode="auto">
          <a:xfrm>
            <a:off x="935038" y="1857375"/>
            <a:ext cx="622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60</a:t>
            </a:r>
          </a:p>
        </p:txBody>
      </p:sp>
      <p:sp>
        <p:nvSpPr>
          <p:cNvPr id="24725" name="Rectangle 149"/>
          <p:cNvSpPr>
            <a:spLocks noChangeArrowheads="1"/>
          </p:cNvSpPr>
          <p:nvPr/>
        </p:nvSpPr>
        <p:spPr bwMode="auto">
          <a:xfrm>
            <a:off x="1066800" y="5121275"/>
            <a:ext cx="311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0</a:t>
            </a:r>
          </a:p>
        </p:txBody>
      </p:sp>
      <p:sp>
        <p:nvSpPr>
          <p:cNvPr id="24726" name="Rectangle 150"/>
          <p:cNvSpPr>
            <a:spLocks noChangeArrowheads="1"/>
          </p:cNvSpPr>
          <p:nvPr/>
        </p:nvSpPr>
        <p:spPr bwMode="auto">
          <a:xfrm>
            <a:off x="838200" y="5635625"/>
            <a:ext cx="879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-10</a:t>
            </a:r>
          </a:p>
        </p:txBody>
      </p:sp>
      <p:sp>
        <p:nvSpPr>
          <p:cNvPr id="24727" name="Freeform 151"/>
          <p:cNvSpPr>
            <a:spLocks noChangeArrowheads="1"/>
          </p:cNvSpPr>
          <p:nvPr/>
        </p:nvSpPr>
        <p:spPr bwMode="auto">
          <a:xfrm>
            <a:off x="1285875" y="5251450"/>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28" name="Freeform 152"/>
          <p:cNvSpPr>
            <a:spLocks noChangeArrowheads="1"/>
          </p:cNvSpPr>
          <p:nvPr/>
        </p:nvSpPr>
        <p:spPr bwMode="auto">
          <a:xfrm>
            <a:off x="1285875" y="4706938"/>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29" name="Freeform 153"/>
          <p:cNvSpPr>
            <a:spLocks noChangeArrowheads="1"/>
          </p:cNvSpPr>
          <p:nvPr/>
        </p:nvSpPr>
        <p:spPr bwMode="auto">
          <a:xfrm>
            <a:off x="1285875" y="4164013"/>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30" name="Freeform 154"/>
          <p:cNvSpPr>
            <a:spLocks noChangeArrowheads="1"/>
          </p:cNvSpPr>
          <p:nvPr/>
        </p:nvSpPr>
        <p:spPr bwMode="auto">
          <a:xfrm>
            <a:off x="1285875" y="3619500"/>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31" name="Freeform 155"/>
          <p:cNvSpPr>
            <a:spLocks noChangeArrowheads="1"/>
          </p:cNvSpPr>
          <p:nvPr/>
        </p:nvSpPr>
        <p:spPr bwMode="auto">
          <a:xfrm>
            <a:off x="1285875" y="3074988"/>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32" name="Freeform 156"/>
          <p:cNvSpPr>
            <a:spLocks noChangeArrowheads="1"/>
          </p:cNvSpPr>
          <p:nvPr/>
        </p:nvSpPr>
        <p:spPr bwMode="auto">
          <a:xfrm>
            <a:off x="1285875" y="2530475"/>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33" name="Freeform 157"/>
          <p:cNvSpPr>
            <a:spLocks noChangeArrowheads="1"/>
          </p:cNvSpPr>
          <p:nvPr/>
        </p:nvSpPr>
        <p:spPr bwMode="auto">
          <a:xfrm>
            <a:off x="1285875" y="1985963"/>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34" name="Freeform 158"/>
          <p:cNvSpPr>
            <a:spLocks noChangeArrowheads="1"/>
          </p:cNvSpPr>
          <p:nvPr/>
        </p:nvSpPr>
        <p:spPr bwMode="auto">
          <a:xfrm>
            <a:off x="1285875" y="5251450"/>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35" name="Freeform 159"/>
          <p:cNvSpPr>
            <a:spLocks noChangeArrowheads="1"/>
          </p:cNvSpPr>
          <p:nvPr/>
        </p:nvSpPr>
        <p:spPr bwMode="auto">
          <a:xfrm>
            <a:off x="1285875" y="5795963"/>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36" name="TextBox 159"/>
          <p:cNvSpPr txBox="1">
            <a:spLocks noChangeArrowheads="1"/>
          </p:cNvSpPr>
          <p:nvPr/>
        </p:nvSpPr>
        <p:spPr bwMode="auto">
          <a:xfrm>
            <a:off x="6934200" y="6324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ym typeface="Wingdings" panose="05000000000000000000" pitchFamily="2" charset="2"/>
              </a:rPr>
              <a:t></a:t>
            </a:r>
            <a:r>
              <a:rPr lang="en-US" altLang="en-US" b="1"/>
              <a:t>Predictor</a:t>
            </a:r>
          </a:p>
        </p:txBody>
      </p:sp>
      <p:sp>
        <p:nvSpPr>
          <p:cNvPr id="24737" name="TextBox 160"/>
          <p:cNvSpPr txBox="1">
            <a:spLocks noChangeArrowheads="1"/>
          </p:cNvSpPr>
          <p:nvPr/>
        </p:nvSpPr>
        <p:spPr bwMode="auto">
          <a:xfrm rot="-5400000">
            <a:off x="-577056" y="1415256"/>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ym typeface="Wingdings" panose="05000000000000000000" pitchFamily="2" charset="2"/>
              </a:rPr>
              <a:t> </a:t>
            </a:r>
            <a:r>
              <a:rPr lang="en-US" altLang="en-US" b="1">
                <a:sym typeface="Wingdings" panose="05000000000000000000" pitchFamily="2" charset="2"/>
              </a:rPr>
              <a:t>Predictand</a:t>
            </a:r>
            <a:endParaRPr lang="en-US" altLang="en-US" b="1"/>
          </a:p>
        </p:txBody>
      </p:sp>
    </p:spTree>
  </p:cSld>
  <p:clrMapOvr>
    <a:masterClrMapping/>
  </p:clrMapOvr>
  <p:transition spd="slow" advClick="0">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90488" y="130175"/>
            <a:ext cx="8940800" cy="615950"/>
          </a:xfrm>
        </p:spPr>
        <p:txBody>
          <a:bodyPr lIns="0" tIns="0" rIns="0" bIns="0">
            <a:spAutoFit/>
          </a:bodyPr>
          <a:lstStyle/>
          <a:p>
            <a:pPr defTabSz="381000" eaLnBrk="1" hangingPunct="1"/>
            <a:r>
              <a:rPr lang="en-US" altLang="en-US" sz="4000" b="1" smtClean="0">
                <a:solidFill>
                  <a:schemeClr val="tx1"/>
                </a:solidFill>
                <a:latin typeface="Arial Bold" panose="020B0704020202020204" pitchFamily="34" charset="0"/>
              </a:rPr>
              <a:t>MOS LINEAR REGRESSION</a:t>
            </a:r>
          </a:p>
        </p:txBody>
      </p:sp>
      <p:sp>
        <p:nvSpPr>
          <p:cNvPr id="25603" name="Rectangle 3"/>
          <p:cNvSpPr>
            <a:spLocks noChangeArrowheads="1"/>
          </p:cNvSpPr>
          <p:nvPr/>
        </p:nvSpPr>
        <p:spPr bwMode="auto">
          <a:xfrm>
            <a:off x="114300" y="771525"/>
            <a:ext cx="8894763" cy="22225"/>
          </a:xfrm>
          <a:prstGeom prst="rect">
            <a:avLst/>
          </a:prstGeom>
          <a:solidFill>
            <a:srgbClr val="9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4" name="Freeform 4"/>
          <p:cNvSpPr>
            <a:spLocks noChangeArrowheads="1"/>
          </p:cNvSpPr>
          <p:nvPr/>
        </p:nvSpPr>
        <p:spPr bwMode="auto">
          <a:xfrm>
            <a:off x="90488" y="747713"/>
            <a:ext cx="8940800" cy="69850"/>
          </a:xfrm>
          <a:custGeom>
            <a:avLst/>
            <a:gdLst>
              <a:gd name="T0" fmla="*/ 0 w 5632"/>
              <a:gd name="T1" fmla="*/ 110886886 h 44"/>
              <a:gd name="T2" fmla="*/ 2147483647 w 5632"/>
              <a:gd name="T3" fmla="*/ 110886886 h 44"/>
              <a:gd name="T4" fmla="*/ 2147483647 w 5632"/>
              <a:gd name="T5" fmla="*/ 0 h 44"/>
              <a:gd name="T6" fmla="*/ 2147483647 w 5632"/>
              <a:gd name="T7" fmla="*/ 37801549 h 44"/>
              <a:gd name="T8" fmla="*/ 2147483647 w 5632"/>
              <a:gd name="T9" fmla="*/ 73083737 h 44"/>
              <a:gd name="T10" fmla="*/ 37801549 w 5632"/>
              <a:gd name="T11" fmla="*/ 73083737 h 44"/>
              <a:gd name="T12" fmla="*/ 0 w 5632"/>
              <a:gd name="T13" fmla="*/ 110886886 h 44"/>
              <a:gd name="T14" fmla="*/ 0 60000 65536"/>
              <a:gd name="T15" fmla="*/ 0 60000 65536"/>
              <a:gd name="T16" fmla="*/ 0 60000 65536"/>
              <a:gd name="T17" fmla="*/ 0 60000 65536"/>
              <a:gd name="T18" fmla="*/ 0 60000 65536"/>
              <a:gd name="T19" fmla="*/ 0 60000 65536"/>
              <a:gd name="T20" fmla="*/ 0 60000 65536"/>
              <a:gd name="T21" fmla="*/ 0 w 5632"/>
              <a:gd name="T22" fmla="*/ 0 h 44"/>
              <a:gd name="T23" fmla="*/ 5632 w 563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2" h="44">
                <a:moveTo>
                  <a:pt x="0" y="44"/>
                </a:moveTo>
                <a:lnTo>
                  <a:pt x="5632" y="44"/>
                </a:lnTo>
                <a:lnTo>
                  <a:pt x="5632" y="0"/>
                </a:lnTo>
                <a:lnTo>
                  <a:pt x="5618" y="15"/>
                </a:lnTo>
                <a:lnTo>
                  <a:pt x="5618" y="29"/>
                </a:lnTo>
                <a:lnTo>
                  <a:pt x="15" y="29"/>
                </a:lnTo>
                <a:lnTo>
                  <a:pt x="0" y="44"/>
                </a:lnTo>
                <a:close/>
              </a:path>
            </a:pathLst>
          </a:custGeom>
          <a:solidFill>
            <a:srgbClr val="006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5" name="Freeform 5"/>
          <p:cNvSpPr>
            <a:spLocks noChangeArrowheads="1"/>
          </p:cNvSpPr>
          <p:nvPr/>
        </p:nvSpPr>
        <p:spPr bwMode="auto">
          <a:xfrm>
            <a:off x="90488" y="747713"/>
            <a:ext cx="8940800" cy="69850"/>
          </a:xfrm>
          <a:custGeom>
            <a:avLst/>
            <a:gdLst>
              <a:gd name="T0" fmla="*/ 0 w 5632"/>
              <a:gd name="T1" fmla="*/ 110886886 h 44"/>
              <a:gd name="T2" fmla="*/ 0 w 5632"/>
              <a:gd name="T3" fmla="*/ 0 h 44"/>
              <a:gd name="T4" fmla="*/ 2147483647 w 5632"/>
              <a:gd name="T5" fmla="*/ 0 h 44"/>
              <a:gd name="T6" fmla="*/ 2147483647 w 5632"/>
              <a:gd name="T7" fmla="*/ 37801549 h 44"/>
              <a:gd name="T8" fmla="*/ 37801549 w 5632"/>
              <a:gd name="T9" fmla="*/ 37801549 h 44"/>
              <a:gd name="T10" fmla="*/ 37801549 w 5632"/>
              <a:gd name="T11" fmla="*/ 73083737 h 44"/>
              <a:gd name="T12" fmla="*/ 0 w 5632"/>
              <a:gd name="T13" fmla="*/ 110886886 h 44"/>
              <a:gd name="T14" fmla="*/ 0 60000 65536"/>
              <a:gd name="T15" fmla="*/ 0 60000 65536"/>
              <a:gd name="T16" fmla="*/ 0 60000 65536"/>
              <a:gd name="T17" fmla="*/ 0 60000 65536"/>
              <a:gd name="T18" fmla="*/ 0 60000 65536"/>
              <a:gd name="T19" fmla="*/ 0 60000 65536"/>
              <a:gd name="T20" fmla="*/ 0 60000 65536"/>
              <a:gd name="T21" fmla="*/ 0 w 5632"/>
              <a:gd name="T22" fmla="*/ 0 h 44"/>
              <a:gd name="T23" fmla="*/ 5632 w 563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2" h="44">
                <a:moveTo>
                  <a:pt x="0" y="44"/>
                </a:moveTo>
                <a:lnTo>
                  <a:pt x="0" y="0"/>
                </a:lnTo>
                <a:lnTo>
                  <a:pt x="5632" y="0"/>
                </a:lnTo>
                <a:lnTo>
                  <a:pt x="5618" y="15"/>
                </a:lnTo>
                <a:lnTo>
                  <a:pt x="15" y="15"/>
                </a:lnTo>
                <a:lnTo>
                  <a:pt x="15" y="29"/>
                </a:lnTo>
                <a:lnTo>
                  <a:pt x="0" y="44"/>
                </a:lnTo>
                <a:close/>
              </a:path>
            </a:pathLst>
          </a:custGeom>
          <a:solidFill>
            <a:srgbClr val="D1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6" name="Rectangle 6"/>
          <p:cNvSpPr>
            <a:spLocks noGrp="1" noChangeArrowheads="1"/>
          </p:cNvSpPr>
          <p:nvPr>
            <p:ph type="subTitle" idx="4294967295"/>
          </p:nvPr>
        </p:nvSpPr>
        <p:spPr>
          <a:xfrm>
            <a:off x="227013" y="800100"/>
            <a:ext cx="8664575" cy="831850"/>
          </a:xfrm>
        </p:spPr>
        <p:txBody>
          <a:bodyPr lIns="0" tIns="0" rIns="0" bIns="0">
            <a:spAutoFit/>
          </a:bodyPr>
          <a:lstStyle/>
          <a:p>
            <a:pPr marL="0" indent="0" algn="ctr" defTabSz="381000" eaLnBrk="1" hangingPunct="1">
              <a:buFontTx/>
              <a:buNone/>
            </a:pPr>
            <a:r>
              <a:rPr lang="en-US" altLang="en-US" sz="1600" smtClean="0">
                <a:solidFill>
                  <a:srgbClr val="CCE6FF"/>
                </a:solidFill>
              </a:rPr>
              <a:t>JANUARY 1 - JANUARY 30,  1994   0000 UTC</a:t>
            </a:r>
            <a:r>
              <a:rPr lang="en-US" altLang="en-US" sz="1800" smtClean="0">
                <a:solidFill>
                  <a:srgbClr val="CCE6FF"/>
                </a:solidFill>
              </a:rPr>
              <a:t/>
            </a:r>
            <a:br>
              <a:rPr lang="en-US" altLang="en-US" sz="1800" smtClean="0">
                <a:solidFill>
                  <a:srgbClr val="CCE6FF"/>
                </a:solidFill>
              </a:rPr>
            </a:br>
            <a:r>
              <a:rPr lang="en-US" altLang="en-US" sz="1800" b="1" smtClean="0">
                <a:solidFill>
                  <a:srgbClr val="FF4242"/>
                </a:solidFill>
              </a:rPr>
              <a:t>KCMH</a:t>
            </a:r>
          </a:p>
        </p:txBody>
      </p:sp>
      <p:sp>
        <p:nvSpPr>
          <p:cNvPr id="25607" name="Rectangle 7"/>
          <p:cNvSpPr>
            <a:spLocks noChangeArrowheads="1"/>
          </p:cNvSpPr>
          <p:nvPr/>
        </p:nvSpPr>
        <p:spPr bwMode="auto">
          <a:xfrm>
            <a:off x="1285875" y="1985963"/>
            <a:ext cx="6715125" cy="381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8" name="Rectangle 8"/>
          <p:cNvSpPr>
            <a:spLocks noChangeArrowheads="1"/>
          </p:cNvSpPr>
          <p:nvPr/>
        </p:nvSpPr>
        <p:spPr bwMode="auto">
          <a:xfrm>
            <a:off x="1982788" y="6351588"/>
            <a:ext cx="105648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18-H NGM 850-1000 MB THICKNESS (M)</a:t>
            </a:r>
          </a:p>
        </p:txBody>
      </p:sp>
      <p:sp>
        <p:nvSpPr>
          <p:cNvPr id="25609" name="Rectangle 9"/>
          <p:cNvSpPr>
            <a:spLocks noChangeArrowheads="1"/>
          </p:cNvSpPr>
          <p:nvPr/>
        </p:nvSpPr>
        <p:spPr bwMode="auto">
          <a:xfrm rot="-5400000">
            <a:off x="-539750" y="3883026"/>
            <a:ext cx="2251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TODAY'S MAX (°F)</a:t>
            </a:r>
          </a:p>
        </p:txBody>
      </p:sp>
      <p:sp>
        <p:nvSpPr>
          <p:cNvPr id="25610" name="Freeform 10"/>
          <p:cNvSpPr>
            <a:spLocks noChangeArrowheads="1"/>
          </p:cNvSpPr>
          <p:nvPr/>
        </p:nvSpPr>
        <p:spPr bwMode="auto">
          <a:xfrm>
            <a:off x="1285875" y="1985963"/>
            <a:ext cx="0" cy="3811587"/>
          </a:xfrm>
          <a:custGeom>
            <a:avLst/>
            <a:gdLst>
              <a:gd name="T0" fmla="*/ 0 h 2401"/>
              <a:gd name="T1" fmla="*/ 2147483647 h 2401"/>
              <a:gd name="T2" fmla="*/ 0 60000 65536"/>
              <a:gd name="T3" fmla="*/ 0 60000 65536"/>
              <a:gd name="T4" fmla="*/ 0 h 2401"/>
              <a:gd name="T5" fmla="*/ 2401 h 2401"/>
            </a:gdLst>
            <a:ahLst/>
            <a:cxnLst>
              <a:cxn ang="T2">
                <a:pos x="0" y="T0"/>
              </a:cxn>
              <a:cxn ang="T3">
                <a:pos x="0" y="T1"/>
              </a:cxn>
            </a:cxnLst>
            <a:rect l="0" t="T4" r="0" b="T5"/>
            <a:pathLst>
              <a:path h="2401">
                <a:moveTo>
                  <a:pt x="0" y="0"/>
                </a:moveTo>
                <a:lnTo>
                  <a:pt x="0" y="2401"/>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1" name="Freeform 11"/>
          <p:cNvSpPr>
            <a:spLocks noChangeArrowheads="1"/>
          </p:cNvSpPr>
          <p:nvPr/>
        </p:nvSpPr>
        <p:spPr bwMode="auto">
          <a:xfrm>
            <a:off x="1285875" y="5251450"/>
            <a:ext cx="6715125" cy="0"/>
          </a:xfrm>
          <a:custGeom>
            <a:avLst/>
            <a:gdLst>
              <a:gd name="T0" fmla="*/ 2147483647 w 4230"/>
              <a:gd name="T1" fmla="*/ 0 w 4230"/>
              <a:gd name="T2" fmla="*/ 0 60000 65536"/>
              <a:gd name="T3" fmla="*/ 0 60000 65536"/>
              <a:gd name="T4" fmla="*/ 0 w 4230"/>
              <a:gd name="T5" fmla="*/ 4230 w 4230"/>
            </a:gdLst>
            <a:ahLst/>
            <a:cxnLst>
              <a:cxn ang="T2">
                <a:pos x="T0" y="0"/>
              </a:cxn>
              <a:cxn ang="T3">
                <a:pos x="T1" y="0"/>
              </a:cxn>
            </a:cxnLst>
            <a:rect l="T4" t="0" r="T5" b="0"/>
            <a:pathLst>
              <a:path w="4230">
                <a:moveTo>
                  <a:pt x="4230" y="0"/>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2" name="Freeform 12"/>
          <p:cNvSpPr>
            <a:spLocks noChangeArrowheads="1"/>
          </p:cNvSpPr>
          <p:nvPr/>
        </p:nvSpPr>
        <p:spPr bwMode="auto">
          <a:xfrm>
            <a:off x="1285875" y="5797550"/>
            <a:ext cx="6715125" cy="0"/>
          </a:xfrm>
          <a:custGeom>
            <a:avLst/>
            <a:gdLst>
              <a:gd name="T0" fmla="*/ 0 w 4230"/>
              <a:gd name="T1" fmla="*/ 2147483647 w 4230"/>
              <a:gd name="T2" fmla="*/ 0 60000 65536"/>
              <a:gd name="T3" fmla="*/ 0 60000 65536"/>
              <a:gd name="T4" fmla="*/ 0 w 4230"/>
              <a:gd name="T5" fmla="*/ 4230 w 4230"/>
            </a:gdLst>
            <a:ahLst/>
            <a:cxnLst>
              <a:cxn ang="T2">
                <a:pos x="T0" y="0"/>
              </a:cxn>
              <a:cxn ang="T3">
                <a:pos x="T1" y="0"/>
              </a:cxn>
            </a:cxnLst>
            <a:rect l="T4" t="0" r="T5" b="0"/>
            <a:pathLst>
              <a:path w="4230">
                <a:moveTo>
                  <a:pt x="0" y="0"/>
                </a:moveTo>
                <a:lnTo>
                  <a:pt x="4230" y="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3" name="Freeform 13"/>
          <p:cNvSpPr>
            <a:spLocks noChangeArrowheads="1"/>
          </p:cNvSpPr>
          <p:nvPr/>
        </p:nvSpPr>
        <p:spPr bwMode="auto">
          <a:xfrm>
            <a:off x="1285875" y="2309813"/>
            <a:ext cx="6716713" cy="3275012"/>
          </a:xfrm>
          <a:custGeom>
            <a:avLst/>
            <a:gdLst>
              <a:gd name="T0" fmla="*/ 0 w 4231"/>
              <a:gd name="T1" fmla="*/ 2147483647 h 2063"/>
              <a:gd name="T2" fmla="*/ 826611128 w 4231"/>
              <a:gd name="T3" fmla="*/ 2147483647 h 2063"/>
              <a:gd name="T4" fmla="*/ 1166831495 w 4231"/>
              <a:gd name="T5" fmla="*/ 2147483647 h 2063"/>
              <a:gd name="T6" fmla="*/ 1600298202 w 4231"/>
              <a:gd name="T7" fmla="*/ 2147483647 h 2063"/>
              <a:gd name="T8" fmla="*/ 2147483647 w 4231"/>
              <a:gd name="T9" fmla="*/ 2147483647 h 2063"/>
              <a:gd name="T10" fmla="*/ 2147483647 w 4231"/>
              <a:gd name="T11" fmla="*/ 2147483647 h 2063"/>
              <a:gd name="T12" fmla="*/ 2147483647 w 4231"/>
              <a:gd name="T13" fmla="*/ 2147483647 h 2063"/>
              <a:gd name="T14" fmla="*/ 2147483647 w 4231"/>
              <a:gd name="T15" fmla="*/ 2147483647 h 2063"/>
              <a:gd name="T16" fmla="*/ 2147483647 w 4231"/>
              <a:gd name="T17" fmla="*/ 2147483647 h 2063"/>
              <a:gd name="T18" fmla="*/ 2147483647 w 4231"/>
              <a:gd name="T19" fmla="*/ 2147483647 h 2063"/>
              <a:gd name="T20" fmla="*/ 2147483647 w 4231"/>
              <a:gd name="T21" fmla="*/ 2147483647 h 2063"/>
              <a:gd name="T22" fmla="*/ 2147483647 w 4231"/>
              <a:gd name="T23" fmla="*/ 2147483647 h 2063"/>
              <a:gd name="T24" fmla="*/ 2147483647 w 4231"/>
              <a:gd name="T25" fmla="*/ 2147483647 h 2063"/>
              <a:gd name="T26" fmla="*/ 2147483647 w 4231"/>
              <a:gd name="T27" fmla="*/ 2147483647 h 2063"/>
              <a:gd name="T28" fmla="*/ 2147483647 w 4231"/>
              <a:gd name="T29" fmla="*/ 2147483647 h 2063"/>
              <a:gd name="T30" fmla="*/ 2147483647 w 4231"/>
              <a:gd name="T31" fmla="*/ 2132051646 h 2063"/>
              <a:gd name="T32" fmla="*/ 2147483647 w 4231"/>
              <a:gd name="T33" fmla="*/ 2094248533 h 2063"/>
              <a:gd name="T34" fmla="*/ 2147483647 w 4231"/>
              <a:gd name="T35" fmla="*/ 2008563274 h 2063"/>
              <a:gd name="T36" fmla="*/ 2147483647 w 4231"/>
              <a:gd name="T37" fmla="*/ 1915318345 h 2063"/>
              <a:gd name="T38" fmla="*/ 2147483647 w 4231"/>
              <a:gd name="T39" fmla="*/ 1910278035 h 2063"/>
              <a:gd name="T40" fmla="*/ 2147483647 w 4231"/>
              <a:gd name="T41" fmla="*/ 1691023785 h 2063"/>
              <a:gd name="T42" fmla="*/ 2147483647 w 4231"/>
              <a:gd name="T43" fmla="*/ 1620459057 h 2063"/>
              <a:gd name="T44" fmla="*/ 2147483647 w 4231"/>
              <a:gd name="T45" fmla="*/ 1617939696 h 2063"/>
              <a:gd name="T46" fmla="*/ 2147483647 w 4231"/>
              <a:gd name="T47" fmla="*/ 1426407941 h 2063"/>
              <a:gd name="T48" fmla="*/ 2147483647 w 4231"/>
              <a:gd name="T49" fmla="*/ 1224795568 h 2063"/>
              <a:gd name="T50" fmla="*/ 2147483647 w 4231"/>
              <a:gd name="T51" fmla="*/ 1176911835 h 2063"/>
              <a:gd name="T52" fmla="*/ 2147483647 w 4231"/>
              <a:gd name="T53" fmla="*/ 1154231237 h 2063"/>
              <a:gd name="T54" fmla="*/ 2147483647 w 4231"/>
              <a:gd name="T55" fmla="*/ 962699482 h 2063"/>
              <a:gd name="T56" fmla="*/ 2147483647 w 4231"/>
              <a:gd name="T57" fmla="*/ 922377007 h 2063"/>
              <a:gd name="T58" fmla="*/ 2147483647 w 4231"/>
              <a:gd name="T59" fmla="*/ 511590803 h 2063"/>
              <a:gd name="T60" fmla="*/ 2147483647 w 4231"/>
              <a:gd name="T61" fmla="*/ 0 h 20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31"/>
              <a:gd name="T94" fmla="*/ 0 h 2063"/>
              <a:gd name="T95" fmla="*/ 4231 w 4231"/>
              <a:gd name="T96" fmla="*/ 2063 h 20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31" h="2063">
                <a:moveTo>
                  <a:pt x="0" y="2063"/>
                </a:moveTo>
                <a:lnTo>
                  <a:pt x="328" y="1903"/>
                </a:lnTo>
                <a:lnTo>
                  <a:pt x="463" y="1837"/>
                </a:lnTo>
                <a:lnTo>
                  <a:pt x="635" y="1754"/>
                </a:lnTo>
                <a:lnTo>
                  <a:pt x="1148" y="1503"/>
                </a:lnTo>
                <a:lnTo>
                  <a:pt x="1161" y="1497"/>
                </a:lnTo>
                <a:lnTo>
                  <a:pt x="1364" y="1398"/>
                </a:lnTo>
                <a:lnTo>
                  <a:pt x="1570" y="1298"/>
                </a:lnTo>
                <a:lnTo>
                  <a:pt x="1794" y="1188"/>
                </a:lnTo>
                <a:lnTo>
                  <a:pt x="1815" y="1178"/>
                </a:lnTo>
                <a:lnTo>
                  <a:pt x="1950" y="1112"/>
                </a:lnTo>
                <a:lnTo>
                  <a:pt x="2071" y="1053"/>
                </a:lnTo>
                <a:lnTo>
                  <a:pt x="2391" y="897"/>
                </a:lnTo>
                <a:lnTo>
                  <a:pt x="2459" y="865"/>
                </a:lnTo>
                <a:lnTo>
                  <a:pt x="2471" y="859"/>
                </a:lnTo>
                <a:lnTo>
                  <a:pt x="2496" y="846"/>
                </a:lnTo>
                <a:lnTo>
                  <a:pt x="2528" y="831"/>
                </a:lnTo>
                <a:lnTo>
                  <a:pt x="2598" y="797"/>
                </a:lnTo>
                <a:lnTo>
                  <a:pt x="2674" y="760"/>
                </a:lnTo>
                <a:lnTo>
                  <a:pt x="2679" y="758"/>
                </a:lnTo>
                <a:lnTo>
                  <a:pt x="2856" y="671"/>
                </a:lnTo>
                <a:lnTo>
                  <a:pt x="2913" y="643"/>
                </a:lnTo>
                <a:lnTo>
                  <a:pt x="2915" y="642"/>
                </a:lnTo>
                <a:lnTo>
                  <a:pt x="3070" y="566"/>
                </a:lnTo>
                <a:lnTo>
                  <a:pt x="3237" y="486"/>
                </a:lnTo>
                <a:lnTo>
                  <a:pt x="3275" y="467"/>
                </a:lnTo>
                <a:lnTo>
                  <a:pt x="3294" y="458"/>
                </a:lnTo>
                <a:lnTo>
                  <a:pt x="3449" y="382"/>
                </a:lnTo>
                <a:lnTo>
                  <a:pt x="3482" y="366"/>
                </a:lnTo>
                <a:lnTo>
                  <a:pt x="3817" y="203"/>
                </a:lnTo>
                <a:lnTo>
                  <a:pt x="4231" y="0"/>
                </a:lnTo>
              </a:path>
            </a:pathLst>
          </a:custGeom>
          <a:noFill/>
          <a:ln w="49902">
            <a:solidFill>
              <a:srgbClr val="00C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4" name="Freeform 14"/>
          <p:cNvSpPr>
            <a:spLocks noChangeArrowheads="1"/>
          </p:cNvSpPr>
          <p:nvPr/>
        </p:nvSpPr>
        <p:spPr bwMode="auto">
          <a:xfrm>
            <a:off x="1806575" y="556577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5" name="Freeform 15"/>
          <p:cNvSpPr>
            <a:spLocks noChangeArrowheads="1"/>
          </p:cNvSpPr>
          <p:nvPr/>
        </p:nvSpPr>
        <p:spPr bwMode="auto">
          <a:xfrm>
            <a:off x="1758950" y="5584825"/>
            <a:ext cx="93663" cy="95250"/>
          </a:xfrm>
          <a:custGeom>
            <a:avLst/>
            <a:gdLst>
              <a:gd name="T0" fmla="*/ 0 w 59"/>
              <a:gd name="T1" fmla="*/ 151209386 h 60"/>
              <a:gd name="T2" fmla="*/ 148690817 w 59"/>
              <a:gd name="T3" fmla="*/ 0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60"/>
                </a:moveTo>
                <a:lnTo>
                  <a:pt x="59"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6" name="Freeform 16"/>
          <p:cNvSpPr>
            <a:spLocks noChangeArrowheads="1"/>
          </p:cNvSpPr>
          <p:nvPr/>
        </p:nvSpPr>
        <p:spPr bwMode="auto">
          <a:xfrm>
            <a:off x="1738313" y="5634038"/>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7" name="Freeform 17"/>
          <p:cNvSpPr>
            <a:spLocks noChangeArrowheads="1"/>
          </p:cNvSpPr>
          <p:nvPr/>
        </p:nvSpPr>
        <p:spPr bwMode="auto">
          <a:xfrm>
            <a:off x="1758950" y="5584825"/>
            <a:ext cx="93663" cy="95250"/>
          </a:xfrm>
          <a:custGeom>
            <a:avLst/>
            <a:gdLst>
              <a:gd name="T0" fmla="*/ 0 w 59"/>
              <a:gd name="T1" fmla="*/ 0 h 60"/>
              <a:gd name="T2" fmla="*/ 148690817 w 59"/>
              <a:gd name="T3" fmla="*/ 151209386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0"/>
                </a:moveTo>
                <a:lnTo>
                  <a:pt x="59"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8" name="Freeform 18"/>
          <p:cNvSpPr>
            <a:spLocks noChangeArrowheads="1"/>
          </p:cNvSpPr>
          <p:nvPr/>
        </p:nvSpPr>
        <p:spPr bwMode="auto">
          <a:xfrm>
            <a:off x="2020888" y="5457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9" name="Freeform 19"/>
          <p:cNvSpPr>
            <a:spLocks noChangeArrowheads="1"/>
          </p:cNvSpPr>
          <p:nvPr/>
        </p:nvSpPr>
        <p:spPr bwMode="auto">
          <a:xfrm>
            <a:off x="1973263" y="5476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0" name="Freeform 20"/>
          <p:cNvSpPr>
            <a:spLocks noChangeArrowheads="1"/>
          </p:cNvSpPr>
          <p:nvPr/>
        </p:nvSpPr>
        <p:spPr bwMode="auto">
          <a:xfrm>
            <a:off x="1954213" y="5524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1" name="Freeform 21"/>
          <p:cNvSpPr>
            <a:spLocks noChangeArrowheads="1"/>
          </p:cNvSpPr>
          <p:nvPr/>
        </p:nvSpPr>
        <p:spPr bwMode="auto">
          <a:xfrm>
            <a:off x="1973263" y="5476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2" name="Freeform 22"/>
          <p:cNvSpPr>
            <a:spLocks noChangeArrowheads="1"/>
          </p:cNvSpPr>
          <p:nvPr/>
        </p:nvSpPr>
        <p:spPr bwMode="auto">
          <a:xfrm>
            <a:off x="2292350" y="5076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3" name="Freeform 23"/>
          <p:cNvSpPr>
            <a:spLocks noChangeArrowheads="1"/>
          </p:cNvSpPr>
          <p:nvPr/>
        </p:nvSpPr>
        <p:spPr bwMode="auto">
          <a:xfrm>
            <a:off x="2246313" y="5095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4" name="Freeform 24"/>
          <p:cNvSpPr>
            <a:spLocks noChangeArrowheads="1"/>
          </p:cNvSpPr>
          <p:nvPr/>
        </p:nvSpPr>
        <p:spPr bwMode="auto">
          <a:xfrm>
            <a:off x="2227263" y="5143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5" name="Freeform 25"/>
          <p:cNvSpPr>
            <a:spLocks noChangeArrowheads="1"/>
          </p:cNvSpPr>
          <p:nvPr/>
        </p:nvSpPr>
        <p:spPr bwMode="auto">
          <a:xfrm>
            <a:off x="2246313" y="5095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6" name="Freeform 26"/>
          <p:cNvSpPr>
            <a:spLocks noChangeArrowheads="1"/>
          </p:cNvSpPr>
          <p:nvPr/>
        </p:nvSpPr>
        <p:spPr bwMode="auto">
          <a:xfrm>
            <a:off x="3108325" y="4368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7" name="Freeform 27"/>
          <p:cNvSpPr>
            <a:spLocks noChangeArrowheads="1"/>
          </p:cNvSpPr>
          <p:nvPr/>
        </p:nvSpPr>
        <p:spPr bwMode="auto">
          <a:xfrm>
            <a:off x="3062288" y="43878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8" name="Freeform 28"/>
          <p:cNvSpPr>
            <a:spLocks noChangeArrowheads="1"/>
          </p:cNvSpPr>
          <p:nvPr/>
        </p:nvSpPr>
        <p:spPr bwMode="auto">
          <a:xfrm>
            <a:off x="3043238" y="443706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9" name="Freeform 29"/>
          <p:cNvSpPr>
            <a:spLocks noChangeArrowheads="1"/>
          </p:cNvSpPr>
          <p:nvPr/>
        </p:nvSpPr>
        <p:spPr bwMode="auto">
          <a:xfrm>
            <a:off x="3062288" y="43878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0" name="Freeform 30"/>
          <p:cNvSpPr>
            <a:spLocks noChangeArrowheads="1"/>
          </p:cNvSpPr>
          <p:nvPr/>
        </p:nvSpPr>
        <p:spPr bwMode="auto">
          <a:xfrm>
            <a:off x="3128963" y="4641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1" name="Freeform 31"/>
          <p:cNvSpPr>
            <a:spLocks noChangeArrowheads="1"/>
          </p:cNvSpPr>
          <p:nvPr/>
        </p:nvSpPr>
        <p:spPr bwMode="auto">
          <a:xfrm>
            <a:off x="3081338" y="466090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2" name="Freeform 32"/>
          <p:cNvSpPr>
            <a:spLocks noChangeArrowheads="1"/>
          </p:cNvSpPr>
          <p:nvPr/>
        </p:nvSpPr>
        <p:spPr bwMode="auto">
          <a:xfrm>
            <a:off x="3062288" y="470693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3" name="Freeform 33"/>
          <p:cNvSpPr>
            <a:spLocks noChangeArrowheads="1"/>
          </p:cNvSpPr>
          <p:nvPr/>
        </p:nvSpPr>
        <p:spPr bwMode="auto">
          <a:xfrm>
            <a:off x="3081338" y="466090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4" name="Freeform 34"/>
          <p:cNvSpPr>
            <a:spLocks noChangeArrowheads="1"/>
          </p:cNvSpPr>
          <p:nvPr/>
        </p:nvSpPr>
        <p:spPr bwMode="auto">
          <a:xfrm>
            <a:off x="3451225" y="44767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5" name="Freeform 35"/>
          <p:cNvSpPr>
            <a:spLocks noChangeArrowheads="1"/>
          </p:cNvSpPr>
          <p:nvPr/>
        </p:nvSpPr>
        <p:spPr bwMode="auto">
          <a:xfrm>
            <a:off x="3403600" y="4497388"/>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6" name="Freeform 36"/>
          <p:cNvSpPr>
            <a:spLocks noChangeArrowheads="1"/>
          </p:cNvSpPr>
          <p:nvPr/>
        </p:nvSpPr>
        <p:spPr bwMode="auto">
          <a:xfrm>
            <a:off x="3384550" y="454501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7" name="Freeform 37"/>
          <p:cNvSpPr>
            <a:spLocks noChangeArrowheads="1"/>
          </p:cNvSpPr>
          <p:nvPr/>
        </p:nvSpPr>
        <p:spPr bwMode="auto">
          <a:xfrm>
            <a:off x="3403600" y="4497388"/>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8" name="Freeform 38"/>
          <p:cNvSpPr>
            <a:spLocks noChangeArrowheads="1"/>
          </p:cNvSpPr>
          <p:nvPr/>
        </p:nvSpPr>
        <p:spPr bwMode="auto">
          <a:xfrm>
            <a:off x="3776663" y="420687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9" name="Freeform 39"/>
          <p:cNvSpPr>
            <a:spLocks noChangeArrowheads="1"/>
          </p:cNvSpPr>
          <p:nvPr/>
        </p:nvSpPr>
        <p:spPr bwMode="auto">
          <a:xfrm>
            <a:off x="3729038" y="422592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0" name="Freeform 40"/>
          <p:cNvSpPr>
            <a:spLocks noChangeArrowheads="1"/>
          </p:cNvSpPr>
          <p:nvPr/>
        </p:nvSpPr>
        <p:spPr bwMode="auto">
          <a:xfrm>
            <a:off x="3709988" y="427196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1" name="Freeform 41"/>
          <p:cNvSpPr>
            <a:spLocks noChangeArrowheads="1"/>
          </p:cNvSpPr>
          <p:nvPr/>
        </p:nvSpPr>
        <p:spPr bwMode="auto">
          <a:xfrm>
            <a:off x="3729038" y="422592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2" name="Freeform 42"/>
          <p:cNvSpPr>
            <a:spLocks noChangeArrowheads="1"/>
          </p:cNvSpPr>
          <p:nvPr/>
        </p:nvSpPr>
        <p:spPr bwMode="auto">
          <a:xfrm>
            <a:off x="4133850" y="3824288"/>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3" name="Freeform 43"/>
          <p:cNvSpPr>
            <a:spLocks noChangeArrowheads="1"/>
          </p:cNvSpPr>
          <p:nvPr/>
        </p:nvSpPr>
        <p:spPr bwMode="auto">
          <a:xfrm>
            <a:off x="4084638" y="3843338"/>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4" name="Freeform 44"/>
          <p:cNvSpPr>
            <a:spLocks noChangeArrowheads="1"/>
          </p:cNvSpPr>
          <p:nvPr/>
        </p:nvSpPr>
        <p:spPr bwMode="auto">
          <a:xfrm>
            <a:off x="4065588" y="389096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5" name="Freeform 45"/>
          <p:cNvSpPr>
            <a:spLocks noChangeArrowheads="1"/>
          </p:cNvSpPr>
          <p:nvPr/>
        </p:nvSpPr>
        <p:spPr bwMode="auto">
          <a:xfrm>
            <a:off x="4084638" y="3843338"/>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6" name="Freeform 46"/>
          <p:cNvSpPr>
            <a:spLocks noChangeArrowheads="1"/>
          </p:cNvSpPr>
          <p:nvPr/>
        </p:nvSpPr>
        <p:spPr bwMode="auto">
          <a:xfrm>
            <a:off x="4167188" y="4314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7" name="Freeform 47"/>
          <p:cNvSpPr>
            <a:spLocks noChangeArrowheads="1"/>
          </p:cNvSpPr>
          <p:nvPr/>
        </p:nvSpPr>
        <p:spPr bwMode="auto">
          <a:xfrm>
            <a:off x="4119563" y="4333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8" name="Freeform 48"/>
          <p:cNvSpPr>
            <a:spLocks noChangeArrowheads="1"/>
          </p:cNvSpPr>
          <p:nvPr/>
        </p:nvSpPr>
        <p:spPr bwMode="auto">
          <a:xfrm>
            <a:off x="4100513" y="4381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9" name="Freeform 49"/>
          <p:cNvSpPr>
            <a:spLocks noChangeArrowheads="1"/>
          </p:cNvSpPr>
          <p:nvPr/>
        </p:nvSpPr>
        <p:spPr bwMode="auto">
          <a:xfrm>
            <a:off x="4119563" y="4333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0" name="Freeform 50"/>
          <p:cNvSpPr>
            <a:spLocks noChangeArrowheads="1"/>
          </p:cNvSpPr>
          <p:nvPr/>
        </p:nvSpPr>
        <p:spPr bwMode="auto">
          <a:xfrm>
            <a:off x="4381500" y="3770313"/>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1" name="Freeform 51"/>
          <p:cNvSpPr>
            <a:spLocks noChangeArrowheads="1"/>
          </p:cNvSpPr>
          <p:nvPr/>
        </p:nvSpPr>
        <p:spPr bwMode="auto">
          <a:xfrm>
            <a:off x="4333875" y="37893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2" name="Freeform 52"/>
          <p:cNvSpPr>
            <a:spLocks noChangeArrowheads="1"/>
          </p:cNvSpPr>
          <p:nvPr/>
        </p:nvSpPr>
        <p:spPr bwMode="auto">
          <a:xfrm>
            <a:off x="4314825" y="38369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3" name="Freeform 53"/>
          <p:cNvSpPr>
            <a:spLocks noChangeArrowheads="1"/>
          </p:cNvSpPr>
          <p:nvPr/>
        </p:nvSpPr>
        <p:spPr bwMode="auto">
          <a:xfrm>
            <a:off x="4333875" y="37893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4" name="Freeform 54"/>
          <p:cNvSpPr>
            <a:spLocks noChangeArrowheads="1"/>
          </p:cNvSpPr>
          <p:nvPr/>
        </p:nvSpPr>
        <p:spPr bwMode="auto">
          <a:xfrm>
            <a:off x="4573588" y="3389313"/>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5" name="Freeform 55"/>
          <p:cNvSpPr>
            <a:spLocks noChangeArrowheads="1"/>
          </p:cNvSpPr>
          <p:nvPr/>
        </p:nvSpPr>
        <p:spPr bwMode="auto">
          <a:xfrm>
            <a:off x="4525963" y="34083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6" name="Freeform 56"/>
          <p:cNvSpPr>
            <a:spLocks noChangeArrowheads="1"/>
          </p:cNvSpPr>
          <p:nvPr/>
        </p:nvSpPr>
        <p:spPr bwMode="auto">
          <a:xfrm>
            <a:off x="4506913" y="34559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7" name="Freeform 57"/>
          <p:cNvSpPr>
            <a:spLocks noChangeArrowheads="1"/>
          </p:cNvSpPr>
          <p:nvPr/>
        </p:nvSpPr>
        <p:spPr bwMode="auto">
          <a:xfrm>
            <a:off x="4525963" y="34083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8" name="Freeform 58"/>
          <p:cNvSpPr>
            <a:spLocks noChangeArrowheads="1"/>
          </p:cNvSpPr>
          <p:nvPr/>
        </p:nvSpPr>
        <p:spPr bwMode="auto">
          <a:xfrm>
            <a:off x="5080000" y="3498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9" name="Freeform 59"/>
          <p:cNvSpPr>
            <a:spLocks noChangeArrowheads="1"/>
          </p:cNvSpPr>
          <p:nvPr/>
        </p:nvSpPr>
        <p:spPr bwMode="auto">
          <a:xfrm>
            <a:off x="5032375" y="3517900"/>
            <a:ext cx="95250" cy="93663"/>
          </a:xfrm>
          <a:custGeom>
            <a:avLst/>
            <a:gdLst>
              <a:gd name="T0" fmla="*/ 0 w 60"/>
              <a:gd name="T1" fmla="*/ 148690817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0" name="Freeform 60"/>
          <p:cNvSpPr>
            <a:spLocks noChangeArrowheads="1"/>
          </p:cNvSpPr>
          <p:nvPr/>
        </p:nvSpPr>
        <p:spPr bwMode="auto">
          <a:xfrm>
            <a:off x="5013325" y="3565525"/>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1" name="Freeform 61"/>
          <p:cNvSpPr>
            <a:spLocks noChangeArrowheads="1"/>
          </p:cNvSpPr>
          <p:nvPr/>
        </p:nvSpPr>
        <p:spPr bwMode="auto">
          <a:xfrm>
            <a:off x="5032375" y="3517900"/>
            <a:ext cx="95250" cy="93663"/>
          </a:xfrm>
          <a:custGeom>
            <a:avLst/>
            <a:gdLst>
              <a:gd name="T0" fmla="*/ 0 w 60"/>
              <a:gd name="T1" fmla="*/ 0 h 59"/>
              <a:gd name="T2" fmla="*/ 151209386 w 60"/>
              <a:gd name="T3" fmla="*/ 148690817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2" name="Freeform 62"/>
          <p:cNvSpPr>
            <a:spLocks noChangeArrowheads="1"/>
          </p:cNvSpPr>
          <p:nvPr/>
        </p:nvSpPr>
        <p:spPr bwMode="auto">
          <a:xfrm>
            <a:off x="5187950" y="366077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3" name="Freeform 63"/>
          <p:cNvSpPr>
            <a:spLocks noChangeArrowheads="1"/>
          </p:cNvSpPr>
          <p:nvPr/>
        </p:nvSpPr>
        <p:spPr bwMode="auto">
          <a:xfrm>
            <a:off x="5140325" y="3681413"/>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4" name="Freeform 64"/>
          <p:cNvSpPr>
            <a:spLocks noChangeArrowheads="1"/>
          </p:cNvSpPr>
          <p:nvPr/>
        </p:nvSpPr>
        <p:spPr bwMode="auto">
          <a:xfrm>
            <a:off x="5121275" y="372745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5" name="Freeform 65"/>
          <p:cNvSpPr>
            <a:spLocks noChangeArrowheads="1"/>
          </p:cNvSpPr>
          <p:nvPr/>
        </p:nvSpPr>
        <p:spPr bwMode="auto">
          <a:xfrm>
            <a:off x="5140325" y="3681413"/>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6" name="Freeform 66"/>
          <p:cNvSpPr>
            <a:spLocks noChangeArrowheads="1"/>
          </p:cNvSpPr>
          <p:nvPr/>
        </p:nvSpPr>
        <p:spPr bwMode="auto">
          <a:xfrm>
            <a:off x="5208588" y="3714750"/>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7" name="Freeform 67"/>
          <p:cNvSpPr>
            <a:spLocks noChangeArrowheads="1"/>
          </p:cNvSpPr>
          <p:nvPr/>
        </p:nvSpPr>
        <p:spPr bwMode="auto">
          <a:xfrm>
            <a:off x="5160963" y="3735388"/>
            <a:ext cx="93662" cy="93662"/>
          </a:xfrm>
          <a:custGeom>
            <a:avLst/>
            <a:gdLst>
              <a:gd name="T0" fmla="*/ 0 w 59"/>
              <a:gd name="T1" fmla="*/ 148687642 h 59"/>
              <a:gd name="T2" fmla="*/ 148687642 w 59"/>
              <a:gd name="T3" fmla="*/ 0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59"/>
                </a:moveTo>
                <a:lnTo>
                  <a:pt x="59"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8" name="Freeform 68"/>
          <p:cNvSpPr>
            <a:spLocks noChangeArrowheads="1"/>
          </p:cNvSpPr>
          <p:nvPr/>
        </p:nvSpPr>
        <p:spPr bwMode="auto">
          <a:xfrm>
            <a:off x="5140325" y="3783013"/>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9" name="Freeform 69"/>
          <p:cNvSpPr>
            <a:spLocks noChangeArrowheads="1"/>
          </p:cNvSpPr>
          <p:nvPr/>
        </p:nvSpPr>
        <p:spPr bwMode="auto">
          <a:xfrm>
            <a:off x="5160963" y="3735388"/>
            <a:ext cx="93662" cy="93662"/>
          </a:xfrm>
          <a:custGeom>
            <a:avLst/>
            <a:gdLst>
              <a:gd name="T0" fmla="*/ 0 w 59"/>
              <a:gd name="T1" fmla="*/ 0 h 59"/>
              <a:gd name="T2" fmla="*/ 148687642 w 59"/>
              <a:gd name="T3" fmla="*/ 148687642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0"/>
                </a:moveTo>
                <a:lnTo>
                  <a:pt x="59"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0" name="Freeform 70"/>
          <p:cNvSpPr>
            <a:spLocks noChangeArrowheads="1"/>
          </p:cNvSpPr>
          <p:nvPr/>
        </p:nvSpPr>
        <p:spPr bwMode="auto">
          <a:xfrm>
            <a:off x="5248275" y="3552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1" name="Freeform 71"/>
          <p:cNvSpPr>
            <a:spLocks noChangeArrowheads="1"/>
          </p:cNvSpPr>
          <p:nvPr/>
        </p:nvSpPr>
        <p:spPr bwMode="auto">
          <a:xfrm>
            <a:off x="5200650" y="3571875"/>
            <a:ext cx="95250" cy="93663"/>
          </a:xfrm>
          <a:custGeom>
            <a:avLst/>
            <a:gdLst>
              <a:gd name="T0" fmla="*/ 0 w 60"/>
              <a:gd name="T1" fmla="*/ 148690817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2" name="Freeform 72"/>
          <p:cNvSpPr>
            <a:spLocks noChangeArrowheads="1"/>
          </p:cNvSpPr>
          <p:nvPr/>
        </p:nvSpPr>
        <p:spPr bwMode="auto">
          <a:xfrm>
            <a:off x="5181600" y="3619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3" name="Freeform 73"/>
          <p:cNvSpPr>
            <a:spLocks noChangeArrowheads="1"/>
          </p:cNvSpPr>
          <p:nvPr/>
        </p:nvSpPr>
        <p:spPr bwMode="auto">
          <a:xfrm>
            <a:off x="5200650" y="3571875"/>
            <a:ext cx="95250" cy="93663"/>
          </a:xfrm>
          <a:custGeom>
            <a:avLst/>
            <a:gdLst>
              <a:gd name="T0" fmla="*/ 0 w 60"/>
              <a:gd name="T1" fmla="*/ 0 h 59"/>
              <a:gd name="T2" fmla="*/ 151209386 w 60"/>
              <a:gd name="T3" fmla="*/ 148690817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4" name="Freeform 74"/>
          <p:cNvSpPr>
            <a:spLocks noChangeArrowheads="1"/>
          </p:cNvSpPr>
          <p:nvPr/>
        </p:nvSpPr>
        <p:spPr bwMode="auto">
          <a:xfrm>
            <a:off x="5297488" y="3714750"/>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5" name="Freeform 75"/>
          <p:cNvSpPr>
            <a:spLocks noChangeArrowheads="1"/>
          </p:cNvSpPr>
          <p:nvPr/>
        </p:nvSpPr>
        <p:spPr bwMode="auto">
          <a:xfrm>
            <a:off x="5251450" y="3735388"/>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6" name="Freeform 76"/>
          <p:cNvSpPr>
            <a:spLocks noChangeArrowheads="1"/>
          </p:cNvSpPr>
          <p:nvPr/>
        </p:nvSpPr>
        <p:spPr bwMode="auto">
          <a:xfrm>
            <a:off x="5232400" y="378301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7" name="Freeform 77"/>
          <p:cNvSpPr>
            <a:spLocks noChangeArrowheads="1"/>
          </p:cNvSpPr>
          <p:nvPr/>
        </p:nvSpPr>
        <p:spPr bwMode="auto">
          <a:xfrm>
            <a:off x="5251450" y="3735388"/>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8" name="Freeform 78"/>
          <p:cNvSpPr>
            <a:spLocks noChangeArrowheads="1"/>
          </p:cNvSpPr>
          <p:nvPr/>
        </p:nvSpPr>
        <p:spPr bwMode="auto">
          <a:xfrm>
            <a:off x="5410200" y="366077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9" name="Freeform 79"/>
          <p:cNvSpPr>
            <a:spLocks noChangeArrowheads="1"/>
          </p:cNvSpPr>
          <p:nvPr/>
        </p:nvSpPr>
        <p:spPr bwMode="auto">
          <a:xfrm>
            <a:off x="5360988" y="3681413"/>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0" name="Freeform 80"/>
          <p:cNvSpPr>
            <a:spLocks noChangeArrowheads="1"/>
          </p:cNvSpPr>
          <p:nvPr/>
        </p:nvSpPr>
        <p:spPr bwMode="auto">
          <a:xfrm>
            <a:off x="5341938" y="372745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1" name="Freeform 81"/>
          <p:cNvSpPr>
            <a:spLocks noChangeArrowheads="1"/>
          </p:cNvSpPr>
          <p:nvPr/>
        </p:nvSpPr>
        <p:spPr bwMode="auto">
          <a:xfrm>
            <a:off x="5360988" y="3681413"/>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2" name="Freeform 82"/>
          <p:cNvSpPr>
            <a:spLocks noChangeArrowheads="1"/>
          </p:cNvSpPr>
          <p:nvPr/>
        </p:nvSpPr>
        <p:spPr bwMode="auto">
          <a:xfrm>
            <a:off x="5529263" y="3335338"/>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3" name="Freeform 83"/>
          <p:cNvSpPr>
            <a:spLocks noChangeArrowheads="1"/>
          </p:cNvSpPr>
          <p:nvPr/>
        </p:nvSpPr>
        <p:spPr bwMode="auto">
          <a:xfrm>
            <a:off x="5483225" y="3354388"/>
            <a:ext cx="95250" cy="93662"/>
          </a:xfrm>
          <a:custGeom>
            <a:avLst/>
            <a:gdLst>
              <a:gd name="T0" fmla="*/ 0 w 60"/>
              <a:gd name="T1" fmla="*/ 148687642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4" name="Freeform 84"/>
          <p:cNvSpPr>
            <a:spLocks noChangeArrowheads="1"/>
          </p:cNvSpPr>
          <p:nvPr/>
        </p:nvSpPr>
        <p:spPr bwMode="auto">
          <a:xfrm>
            <a:off x="5464175" y="340201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5" name="Freeform 85"/>
          <p:cNvSpPr>
            <a:spLocks noChangeArrowheads="1"/>
          </p:cNvSpPr>
          <p:nvPr/>
        </p:nvSpPr>
        <p:spPr bwMode="auto">
          <a:xfrm>
            <a:off x="5483225" y="3354388"/>
            <a:ext cx="95250" cy="93662"/>
          </a:xfrm>
          <a:custGeom>
            <a:avLst/>
            <a:gdLst>
              <a:gd name="T0" fmla="*/ 0 w 60"/>
              <a:gd name="T1" fmla="*/ 0 h 59"/>
              <a:gd name="T2" fmla="*/ 151209386 w 60"/>
              <a:gd name="T3" fmla="*/ 148687642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6" name="Freeform 86"/>
          <p:cNvSpPr>
            <a:spLocks noChangeArrowheads="1"/>
          </p:cNvSpPr>
          <p:nvPr/>
        </p:nvSpPr>
        <p:spPr bwMode="auto">
          <a:xfrm>
            <a:off x="5537200" y="3225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7" name="Freeform 87"/>
          <p:cNvSpPr>
            <a:spLocks noChangeArrowheads="1"/>
          </p:cNvSpPr>
          <p:nvPr/>
        </p:nvSpPr>
        <p:spPr bwMode="auto">
          <a:xfrm>
            <a:off x="5489575" y="3244850"/>
            <a:ext cx="93663" cy="95250"/>
          </a:xfrm>
          <a:custGeom>
            <a:avLst/>
            <a:gdLst>
              <a:gd name="T0" fmla="*/ 0 w 59"/>
              <a:gd name="T1" fmla="*/ 151209386 h 60"/>
              <a:gd name="T2" fmla="*/ 148690817 w 59"/>
              <a:gd name="T3" fmla="*/ 0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60"/>
                </a:moveTo>
                <a:lnTo>
                  <a:pt x="59"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8" name="Freeform 88"/>
          <p:cNvSpPr>
            <a:spLocks noChangeArrowheads="1"/>
          </p:cNvSpPr>
          <p:nvPr/>
        </p:nvSpPr>
        <p:spPr bwMode="auto">
          <a:xfrm>
            <a:off x="5470525" y="3292475"/>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9" name="Freeform 89"/>
          <p:cNvSpPr>
            <a:spLocks noChangeArrowheads="1"/>
          </p:cNvSpPr>
          <p:nvPr/>
        </p:nvSpPr>
        <p:spPr bwMode="auto">
          <a:xfrm>
            <a:off x="5489575" y="3244850"/>
            <a:ext cx="93663" cy="95250"/>
          </a:xfrm>
          <a:custGeom>
            <a:avLst/>
            <a:gdLst>
              <a:gd name="T0" fmla="*/ 0 w 59"/>
              <a:gd name="T1" fmla="*/ 0 h 60"/>
              <a:gd name="T2" fmla="*/ 148690817 w 59"/>
              <a:gd name="T3" fmla="*/ 151209386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0"/>
                </a:moveTo>
                <a:lnTo>
                  <a:pt x="59"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0" name="Freeform 90"/>
          <p:cNvSpPr>
            <a:spLocks noChangeArrowheads="1"/>
          </p:cNvSpPr>
          <p:nvPr/>
        </p:nvSpPr>
        <p:spPr bwMode="auto">
          <a:xfrm>
            <a:off x="5818188" y="3389313"/>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1" name="Freeform 91"/>
          <p:cNvSpPr>
            <a:spLocks noChangeArrowheads="1"/>
          </p:cNvSpPr>
          <p:nvPr/>
        </p:nvSpPr>
        <p:spPr bwMode="auto">
          <a:xfrm>
            <a:off x="5772150" y="34083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2" name="Freeform 92"/>
          <p:cNvSpPr>
            <a:spLocks noChangeArrowheads="1"/>
          </p:cNvSpPr>
          <p:nvPr/>
        </p:nvSpPr>
        <p:spPr bwMode="auto">
          <a:xfrm>
            <a:off x="5753100" y="34559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3" name="Freeform 93"/>
          <p:cNvSpPr>
            <a:spLocks noChangeArrowheads="1"/>
          </p:cNvSpPr>
          <p:nvPr/>
        </p:nvSpPr>
        <p:spPr bwMode="auto">
          <a:xfrm>
            <a:off x="5772150" y="34083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4" name="Freeform 94"/>
          <p:cNvSpPr>
            <a:spLocks noChangeArrowheads="1"/>
          </p:cNvSpPr>
          <p:nvPr/>
        </p:nvSpPr>
        <p:spPr bwMode="auto">
          <a:xfrm>
            <a:off x="5910263" y="3225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5" name="Freeform 95"/>
          <p:cNvSpPr>
            <a:spLocks noChangeArrowheads="1"/>
          </p:cNvSpPr>
          <p:nvPr/>
        </p:nvSpPr>
        <p:spPr bwMode="auto">
          <a:xfrm>
            <a:off x="5862638" y="3244850"/>
            <a:ext cx="93662" cy="95250"/>
          </a:xfrm>
          <a:custGeom>
            <a:avLst/>
            <a:gdLst>
              <a:gd name="T0" fmla="*/ 0 w 59"/>
              <a:gd name="T1" fmla="*/ 151209386 h 60"/>
              <a:gd name="T2" fmla="*/ 148687642 w 59"/>
              <a:gd name="T3" fmla="*/ 0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60"/>
                </a:moveTo>
                <a:lnTo>
                  <a:pt x="59"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6" name="Freeform 96"/>
          <p:cNvSpPr>
            <a:spLocks noChangeArrowheads="1"/>
          </p:cNvSpPr>
          <p:nvPr/>
        </p:nvSpPr>
        <p:spPr bwMode="auto">
          <a:xfrm>
            <a:off x="5842000" y="3292475"/>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7" name="Freeform 97"/>
          <p:cNvSpPr>
            <a:spLocks noChangeArrowheads="1"/>
          </p:cNvSpPr>
          <p:nvPr/>
        </p:nvSpPr>
        <p:spPr bwMode="auto">
          <a:xfrm>
            <a:off x="5862638" y="3244850"/>
            <a:ext cx="93662" cy="95250"/>
          </a:xfrm>
          <a:custGeom>
            <a:avLst/>
            <a:gdLst>
              <a:gd name="T0" fmla="*/ 0 w 59"/>
              <a:gd name="T1" fmla="*/ 0 h 60"/>
              <a:gd name="T2" fmla="*/ 148687642 w 59"/>
              <a:gd name="T3" fmla="*/ 151209386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0"/>
                </a:moveTo>
                <a:lnTo>
                  <a:pt x="59"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8" name="Freeform 98"/>
          <p:cNvSpPr>
            <a:spLocks noChangeArrowheads="1"/>
          </p:cNvSpPr>
          <p:nvPr/>
        </p:nvSpPr>
        <p:spPr bwMode="auto">
          <a:xfrm>
            <a:off x="5913438" y="3062288"/>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9" name="Freeform 99"/>
          <p:cNvSpPr>
            <a:spLocks noChangeArrowheads="1"/>
          </p:cNvSpPr>
          <p:nvPr/>
        </p:nvSpPr>
        <p:spPr bwMode="auto">
          <a:xfrm>
            <a:off x="5865813" y="3081338"/>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0" name="Freeform 100"/>
          <p:cNvSpPr>
            <a:spLocks noChangeArrowheads="1"/>
          </p:cNvSpPr>
          <p:nvPr/>
        </p:nvSpPr>
        <p:spPr bwMode="auto">
          <a:xfrm>
            <a:off x="5846763" y="3128963"/>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1" name="Freeform 101"/>
          <p:cNvSpPr>
            <a:spLocks noChangeArrowheads="1"/>
          </p:cNvSpPr>
          <p:nvPr/>
        </p:nvSpPr>
        <p:spPr bwMode="auto">
          <a:xfrm>
            <a:off x="5865813" y="3081338"/>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2" name="Freeform 102"/>
          <p:cNvSpPr>
            <a:spLocks noChangeArrowheads="1"/>
          </p:cNvSpPr>
          <p:nvPr/>
        </p:nvSpPr>
        <p:spPr bwMode="auto">
          <a:xfrm>
            <a:off x="6157913" y="3117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3" name="Freeform 103"/>
          <p:cNvSpPr>
            <a:spLocks noChangeArrowheads="1"/>
          </p:cNvSpPr>
          <p:nvPr/>
        </p:nvSpPr>
        <p:spPr bwMode="auto">
          <a:xfrm>
            <a:off x="6110288" y="3136900"/>
            <a:ext cx="95250" cy="93663"/>
          </a:xfrm>
          <a:custGeom>
            <a:avLst/>
            <a:gdLst>
              <a:gd name="T0" fmla="*/ 0 w 60"/>
              <a:gd name="T1" fmla="*/ 148690817 h 59"/>
              <a:gd name="T2" fmla="*/ 151209386 w 60"/>
              <a:gd name="T3" fmla="*/ 0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59"/>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4" name="Freeform 104"/>
          <p:cNvSpPr>
            <a:spLocks noChangeArrowheads="1"/>
          </p:cNvSpPr>
          <p:nvPr/>
        </p:nvSpPr>
        <p:spPr bwMode="auto">
          <a:xfrm>
            <a:off x="6091238" y="318293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5" name="Freeform 105"/>
          <p:cNvSpPr>
            <a:spLocks noChangeArrowheads="1"/>
          </p:cNvSpPr>
          <p:nvPr/>
        </p:nvSpPr>
        <p:spPr bwMode="auto">
          <a:xfrm>
            <a:off x="6110288" y="3136900"/>
            <a:ext cx="95250" cy="93663"/>
          </a:xfrm>
          <a:custGeom>
            <a:avLst/>
            <a:gdLst>
              <a:gd name="T0" fmla="*/ 0 w 60"/>
              <a:gd name="T1" fmla="*/ 0 h 59"/>
              <a:gd name="T2" fmla="*/ 151209386 w 60"/>
              <a:gd name="T3" fmla="*/ 148690817 h 59"/>
              <a:gd name="T4" fmla="*/ 0 60000 65536"/>
              <a:gd name="T5" fmla="*/ 0 60000 65536"/>
              <a:gd name="T6" fmla="*/ 0 w 60"/>
              <a:gd name="T7" fmla="*/ 0 h 59"/>
              <a:gd name="T8" fmla="*/ 60 w 60"/>
              <a:gd name="T9" fmla="*/ 59 h 59"/>
            </a:gdLst>
            <a:ahLst/>
            <a:cxnLst>
              <a:cxn ang="T4">
                <a:pos x="T0" y="T1"/>
              </a:cxn>
              <a:cxn ang="T5">
                <a:pos x="T2" y="T3"/>
              </a:cxn>
            </a:cxnLst>
            <a:rect l="T6" t="T7" r="T8" b="T9"/>
            <a:pathLst>
              <a:path w="60" h="59">
                <a:moveTo>
                  <a:pt x="0" y="0"/>
                </a:moveTo>
                <a:lnTo>
                  <a:pt x="60"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6" name="Freeform 106"/>
          <p:cNvSpPr>
            <a:spLocks noChangeArrowheads="1"/>
          </p:cNvSpPr>
          <p:nvPr/>
        </p:nvSpPr>
        <p:spPr bwMode="auto">
          <a:xfrm>
            <a:off x="6157913" y="3225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7" name="Freeform 107"/>
          <p:cNvSpPr>
            <a:spLocks noChangeArrowheads="1"/>
          </p:cNvSpPr>
          <p:nvPr/>
        </p:nvSpPr>
        <p:spPr bwMode="auto">
          <a:xfrm>
            <a:off x="6110288" y="32448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8" name="Freeform 108"/>
          <p:cNvSpPr>
            <a:spLocks noChangeArrowheads="1"/>
          </p:cNvSpPr>
          <p:nvPr/>
        </p:nvSpPr>
        <p:spPr bwMode="auto">
          <a:xfrm>
            <a:off x="6091238" y="3292475"/>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9" name="Freeform 109"/>
          <p:cNvSpPr>
            <a:spLocks noChangeArrowheads="1"/>
          </p:cNvSpPr>
          <p:nvPr/>
        </p:nvSpPr>
        <p:spPr bwMode="auto">
          <a:xfrm>
            <a:off x="6110288" y="32448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0" name="Freeform 110"/>
          <p:cNvSpPr>
            <a:spLocks noChangeArrowheads="1"/>
          </p:cNvSpPr>
          <p:nvPr/>
        </p:nvSpPr>
        <p:spPr bwMode="auto">
          <a:xfrm>
            <a:off x="6423025" y="3117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1" name="Freeform 111"/>
          <p:cNvSpPr>
            <a:spLocks noChangeArrowheads="1"/>
          </p:cNvSpPr>
          <p:nvPr/>
        </p:nvSpPr>
        <p:spPr bwMode="auto">
          <a:xfrm>
            <a:off x="6376988" y="3136900"/>
            <a:ext cx="93662" cy="93663"/>
          </a:xfrm>
          <a:custGeom>
            <a:avLst/>
            <a:gdLst>
              <a:gd name="T0" fmla="*/ 0 w 59"/>
              <a:gd name="T1" fmla="*/ 148690817 h 59"/>
              <a:gd name="T2" fmla="*/ 148687642 w 59"/>
              <a:gd name="T3" fmla="*/ 0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59"/>
                </a:moveTo>
                <a:lnTo>
                  <a:pt x="59"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2" name="Freeform 112"/>
          <p:cNvSpPr>
            <a:spLocks noChangeArrowheads="1"/>
          </p:cNvSpPr>
          <p:nvPr/>
        </p:nvSpPr>
        <p:spPr bwMode="auto">
          <a:xfrm>
            <a:off x="6356350" y="3182938"/>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3" name="Freeform 113"/>
          <p:cNvSpPr>
            <a:spLocks noChangeArrowheads="1"/>
          </p:cNvSpPr>
          <p:nvPr/>
        </p:nvSpPr>
        <p:spPr bwMode="auto">
          <a:xfrm>
            <a:off x="6376988" y="3136900"/>
            <a:ext cx="93662" cy="93663"/>
          </a:xfrm>
          <a:custGeom>
            <a:avLst/>
            <a:gdLst>
              <a:gd name="T0" fmla="*/ 0 w 59"/>
              <a:gd name="T1" fmla="*/ 0 h 59"/>
              <a:gd name="T2" fmla="*/ 148687642 w 59"/>
              <a:gd name="T3" fmla="*/ 148690817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0"/>
                </a:moveTo>
                <a:lnTo>
                  <a:pt x="59"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4" name="Freeform 114"/>
          <p:cNvSpPr>
            <a:spLocks noChangeArrowheads="1"/>
          </p:cNvSpPr>
          <p:nvPr/>
        </p:nvSpPr>
        <p:spPr bwMode="auto">
          <a:xfrm>
            <a:off x="6483350" y="311785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5" name="Freeform 115"/>
          <p:cNvSpPr>
            <a:spLocks noChangeArrowheads="1"/>
          </p:cNvSpPr>
          <p:nvPr/>
        </p:nvSpPr>
        <p:spPr bwMode="auto">
          <a:xfrm>
            <a:off x="6437313" y="3136900"/>
            <a:ext cx="93662" cy="93663"/>
          </a:xfrm>
          <a:custGeom>
            <a:avLst/>
            <a:gdLst>
              <a:gd name="T0" fmla="*/ 0 w 59"/>
              <a:gd name="T1" fmla="*/ 148690817 h 59"/>
              <a:gd name="T2" fmla="*/ 148687642 w 59"/>
              <a:gd name="T3" fmla="*/ 0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59"/>
                </a:moveTo>
                <a:lnTo>
                  <a:pt x="59"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6" name="Freeform 116"/>
          <p:cNvSpPr>
            <a:spLocks noChangeArrowheads="1"/>
          </p:cNvSpPr>
          <p:nvPr/>
        </p:nvSpPr>
        <p:spPr bwMode="auto">
          <a:xfrm>
            <a:off x="6416675" y="3182938"/>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7" name="Freeform 117"/>
          <p:cNvSpPr>
            <a:spLocks noChangeArrowheads="1"/>
          </p:cNvSpPr>
          <p:nvPr/>
        </p:nvSpPr>
        <p:spPr bwMode="auto">
          <a:xfrm>
            <a:off x="6437313" y="3136900"/>
            <a:ext cx="93662" cy="93663"/>
          </a:xfrm>
          <a:custGeom>
            <a:avLst/>
            <a:gdLst>
              <a:gd name="T0" fmla="*/ 0 w 59"/>
              <a:gd name="T1" fmla="*/ 0 h 59"/>
              <a:gd name="T2" fmla="*/ 148687642 w 59"/>
              <a:gd name="T3" fmla="*/ 148690817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0"/>
                </a:moveTo>
                <a:lnTo>
                  <a:pt x="59"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8" name="Freeform 118"/>
          <p:cNvSpPr>
            <a:spLocks noChangeArrowheads="1"/>
          </p:cNvSpPr>
          <p:nvPr/>
        </p:nvSpPr>
        <p:spPr bwMode="auto">
          <a:xfrm>
            <a:off x="6515100" y="3171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9" name="Freeform 119"/>
          <p:cNvSpPr>
            <a:spLocks noChangeArrowheads="1"/>
          </p:cNvSpPr>
          <p:nvPr/>
        </p:nvSpPr>
        <p:spPr bwMode="auto">
          <a:xfrm>
            <a:off x="6465888" y="3190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0" name="Freeform 120"/>
          <p:cNvSpPr>
            <a:spLocks noChangeArrowheads="1"/>
          </p:cNvSpPr>
          <p:nvPr/>
        </p:nvSpPr>
        <p:spPr bwMode="auto">
          <a:xfrm>
            <a:off x="6446838" y="3238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1" name="Freeform 121"/>
          <p:cNvSpPr>
            <a:spLocks noChangeArrowheads="1"/>
          </p:cNvSpPr>
          <p:nvPr/>
        </p:nvSpPr>
        <p:spPr bwMode="auto">
          <a:xfrm>
            <a:off x="6465888" y="3190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2" name="Freeform 122"/>
          <p:cNvSpPr>
            <a:spLocks noChangeArrowheads="1"/>
          </p:cNvSpPr>
          <p:nvPr/>
        </p:nvSpPr>
        <p:spPr bwMode="auto">
          <a:xfrm>
            <a:off x="6759575" y="3171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3" name="Freeform 123"/>
          <p:cNvSpPr>
            <a:spLocks noChangeArrowheads="1"/>
          </p:cNvSpPr>
          <p:nvPr/>
        </p:nvSpPr>
        <p:spPr bwMode="auto">
          <a:xfrm>
            <a:off x="6711950" y="3190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4" name="Freeform 124"/>
          <p:cNvSpPr>
            <a:spLocks noChangeArrowheads="1"/>
          </p:cNvSpPr>
          <p:nvPr/>
        </p:nvSpPr>
        <p:spPr bwMode="auto">
          <a:xfrm>
            <a:off x="6692900" y="323850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5" name="Freeform 125"/>
          <p:cNvSpPr>
            <a:spLocks noChangeArrowheads="1"/>
          </p:cNvSpPr>
          <p:nvPr/>
        </p:nvSpPr>
        <p:spPr bwMode="auto">
          <a:xfrm>
            <a:off x="6711950" y="3190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6" name="Freeform 126"/>
          <p:cNvSpPr>
            <a:spLocks noChangeArrowheads="1"/>
          </p:cNvSpPr>
          <p:nvPr/>
        </p:nvSpPr>
        <p:spPr bwMode="auto">
          <a:xfrm>
            <a:off x="6813550" y="289877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7" name="Freeform 127"/>
          <p:cNvSpPr>
            <a:spLocks noChangeArrowheads="1"/>
          </p:cNvSpPr>
          <p:nvPr/>
        </p:nvSpPr>
        <p:spPr bwMode="auto">
          <a:xfrm>
            <a:off x="6765925" y="2919413"/>
            <a:ext cx="93663" cy="93662"/>
          </a:xfrm>
          <a:custGeom>
            <a:avLst/>
            <a:gdLst>
              <a:gd name="T0" fmla="*/ 0 w 59"/>
              <a:gd name="T1" fmla="*/ 148687642 h 59"/>
              <a:gd name="T2" fmla="*/ 148690817 w 59"/>
              <a:gd name="T3" fmla="*/ 0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59"/>
                </a:moveTo>
                <a:lnTo>
                  <a:pt x="59"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8" name="Freeform 128"/>
          <p:cNvSpPr>
            <a:spLocks noChangeArrowheads="1"/>
          </p:cNvSpPr>
          <p:nvPr/>
        </p:nvSpPr>
        <p:spPr bwMode="auto">
          <a:xfrm>
            <a:off x="6745288" y="296545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9" name="Freeform 129"/>
          <p:cNvSpPr>
            <a:spLocks noChangeArrowheads="1"/>
          </p:cNvSpPr>
          <p:nvPr/>
        </p:nvSpPr>
        <p:spPr bwMode="auto">
          <a:xfrm>
            <a:off x="6765925" y="2919413"/>
            <a:ext cx="93663" cy="93662"/>
          </a:xfrm>
          <a:custGeom>
            <a:avLst/>
            <a:gdLst>
              <a:gd name="T0" fmla="*/ 0 w 59"/>
              <a:gd name="T1" fmla="*/ 0 h 59"/>
              <a:gd name="T2" fmla="*/ 148690817 w 59"/>
              <a:gd name="T3" fmla="*/ 148687642 h 59"/>
              <a:gd name="T4" fmla="*/ 0 60000 65536"/>
              <a:gd name="T5" fmla="*/ 0 60000 65536"/>
              <a:gd name="T6" fmla="*/ 0 w 59"/>
              <a:gd name="T7" fmla="*/ 0 h 59"/>
              <a:gd name="T8" fmla="*/ 59 w 59"/>
              <a:gd name="T9" fmla="*/ 59 h 59"/>
            </a:gdLst>
            <a:ahLst/>
            <a:cxnLst>
              <a:cxn ang="T4">
                <a:pos x="T0" y="T1"/>
              </a:cxn>
              <a:cxn ang="T5">
                <a:pos x="T2" y="T3"/>
              </a:cxn>
            </a:cxnLst>
            <a:rect l="T6" t="T7" r="T8" b="T9"/>
            <a:pathLst>
              <a:path w="59" h="59">
                <a:moveTo>
                  <a:pt x="0" y="0"/>
                </a:moveTo>
                <a:lnTo>
                  <a:pt x="59" y="59"/>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30" name="Freeform 130"/>
          <p:cNvSpPr>
            <a:spLocks noChangeArrowheads="1"/>
          </p:cNvSpPr>
          <p:nvPr/>
        </p:nvSpPr>
        <p:spPr bwMode="auto">
          <a:xfrm>
            <a:off x="7343775" y="2463800"/>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31" name="Freeform 131"/>
          <p:cNvSpPr>
            <a:spLocks noChangeArrowheads="1"/>
          </p:cNvSpPr>
          <p:nvPr/>
        </p:nvSpPr>
        <p:spPr bwMode="auto">
          <a:xfrm>
            <a:off x="7296150" y="24828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32" name="Freeform 132"/>
          <p:cNvSpPr>
            <a:spLocks noChangeArrowheads="1"/>
          </p:cNvSpPr>
          <p:nvPr/>
        </p:nvSpPr>
        <p:spPr bwMode="auto">
          <a:xfrm>
            <a:off x="7277100" y="2530475"/>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33" name="Freeform 133"/>
          <p:cNvSpPr>
            <a:spLocks noChangeArrowheads="1"/>
          </p:cNvSpPr>
          <p:nvPr/>
        </p:nvSpPr>
        <p:spPr bwMode="auto">
          <a:xfrm>
            <a:off x="7296150" y="24828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34" name="Rectangle 134"/>
          <p:cNvSpPr>
            <a:spLocks noChangeArrowheads="1"/>
          </p:cNvSpPr>
          <p:nvPr/>
        </p:nvSpPr>
        <p:spPr bwMode="auto">
          <a:xfrm>
            <a:off x="1141413" y="5886450"/>
            <a:ext cx="1116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1150</a:t>
            </a:r>
          </a:p>
        </p:txBody>
      </p:sp>
      <p:sp>
        <p:nvSpPr>
          <p:cNvPr id="25735" name="Rectangle 135"/>
          <p:cNvSpPr>
            <a:spLocks noChangeArrowheads="1"/>
          </p:cNvSpPr>
          <p:nvPr/>
        </p:nvSpPr>
        <p:spPr bwMode="auto">
          <a:xfrm>
            <a:off x="2820988" y="5886450"/>
            <a:ext cx="1116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1200</a:t>
            </a:r>
          </a:p>
        </p:txBody>
      </p:sp>
      <p:sp>
        <p:nvSpPr>
          <p:cNvPr id="25736" name="Rectangle 136"/>
          <p:cNvSpPr>
            <a:spLocks noChangeArrowheads="1"/>
          </p:cNvSpPr>
          <p:nvPr/>
        </p:nvSpPr>
        <p:spPr bwMode="auto">
          <a:xfrm>
            <a:off x="4498975" y="5886450"/>
            <a:ext cx="11160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1250</a:t>
            </a:r>
          </a:p>
        </p:txBody>
      </p:sp>
      <p:sp>
        <p:nvSpPr>
          <p:cNvPr id="25737" name="Rectangle 137"/>
          <p:cNvSpPr>
            <a:spLocks noChangeArrowheads="1"/>
          </p:cNvSpPr>
          <p:nvPr/>
        </p:nvSpPr>
        <p:spPr bwMode="auto">
          <a:xfrm>
            <a:off x="6178550" y="5886450"/>
            <a:ext cx="11160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1300</a:t>
            </a:r>
          </a:p>
        </p:txBody>
      </p:sp>
      <p:sp>
        <p:nvSpPr>
          <p:cNvPr id="25738" name="Rectangle 138"/>
          <p:cNvSpPr>
            <a:spLocks noChangeArrowheads="1"/>
          </p:cNvSpPr>
          <p:nvPr/>
        </p:nvSpPr>
        <p:spPr bwMode="auto">
          <a:xfrm>
            <a:off x="7720013" y="5897563"/>
            <a:ext cx="111601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latin typeface="Arial Bold" panose="020B0704020202020204" pitchFamily="34" charset="0"/>
              </a:rPr>
              <a:t>1350</a:t>
            </a:r>
          </a:p>
        </p:txBody>
      </p:sp>
      <p:sp>
        <p:nvSpPr>
          <p:cNvPr id="25739" name="Freeform 139"/>
          <p:cNvSpPr>
            <a:spLocks noChangeArrowheads="1"/>
          </p:cNvSpPr>
          <p:nvPr/>
        </p:nvSpPr>
        <p:spPr bwMode="auto">
          <a:xfrm>
            <a:off x="1285875"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40" name="Freeform 140"/>
          <p:cNvSpPr>
            <a:spLocks noChangeArrowheads="1"/>
          </p:cNvSpPr>
          <p:nvPr/>
        </p:nvSpPr>
        <p:spPr bwMode="auto">
          <a:xfrm>
            <a:off x="2963863"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41" name="Freeform 141"/>
          <p:cNvSpPr>
            <a:spLocks noChangeArrowheads="1"/>
          </p:cNvSpPr>
          <p:nvPr/>
        </p:nvSpPr>
        <p:spPr bwMode="auto">
          <a:xfrm>
            <a:off x="4643438"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42" name="Freeform 142"/>
          <p:cNvSpPr>
            <a:spLocks noChangeArrowheads="1"/>
          </p:cNvSpPr>
          <p:nvPr/>
        </p:nvSpPr>
        <p:spPr bwMode="auto">
          <a:xfrm>
            <a:off x="6323013"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43" name="Freeform 143"/>
          <p:cNvSpPr>
            <a:spLocks noChangeArrowheads="1"/>
          </p:cNvSpPr>
          <p:nvPr/>
        </p:nvSpPr>
        <p:spPr bwMode="auto">
          <a:xfrm>
            <a:off x="8001000" y="5719763"/>
            <a:ext cx="0" cy="77787"/>
          </a:xfrm>
          <a:custGeom>
            <a:avLst/>
            <a:gdLst>
              <a:gd name="T0" fmla="*/ 123486080 h 49"/>
              <a:gd name="T1" fmla="*/ 0 h 49"/>
              <a:gd name="T2" fmla="*/ 0 60000 65536"/>
              <a:gd name="T3" fmla="*/ 0 60000 65536"/>
              <a:gd name="T4" fmla="*/ 0 h 49"/>
              <a:gd name="T5" fmla="*/ 49 h 49"/>
            </a:gdLst>
            <a:ahLst/>
            <a:cxnLst>
              <a:cxn ang="T2">
                <a:pos x="0" y="T0"/>
              </a:cxn>
              <a:cxn ang="T3">
                <a:pos x="0" y="T1"/>
              </a:cxn>
            </a:cxnLst>
            <a:rect l="0" t="T4" r="0" b="T5"/>
            <a:pathLst>
              <a:path h="49">
                <a:moveTo>
                  <a:pt x="0" y="49"/>
                </a:moveTo>
                <a:lnTo>
                  <a:pt x="0"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44" name="Rectangle 144"/>
          <p:cNvSpPr>
            <a:spLocks noChangeArrowheads="1"/>
          </p:cNvSpPr>
          <p:nvPr/>
        </p:nvSpPr>
        <p:spPr bwMode="auto">
          <a:xfrm>
            <a:off x="935038" y="4606925"/>
            <a:ext cx="622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10</a:t>
            </a:r>
          </a:p>
        </p:txBody>
      </p:sp>
      <p:sp>
        <p:nvSpPr>
          <p:cNvPr id="25745" name="Rectangle 145"/>
          <p:cNvSpPr>
            <a:spLocks noChangeArrowheads="1"/>
          </p:cNvSpPr>
          <p:nvPr/>
        </p:nvSpPr>
        <p:spPr bwMode="auto">
          <a:xfrm>
            <a:off x="935038" y="4033838"/>
            <a:ext cx="622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20</a:t>
            </a:r>
          </a:p>
        </p:txBody>
      </p:sp>
      <p:sp>
        <p:nvSpPr>
          <p:cNvPr id="25746" name="Rectangle 146"/>
          <p:cNvSpPr>
            <a:spLocks noChangeArrowheads="1"/>
          </p:cNvSpPr>
          <p:nvPr/>
        </p:nvSpPr>
        <p:spPr bwMode="auto">
          <a:xfrm>
            <a:off x="935038" y="3490913"/>
            <a:ext cx="622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30</a:t>
            </a:r>
          </a:p>
        </p:txBody>
      </p:sp>
      <p:sp>
        <p:nvSpPr>
          <p:cNvPr id="25747" name="Rectangle 147"/>
          <p:cNvSpPr>
            <a:spLocks noChangeArrowheads="1"/>
          </p:cNvSpPr>
          <p:nvPr/>
        </p:nvSpPr>
        <p:spPr bwMode="auto">
          <a:xfrm>
            <a:off x="935038" y="2946400"/>
            <a:ext cx="622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40</a:t>
            </a:r>
          </a:p>
        </p:txBody>
      </p:sp>
      <p:sp>
        <p:nvSpPr>
          <p:cNvPr id="25748" name="Rectangle 148"/>
          <p:cNvSpPr>
            <a:spLocks noChangeArrowheads="1"/>
          </p:cNvSpPr>
          <p:nvPr/>
        </p:nvSpPr>
        <p:spPr bwMode="auto">
          <a:xfrm>
            <a:off x="935038" y="2401888"/>
            <a:ext cx="622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50</a:t>
            </a:r>
          </a:p>
        </p:txBody>
      </p:sp>
      <p:sp>
        <p:nvSpPr>
          <p:cNvPr id="25749" name="Rectangle 149"/>
          <p:cNvSpPr>
            <a:spLocks noChangeArrowheads="1"/>
          </p:cNvSpPr>
          <p:nvPr/>
        </p:nvSpPr>
        <p:spPr bwMode="auto">
          <a:xfrm>
            <a:off x="935038" y="1857375"/>
            <a:ext cx="622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60</a:t>
            </a:r>
          </a:p>
        </p:txBody>
      </p:sp>
      <p:sp>
        <p:nvSpPr>
          <p:cNvPr id="25750" name="Rectangle 150"/>
          <p:cNvSpPr>
            <a:spLocks noChangeArrowheads="1"/>
          </p:cNvSpPr>
          <p:nvPr/>
        </p:nvSpPr>
        <p:spPr bwMode="auto">
          <a:xfrm>
            <a:off x="1066800" y="5121275"/>
            <a:ext cx="311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0</a:t>
            </a:r>
          </a:p>
        </p:txBody>
      </p:sp>
      <p:sp>
        <p:nvSpPr>
          <p:cNvPr id="25751" name="Rectangle 151"/>
          <p:cNvSpPr>
            <a:spLocks noChangeArrowheads="1"/>
          </p:cNvSpPr>
          <p:nvPr/>
        </p:nvSpPr>
        <p:spPr bwMode="auto">
          <a:xfrm>
            <a:off x="838200" y="5635625"/>
            <a:ext cx="879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-10</a:t>
            </a:r>
          </a:p>
        </p:txBody>
      </p:sp>
      <p:sp>
        <p:nvSpPr>
          <p:cNvPr id="25752" name="Freeform 152"/>
          <p:cNvSpPr>
            <a:spLocks noChangeArrowheads="1"/>
          </p:cNvSpPr>
          <p:nvPr/>
        </p:nvSpPr>
        <p:spPr bwMode="auto">
          <a:xfrm>
            <a:off x="1285875" y="5251450"/>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53" name="Freeform 153"/>
          <p:cNvSpPr>
            <a:spLocks noChangeArrowheads="1"/>
          </p:cNvSpPr>
          <p:nvPr/>
        </p:nvSpPr>
        <p:spPr bwMode="auto">
          <a:xfrm>
            <a:off x="1285875" y="4706938"/>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54" name="Freeform 154"/>
          <p:cNvSpPr>
            <a:spLocks noChangeArrowheads="1"/>
          </p:cNvSpPr>
          <p:nvPr/>
        </p:nvSpPr>
        <p:spPr bwMode="auto">
          <a:xfrm>
            <a:off x="1285875" y="4164013"/>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55" name="Freeform 155"/>
          <p:cNvSpPr>
            <a:spLocks noChangeArrowheads="1"/>
          </p:cNvSpPr>
          <p:nvPr/>
        </p:nvSpPr>
        <p:spPr bwMode="auto">
          <a:xfrm>
            <a:off x="1285875" y="3619500"/>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56" name="Freeform 156"/>
          <p:cNvSpPr>
            <a:spLocks noChangeArrowheads="1"/>
          </p:cNvSpPr>
          <p:nvPr/>
        </p:nvSpPr>
        <p:spPr bwMode="auto">
          <a:xfrm>
            <a:off x="1285875" y="3074988"/>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57" name="Freeform 157"/>
          <p:cNvSpPr>
            <a:spLocks noChangeArrowheads="1"/>
          </p:cNvSpPr>
          <p:nvPr/>
        </p:nvSpPr>
        <p:spPr bwMode="auto">
          <a:xfrm>
            <a:off x="1285875" y="2530475"/>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58" name="Freeform 158"/>
          <p:cNvSpPr>
            <a:spLocks noChangeArrowheads="1"/>
          </p:cNvSpPr>
          <p:nvPr/>
        </p:nvSpPr>
        <p:spPr bwMode="auto">
          <a:xfrm>
            <a:off x="1285875" y="1985963"/>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59" name="Freeform 159"/>
          <p:cNvSpPr>
            <a:spLocks noChangeArrowheads="1"/>
          </p:cNvSpPr>
          <p:nvPr/>
        </p:nvSpPr>
        <p:spPr bwMode="auto">
          <a:xfrm>
            <a:off x="1285875" y="5251450"/>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60" name="Freeform 160"/>
          <p:cNvSpPr>
            <a:spLocks noChangeArrowheads="1"/>
          </p:cNvSpPr>
          <p:nvPr/>
        </p:nvSpPr>
        <p:spPr bwMode="auto">
          <a:xfrm>
            <a:off x="1285875" y="5795963"/>
            <a:ext cx="133350" cy="0"/>
          </a:xfrm>
          <a:custGeom>
            <a:avLst/>
            <a:gdLst>
              <a:gd name="T0" fmla="*/ 0 w 84"/>
              <a:gd name="T1" fmla="*/ 211693147 w 84"/>
              <a:gd name="T2" fmla="*/ 0 60000 65536"/>
              <a:gd name="T3" fmla="*/ 0 60000 65536"/>
              <a:gd name="T4" fmla="*/ 0 w 84"/>
              <a:gd name="T5" fmla="*/ 84 w 84"/>
            </a:gdLst>
            <a:ahLst/>
            <a:cxnLst>
              <a:cxn ang="T2">
                <a:pos x="T0" y="0"/>
              </a:cxn>
              <a:cxn ang="T3">
                <a:pos x="T1" y="0"/>
              </a:cxn>
            </a:cxnLst>
            <a:rect l="T4" t="0" r="T5" b="0"/>
            <a:pathLst>
              <a:path w="84">
                <a:moveTo>
                  <a:pt x="0" y="0"/>
                </a:moveTo>
                <a:lnTo>
                  <a:pt x="84"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61" name="Rectangle 161"/>
          <p:cNvSpPr>
            <a:spLocks noChangeArrowheads="1"/>
          </p:cNvSpPr>
          <p:nvPr/>
        </p:nvSpPr>
        <p:spPr bwMode="auto">
          <a:xfrm>
            <a:off x="2254250" y="2979738"/>
            <a:ext cx="36068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800" b="1">
                <a:solidFill>
                  <a:srgbClr val="00C600"/>
                </a:solidFill>
              </a:rPr>
              <a:t>RV=93.1%</a:t>
            </a:r>
          </a:p>
        </p:txBody>
      </p:sp>
      <p:sp>
        <p:nvSpPr>
          <p:cNvPr id="25762" name="Rectangle 162"/>
          <p:cNvSpPr>
            <a:spLocks noChangeArrowheads="1"/>
          </p:cNvSpPr>
          <p:nvPr/>
        </p:nvSpPr>
        <p:spPr bwMode="auto">
          <a:xfrm>
            <a:off x="1427163" y="2100263"/>
            <a:ext cx="13462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b="1">
                <a:solidFill>
                  <a:srgbClr val="00C600"/>
                </a:solidFill>
              </a:rPr>
              <a:t>MAX T = -352 + (0.3 x 850-1000 mb THK)</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53975" y="193675"/>
            <a:ext cx="8942388" cy="554038"/>
          </a:xfrm>
        </p:spPr>
        <p:txBody>
          <a:bodyPr lIns="0" tIns="0" rIns="0" bIns="0">
            <a:spAutoFit/>
          </a:bodyPr>
          <a:lstStyle/>
          <a:p>
            <a:pPr defTabSz="381000" eaLnBrk="1" hangingPunct="1"/>
            <a:r>
              <a:rPr lang="en-US" altLang="en-US" sz="3600" b="1" smtClean="0">
                <a:solidFill>
                  <a:schemeClr val="tx1"/>
                </a:solidFill>
                <a:latin typeface="Arial Bold" panose="020B0704020202020204" pitchFamily="34" charset="0"/>
              </a:rPr>
              <a:t>REDUCTION OF VARIANCE</a:t>
            </a:r>
          </a:p>
        </p:txBody>
      </p:sp>
      <p:sp>
        <p:nvSpPr>
          <p:cNvPr id="26627" name="Rectangle 3"/>
          <p:cNvSpPr>
            <a:spLocks noChangeArrowheads="1"/>
          </p:cNvSpPr>
          <p:nvPr/>
        </p:nvSpPr>
        <p:spPr bwMode="auto">
          <a:xfrm>
            <a:off x="77788" y="781050"/>
            <a:ext cx="8894762" cy="20638"/>
          </a:xfrm>
          <a:prstGeom prst="rect">
            <a:avLst/>
          </a:prstGeom>
          <a:solidFill>
            <a:srgbClr val="9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28" name="Freeform 4"/>
          <p:cNvSpPr>
            <a:spLocks noChangeArrowheads="1"/>
          </p:cNvSpPr>
          <p:nvPr/>
        </p:nvSpPr>
        <p:spPr bwMode="auto">
          <a:xfrm>
            <a:off x="53975" y="757238"/>
            <a:ext cx="8942388" cy="68262"/>
          </a:xfrm>
          <a:custGeom>
            <a:avLst/>
            <a:gdLst>
              <a:gd name="T0" fmla="*/ 0 w 5633"/>
              <a:gd name="T1" fmla="*/ 108365142 h 43"/>
              <a:gd name="T2" fmla="*/ 2147483647 w 5633"/>
              <a:gd name="T3" fmla="*/ 108365142 h 43"/>
              <a:gd name="T4" fmla="*/ 2147483647 w 5633"/>
              <a:gd name="T5" fmla="*/ 0 h 43"/>
              <a:gd name="T6" fmla="*/ 2147483647 w 5633"/>
              <a:gd name="T7" fmla="*/ 37801272 h 43"/>
              <a:gd name="T8" fmla="*/ 2147483647 w 5633"/>
              <a:gd name="T9" fmla="*/ 70563858 h 43"/>
              <a:gd name="T10" fmla="*/ 37801551 w 5633"/>
              <a:gd name="T11" fmla="*/ 70563858 h 43"/>
              <a:gd name="T12" fmla="*/ 0 w 5633"/>
              <a:gd name="T13" fmla="*/ 108365142 h 43"/>
              <a:gd name="T14" fmla="*/ 0 60000 65536"/>
              <a:gd name="T15" fmla="*/ 0 60000 65536"/>
              <a:gd name="T16" fmla="*/ 0 60000 65536"/>
              <a:gd name="T17" fmla="*/ 0 60000 65536"/>
              <a:gd name="T18" fmla="*/ 0 60000 65536"/>
              <a:gd name="T19" fmla="*/ 0 60000 65536"/>
              <a:gd name="T20" fmla="*/ 0 60000 65536"/>
              <a:gd name="T21" fmla="*/ 0 w 5633"/>
              <a:gd name="T22" fmla="*/ 0 h 43"/>
              <a:gd name="T23" fmla="*/ 5633 w 563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3" h="43">
                <a:moveTo>
                  <a:pt x="0" y="43"/>
                </a:moveTo>
                <a:lnTo>
                  <a:pt x="5633" y="43"/>
                </a:lnTo>
                <a:lnTo>
                  <a:pt x="5633" y="0"/>
                </a:lnTo>
                <a:lnTo>
                  <a:pt x="5618" y="15"/>
                </a:lnTo>
                <a:lnTo>
                  <a:pt x="5618" y="28"/>
                </a:lnTo>
                <a:lnTo>
                  <a:pt x="15" y="28"/>
                </a:lnTo>
                <a:lnTo>
                  <a:pt x="0" y="43"/>
                </a:lnTo>
                <a:close/>
              </a:path>
            </a:pathLst>
          </a:custGeom>
          <a:solidFill>
            <a:srgbClr val="006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9" name="Freeform 5"/>
          <p:cNvSpPr>
            <a:spLocks noChangeArrowheads="1"/>
          </p:cNvSpPr>
          <p:nvPr/>
        </p:nvSpPr>
        <p:spPr bwMode="auto">
          <a:xfrm>
            <a:off x="53975" y="757238"/>
            <a:ext cx="8942388" cy="68262"/>
          </a:xfrm>
          <a:custGeom>
            <a:avLst/>
            <a:gdLst>
              <a:gd name="T0" fmla="*/ 0 w 5633"/>
              <a:gd name="T1" fmla="*/ 108365142 h 43"/>
              <a:gd name="T2" fmla="*/ 0 w 5633"/>
              <a:gd name="T3" fmla="*/ 0 h 43"/>
              <a:gd name="T4" fmla="*/ 2147483647 w 5633"/>
              <a:gd name="T5" fmla="*/ 0 h 43"/>
              <a:gd name="T6" fmla="*/ 2147483647 w 5633"/>
              <a:gd name="T7" fmla="*/ 37801272 h 43"/>
              <a:gd name="T8" fmla="*/ 37801551 w 5633"/>
              <a:gd name="T9" fmla="*/ 37801272 h 43"/>
              <a:gd name="T10" fmla="*/ 37801551 w 5633"/>
              <a:gd name="T11" fmla="*/ 70563858 h 43"/>
              <a:gd name="T12" fmla="*/ 0 w 5633"/>
              <a:gd name="T13" fmla="*/ 108365142 h 43"/>
              <a:gd name="T14" fmla="*/ 0 60000 65536"/>
              <a:gd name="T15" fmla="*/ 0 60000 65536"/>
              <a:gd name="T16" fmla="*/ 0 60000 65536"/>
              <a:gd name="T17" fmla="*/ 0 60000 65536"/>
              <a:gd name="T18" fmla="*/ 0 60000 65536"/>
              <a:gd name="T19" fmla="*/ 0 60000 65536"/>
              <a:gd name="T20" fmla="*/ 0 60000 65536"/>
              <a:gd name="T21" fmla="*/ 0 w 5633"/>
              <a:gd name="T22" fmla="*/ 0 h 43"/>
              <a:gd name="T23" fmla="*/ 5633 w 563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3" h="43">
                <a:moveTo>
                  <a:pt x="0" y="43"/>
                </a:moveTo>
                <a:lnTo>
                  <a:pt x="0" y="0"/>
                </a:lnTo>
                <a:lnTo>
                  <a:pt x="5633" y="0"/>
                </a:lnTo>
                <a:lnTo>
                  <a:pt x="5618" y="15"/>
                </a:lnTo>
                <a:lnTo>
                  <a:pt x="15" y="15"/>
                </a:lnTo>
                <a:lnTo>
                  <a:pt x="15" y="28"/>
                </a:lnTo>
                <a:lnTo>
                  <a:pt x="0" y="43"/>
                </a:lnTo>
                <a:close/>
              </a:path>
            </a:pathLst>
          </a:custGeom>
          <a:solidFill>
            <a:srgbClr val="D1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0" name="Rectangle 6"/>
          <p:cNvSpPr>
            <a:spLocks noGrp="1" noChangeArrowheads="1"/>
          </p:cNvSpPr>
          <p:nvPr>
            <p:ph type="subTitle" idx="4294967295"/>
          </p:nvPr>
        </p:nvSpPr>
        <p:spPr>
          <a:xfrm>
            <a:off x="225425" y="857250"/>
            <a:ext cx="8670925" cy="717550"/>
          </a:xfrm>
        </p:spPr>
        <p:txBody>
          <a:bodyPr lIns="0" tIns="0" rIns="0" bIns="0">
            <a:spAutoFit/>
          </a:bodyPr>
          <a:lstStyle/>
          <a:p>
            <a:pPr marL="0" indent="0" algn="ctr" defTabSz="381000" eaLnBrk="1" hangingPunct="1">
              <a:buFontTx/>
              <a:buNone/>
            </a:pPr>
            <a:r>
              <a:rPr lang="en-US" altLang="en-US" sz="1600" smtClean="0">
                <a:solidFill>
                  <a:srgbClr val="CCE6FF"/>
                </a:solidFill>
              </a:rPr>
              <a:t>A measure of the “goodness” of fit and</a:t>
            </a:r>
            <a:br>
              <a:rPr lang="en-US" altLang="en-US" sz="1600" smtClean="0">
                <a:solidFill>
                  <a:srgbClr val="CCE6FF"/>
                </a:solidFill>
              </a:rPr>
            </a:br>
            <a:r>
              <a:rPr lang="en-US" altLang="en-US" sz="1600" smtClean="0">
                <a:solidFill>
                  <a:srgbClr val="CCE6FF"/>
                </a:solidFill>
              </a:rPr>
              <a:t>Predictor / Predictand correlation</a:t>
            </a:r>
          </a:p>
        </p:txBody>
      </p:sp>
      <p:sp>
        <p:nvSpPr>
          <p:cNvPr id="26631" name="Rectangle 7"/>
          <p:cNvSpPr>
            <a:spLocks noChangeArrowheads="1"/>
          </p:cNvSpPr>
          <p:nvPr/>
        </p:nvSpPr>
        <p:spPr bwMode="auto">
          <a:xfrm>
            <a:off x="1173163" y="1884363"/>
            <a:ext cx="7018337" cy="436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2" name="Rectangle 8"/>
          <p:cNvSpPr>
            <a:spLocks noChangeArrowheads="1"/>
          </p:cNvSpPr>
          <p:nvPr/>
        </p:nvSpPr>
        <p:spPr bwMode="auto">
          <a:xfrm>
            <a:off x="4067175" y="6435725"/>
            <a:ext cx="1541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latin typeface="Arial Bold" panose="020B0704020202020204" pitchFamily="34" charset="0"/>
              </a:rPr>
              <a:t>PREDICTOR</a:t>
            </a:r>
          </a:p>
        </p:txBody>
      </p:sp>
      <p:sp>
        <p:nvSpPr>
          <p:cNvPr id="26633" name="Rectangle 9"/>
          <p:cNvSpPr>
            <a:spLocks noChangeArrowheads="1"/>
          </p:cNvSpPr>
          <p:nvPr/>
        </p:nvSpPr>
        <p:spPr bwMode="auto">
          <a:xfrm rot="-5400000">
            <a:off x="-229394" y="3742532"/>
            <a:ext cx="172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latin typeface="Arial Bold" panose="020B0704020202020204" pitchFamily="34" charset="0"/>
              </a:rPr>
              <a:t>PREDICTAND</a:t>
            </a:r>
          </a:p>
        </p:txBody>
      </p:sp>
      <p:sp>
        <p:nvSpPr>
          <p:cNvPr id="26634" name="Freeform 10"/>
          <p:cNvSpPr>
            <a:spLocks noChangeArrowheads="1"/>
          </p:cNvSpPr>
          <p:nvPr/>
        </p:nvSpPr>
        <p:spPr bwMode="auto">
          <a:xfrm>
            <a:off x="1173163" y="1885950"/>
            <a:ext cx="0" cy="4370388"/>
          </a:xfrm>
          <a:custGeom>
            <a:avLst/>
            <a:gdLst>
              <a:gd name="T0" fmla="*/ 0 h 2753"/>
              <a:gd name="T1" fmla="*/ 2147483647 h 2753"/>
              <a:gd name="T2" fmla="*/ 0 60000 65536"/>
              <a:gd name="T3" fmla="*/ 0 60000 65536"/>
              <a:gd name="T4" fmla="*/ 0 h 2753"/>
              <a:gd name="T5" fmla="*/ 2753 h 2753"/>
            </a:gdLst>
            <a:ahLst/>
            <a:cxnLst>
              <a:cxn ang="T2">
                <a:pos x="0" y="T0"/>
              </a:cxn>
              <a:cxn ang="T3">
                <a:pos x="0" y="T1"/>
              </a:cxn>
            </a:cxnLst>
            <a:rect l="0" t="T4" r="0" b="T5"/>
            <a:pathLst>
              <a:path h="2753">
                <a:moveTo>
                  <a:pt x="0" y="0"/>
                </a:moveTo>
                <a:lnTo>
                  <a:pt x="0" y="27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5" name="Freeform 11"/>
          <p:cNvSpPr>
            <a:spLocks noChangeArrowheads="1"/>
          </p:cNvSpPr>
          <p:nvPr/>
        </p:nvSpPr>
        <p:spPr bwMode="auto">
          <a:xfrm>
            <a:off x="1173163" y="5632450"/>
            <a:ext cx="7018337" cy="0"/>
          </a:xfrm>
          <a:custGeom>
            <a:avLst/>
            <a:gdLst>
              <a:gd name="T0" fmla="*/ 2147483647 w 4421"/>
              <a:gd name="T1" fmla="*/ 0 w 4421"/>
              <a:gd name="T2" fmla="*/ 0 60000 65536"/>
              <a:gd name="T3" fmla="*/ 0 60000 65536"/>
              <a:gd name="T4" fmla="*/ 0 w 4421"/>
              <a:gd name="T5" fmla="*/ 4421 w 4421"/>
            </a:gdLst>
            <a:ahLst/>
            <a:cxnLst>
              <a:cxn ang="T2">
                <a:pos x="T0" y="0"/>
              </a:cxn>
              <a:cxn ang="T3">
                <a:pos x="T1" y="0"/>
              </a:cxn>
            </a:cxnLst>
            <a:rect l="T4" t="0" r="T5" b="0"/>
            <a:pathLst>
              <a:path w="4421">
                <a:moveTo>
                  <a:pt x="4421" y="0"/>
                </a:moveTo>
                <a:lnTo>
                  <a:pt x="0" y="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6" name="Freeform 12"/>
          <p:cNvSpPr>
            <a:spLocks noChangeArrowheads="1"/>
          </p:cNvSpPr>
          <p:nvPr/>
        </p:nvSpPr>
        <p:spPr bwMode="auto">
          <a:xfrm>
            <a:off x="1173163" y="6256338"/>
            <a:ext cx="7018337" cy="0"/>
          </a:xfrm>
          <a:custGeom>
            <a:avLst/>
            <a:gdLst>
              <a:gd name="T0" fmla="*/ 0 w 4421"/>
              <a:gd name="T1" fmla="*/ 2147483647 w 4421"/>
              <a:gd name="T2" fmla="*/ 0 60000 65536"/>
              <a:gd name="T3" fmla="*/ 0 60000 65536"/>
              <a:gd name="T4" fmla="*/ 0 w 4421"/>
              <a:gd name="T5" fmla="*/ 4421 w 4421"/>
            </a:gdLst>
            <a:ahLst/>
            <a:cxnLst>
              <a:cxn ang="T2">
                <a:pos x="T0" y="0"/>
              </a:cxn>
              <a:cxn ang="T3">
                <a:pos x="T1" y="0"/>
              </a:cxn>
            </a:cxnLst>
            <a:rect l="T4" t="0" r="T5" b="0"/>
            <a:pathLst>
              <a:path w="4421">
                <a:moveTo>
                  <a:pt x="0" y="0"/>
                </a:moveTo>
                <a:lnTo>
                  <a:pt x="44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7" name="Freeform 13"/>
          <p:cNvSpPr>
            <a:spLocks noChangeArrowheads="1"/>
          </p:cNvSpPr>
          <p:nvPr/>
        </p:nvSpPr>
        <p:spPr bwMode="auto">
          <a:xfrm>
            <a:off x="1173163" y="2260600"/>
            <a:ext cx="7018337" cy="3752850"/>
          </a:xfrm>
          <a:custGeom>
            <a:avLst/>
            <a:gdLst>
              <a:gd name="T0" fmla="*/ 0 w 4421"/>
              <a:gd name="T1" fmla="*/ 2147483647 h 2364"/>
              <a:gd name="T2" fmla="*/ 861893392 w 4421"/>
              <a:gd name="T3" fmla="*/ 2147483647 h 2364"/>
              <a:gd name="T4" fmla="*/ 1219755396 w 4421"/>
              <a:gd name="T5" fmla="*/ 2147483647 h 2364"/>
              <a:gd name="T6" fmla="*/ 1670862737 w 4421"/>
              <a:gd name="T7" fmla="*/ 2147483647 h 2364"/>
              <a:gd name="T8" fmla="*/ 2147483647 w 4421"/>
              <a:gd name="T9" fmla="*/ 2147483647 h 2364"/>
              <a:gd name="T10" fmla="*/ 2147483647 w 4421"/>
              <a:gd name="T11" fmla="*/ 2147483647 h 2364"/>
              <a:gd name="T12" fmla="*/ 2147483647 w 4421"/>
              <a:gd name="T13" fmla="*/ 2147483647 h 2364"/>
              <a:gd name="T14" fmla="*/ 2147483647 w 4421"/>
              <a:gd name="T15" fmla="*/ 2147483647 h 2364"/>
              <a:gd name="T16" fmla="*/ 2147483647 w 4421"/>
              <a:gd name="T17" fmla="*/ 2147483647 h 2364"/>
              <a:gd name="T18" fmla="*/ 2147483647 w 4421"/>
              <a:gd name="T19" fmla="*/ 2147483647 h 2364"/>
              <a:gd name="T20" fmla="*/ 2147483647 w 4421"/>
              <a:gd name="T21" fmla="*/ 2147483647 h 2364"/>
              <a:gd name="T22" fmla="*/ 2147483647 w 4421"/>
              <a:gd name="T23" fmla="*/ 2147483647 h 2364"/>
              <a:gd name="T24" fmla="*/ 2147483647 w 4421"/>
              <a:gd name="T25" fmla="*/ 2147483647 h 2364"/>
              <a:gd name="T26" fmla="*/ 2147483647 w 4421"/>
              <a:gd name="T27" fmla="*/ 2147483647 h 2364"/>
              <a:gd name="T28" fmla="*/ 2147483647 w 4421"/>
              <a:gd name="T29" fmla="*/ 2147483647 h 2364"/>
              <a:gd name="T30" fmla="*/ 2147483647 w 4421"/>
              <a:gd name="T31" fmla="*/ 2147483647 h 2364"/>
              <a:gd name="T32" fmla="*/ 2147483647 w 4421"/>
              <a:gd name="T33" fmla="*/ 2147483647 h 2364"/>
              <a:gd name="T34" fmla="*/ 2147483647 w 4421"/>
              <a:gd name="T35" fmla="*/ 2147483647 h 2364"/>
              <a:gd name="T36" fmla="*/ 2147483647 w 4421"/>
              <a:gd name="T37" fmla="*/ 2147483647 h 2364"/>
              <a:gd name="T38" fmla="*/ 2147483647 w 4421"/>
              <a:gd name="T39" fmla="*/ 2147483647 h 2364"/>
              <a:gd name="T40" fmla="*/ 2147483647 w 4421"/>
              <a:gd name="T41" fmla="*/ 1935479994 h 2364"/>
              <a:gd name="T42" fmla="*/ 2147483647 w 4421"/>
              <a:gd name="T43" fmla="*/ 1854835028 h 2364"/>
              <a:gd name="T44" fmla="*/ 2147483647 w 4421"/>
              <a:gd name="T45" fmla="*/ 1852314079 h 2364"/>
              <a:gd name="T46" fmla="*/ 2147483647 w 4421"/>
              <a:gd name="T47" fmla="*/ 1635580334 h 2364"/>
              <a:gd name="T48" fmla="*/ 2147483647 w 4421"/>
              <a:gd name="T49" fmla="*/ 1398687332 h 2364"/>
              <a:gd name="T50" fmla="*/ 2147483647 w 4421"/>
              <a:gd name="T51" fmla="*/ 1345763278 h 2364"/>
              <a:gd name="T52" fmla="*/ 2147483647 w 4421"/>
              <a:gd name="T53" fmla="*/ 1318042365 h 2364"/>
              <a:gd name="T54" fmla="*/ 2147483647 w 4421"/>
              <a:gd name="T55" fmla="*/ 1101307429 h 2364"/>
              <a:gd name="T56" fmla="*/ 2147483647 w 4421"/>
              <a:gd name="T57" fmla="*/ 1053425274 h 2364"/>
              <a:gd name="T58" fmla="*/ 2147483647 w 4421"/>
              <a:gd name="T59" fmla="*/ 582155258 h 2364"/>
              <a:gd name="T60" fmla="*/ 2147483647 w 4421"/>
              <a:gd name="T61" fmla="*/ 0 h 23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1"/>
              <a:gd name="T94" fmla="*/ 0 h 2364"/>
              <a:gd name="T95" fmla="*/ 4421 w 4421"/>
              <a:gd name="T96" fmla="*/ 2364 h 23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1" h="2364">
                <a:moveTo>
                  <a:pt x="0" y="2364"/>
                </a:moveTo>
                <a:lnTo>
                  <a:pt x="342" y="2181"/>
                </a:lnTo>
                <a:lnTo>
                  <a:pt x="484" y="2105"/>
                </a:lnTo>
                <a:lnTo>
                  <a:pt x="663" y="2009"/>
                </a:lnTo>
                <a:lnTo>
                  <a:pt x="1200" y="1722"/>
                </a:lnTo>
                <a:lnTo>
                  <a:pt x="1213" y="1715"/>
                </a:lnTo>
                <a:lnTo>
                  <a:pt x="1426" y="1601"/>
                </a:lnTo>
                <a:lnTo>
                  <a:pt x="1640" y="1487"/>
                </a:lnTo>
                <a:lnTo>
                  <a:pt x="1875" y="1362"/>
                </a:lnTo>
                <a:lnTo>
                  <a:pt x="1897" y="1350"/>
                </a:lnTo>
                <a:lnTo>
                  <a:pt x="2038" y="1274"/>
                </a:lnTo>
                <a:lnTo>
                  <a:pt x="2164" y="1207"/>
                </a:lnTo>
                <a:lnTo>
                  <a:pt x="2498" y="1028"/>
                </a:lnTo>
                <a:lnTo>
                  <a:pt x="2569" y="990"/>
                </a:lnTo>
                <a:lnTo>
                  <a:pt x="2582" y="983"/>
                </a:lnTo>
                <a:lnTo>
                  <a:pt x="2609" y="969"/>
                </a:lnTo>
                <a:lnTo>
                  <a:pt x="2642" y="952"/>
                </a:lnTo>
                <a:lnTo>
                  <a:pt x="2715" y="912"/>
                </a:lnTo>
                <a:lnTo>
                  <a:pt x="2794" y="870"/>
                </a:lnTo>
                <a:lnTo>
                  <a:pt x="2799" y="868"/>
                </a:lnTo>
                <a:lnTo>
                  <a:pt x="2984" y="768"/>
                </a:lnTo>
                <a:lnTo>
                  <a:pt x="3044" y="736"/>
                </a:lnTo>
                <a:lnTo>
                  <a:pt x="3046" y="735"/>
                </a:lnTo>
                <a:lnTo>
                  <a:pt x="3208" y="649"/>
                </a:lnTo>
                <a:lnTo>
                  <a:pt x="3382" y="555"/>
                </a:lnTo>
                <a:lnTo>
                  <a:pt x="3422" y="534"/>
                </a:lnTo>
                <a:lnTo>
                  <a:pt x="3442" y="523"/>
                </a:lnTo>
                <a:lnTo>
                  <a:pt x="3603" y="437"/>
                </a:lnTo>
                <a:lnTo>
                  <a:pt x="3639" y="418"/>
                </a:lnTo>
                <a:lnTo>
                  <a:pt x="3988" y="231"/>
                </a:lnTo>
                <a:lnTo>
                  <a:pt x="4421" y="0"/>
                </a:lnTo>
              </a:path>
            </a:pathLst>
          </a:custGeom>
          <a:noFill/>
          <a:ln w="465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8" name="Freeform 14"/>
          <p:cNvSpPr>
            <a:spLocks noChangeArrowheads="1"/>
          </p:cNvSpPr>
          <p:nvPr/>
        </p:nvSpPr>
        <p:spPr bwMode="auto">
          <a:xfrm>
            <a:off x="1716088" y="5999163"/>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9" name="Freeform 15"/>
          <p:cNvSpPr>
            <a:spLocks noChangeArrowheads="1"/>
          </p:cNvSpPr>
          <p:nvPr/>
        </p:nvSpPr>
        <p:spPr bwMode="auto">
          <a:xfrm>
            <a:off x="1666875" y="6019800"/>
            <a:ext cx="98425" cy="96838"/>
          </a:xfrm>
          <a:custGeom>
            <a:avLst/>
            <a:gdLst>
              <a:gd name="T0" fmla="*/ 0 w 62"/>
              <a:gd name="T1" fmla="*/ 153731130 h 61"/>
              <a:gd name="T2" fmla="*/ 156249699 w 62"/>
              <a:gd name="T3" fmla="*/ 0 h 61"/>
              <a:gd name="T4" fmla="*/ 0 60000 65536"/>
              <a:gd name="T5" fmla="*/ 0 60000 65536"/>
              <a:gd name="T6" fmla="*/ 0 w 62"/>
              <a:gd name="T7" fmla="*/ 0 h 61"/>
              <a:gd name="T8" fmla="*/ 62 w 62"/>
              <a:gd name="T9" fmla="*/ 61 h 61"/>
            </a:gdLst>
            <a:ahLst/>
            <a:cxnLst>
              <a:cxn ang="T4">
                <a:pos x="T0" y="T1"/>
              </a:cxn>
              <a:cxn ang="T5">
                <a:pos x="T2" y="T3"/>
              </a:cxn>
            </a:cxnLst>
            <a:rect l="T6" t="T7" r="T8" b="T9"/>
            <a:pathLst>
              <a:path w="62" h="61">
                <a:moveTo>
                  <a:pt x="0" y="61"/>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0" name="Freeform 16"/>
          <p:cNvSpPr>
            <a:spLocks noChangeArrowheads="1"/>
          </p:cNvSpPr>
          <p:nvPr/>
        </p:nvSpPr>
        <p:spPr bwMode="auto">
          <a:xfrm>
            <a:off x="1647825" y="6069013"/>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1" name="Freeform 17"/>
          <p:cNvSpPr>
            <a:spLocks noChangeArrowheads="1"/>
          </p:cNvSpPr>
          <p:nvPr/>
        </p:nvSpPr>
        <p:spPr bwMode="auto">
          <a:xfrm>
            <a:off x="1666875" y="6019800"/>
            <a:ext cx="98425" cy="96838"/>
          </a:xfrm>
          <a:custGeom>
            <a:avLst/>
            <a:gdLst>
              <a:gd name="T0" fmla="*/ 0 w 62"/>
              <a:gd name="T1" fmla="*/ 0 h 61"/>
              <a:gd name="T2" fmla="*/ 156249699 w 62"/>
              <a:gd name="T3" fmla="*/ 153731130 h 61"/>
              <a:gd name="T4" fmla="*/ 0 60000 65536"/>
              <a:gd name="T5" fmla="*/ 0 60000 65536"/>
              <a:gd name="T6" fmla="*/ 0 w 62"/>
              <a:gd name="T7" fmla="*/ 0 h 61"/>
              <a:gd name="T8" fmla="*/ 62 w 62"/>
              <a:gd name="T9" fmla="*/ 61 h 61"/>
            </a:gdLst>
            <a:ahLst/>
            <a:cxnLst>
              <a:cxn ang="T4">
                <a:pos x="T0" y="T1"/>
              </a:cxn>
              <a:cxn ang="T5">
                <a:pos x="T2" y="T3"/>
              </a:cxn>
            </a:cxnLst>
            <a:rect l="T6" t="T7" r="T8" b="T9"/>
            <a:pathLst>
              <a:path w="62" h="61">
                <a:moveTo>
                  <a:pt x="0" y="0"/>
                </a:moveTo>
                <a:lnTo>
                  <a:pt x="62" y="61"/>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2" name="Freeform 18"/>
          <p:cNvSpPr>
            <a:spLocks noChangeArrowheads="1"/>
          </p:cNvSpPr>
          <p:nvPr/>
        </p:nvSpPr>
        <p:spPr bwMode="auto">
          <a:xfrm>
            <a:off x="1941513" y="5873750"/>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3" name="Freeform 19"/>
          <p:cNvSpPr>
            <a:spLocks noChangeArrowheads="1"/>
          </p:cNvSpPr>
          <p:nvPr/>
        </p:nvSpPr>
        <p:spPr bwMode="auto">
          <a:xfrm>
            <a:off x="1892300" y="5894388"/>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4" name="Freeform 20"/>
          <p:cNvSpPr>
            <a:spLocks noChangeArrowheads="1"/>
          </p:cNvSpPr>
          <p:nvPr/>
        </p:nvSpPr>
        <p:spPr bwMode="auto">
          <a:xfrm>
            <a:off x="1871663" y="5943600"/>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5" name="Freeform 21"/>
          <p:cNvSpPr>
            <a:spLocks noChangeArrowheads="1"/>
          </p:cNvSpPr>
          <p:nvPr/>
        </p:nvSpPr>
        <p:spPr bwMode="auto">
          <a:xfrm>
            <a:off x="1892300" y="5894388"/>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6" name="Freeform 22"/>
          <p:cNvSpPr>
            <a:spLocks noChangeArrowheads="1"/>
          </p:cNvSpPr>
          <p:nvPr/>
        </p:nvSpPr>
        <p:spPr bwMode="auto">
          <a:xfrm>
            <a:off x="2225675" y="5437188"/>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7" name="Freeform 23"/>
          <p:cNvSpPr>
            <a:spLocks noChangeArrowheads="1"/>
          </p:cNvSpPr>
          <p:nvPr/>
        </p:nvSpPr>
        <p:spPr bwMode="auto">
          <a:xfrm>
            <a:off x="2176463" y="5457825"/>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8" name="Freeform 24"/>
          <p:cNvSpPr>
            <a:spLocks noChangeArrowheads="1"/>
          </p:cNvSpPr>
          <p:nvPr/>
        </p:nvSpPr>
        <p:spPr bwMode="auto">
          <a:xfrm>
            <a:off x="2155825" y="5507038"/>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9" name="Freeform 25"/>
          <p:cNvSpPr>
            <a:spLocks noChangeArrowheads="1"/>
          </p:cNvSpPr>
          <p:nvPr/>
        </p:nvSpPr>
        <p:spPr bwMode="auto">
          <a:xfrm>
            <a:off x="2176463" y="5457825"/>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0" name="Freeform 26"/>
          <p:cNvSpPr>
            <a:spLocks noChangeArrowheads="1"/>
          </p:cNvSpPr>
          <p:nvPr/>
        </p:nvSpPr>
        <p:spPr bwMode="auto">
          <a:xfrm>
            <a:off x="3078163" y="4625975"/>
            <a:ext cx="0" cy="138113"/>
          </a:xfrm>
          <a:custGeom>
            <a:avLst/>
            <a:gdLst>
              <a:gd name="T0" fmla="*/ 0 h 87"/>
              <a:gd name="T1" fmla="*/ 219255204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1" name="Freeform 27"/>
          <p:cNvSpPr>
            <a:spLocks noChangeArrowheads="1"/>
          </p:cNvSpPr>
          <p:nvPr/>
        </p:nvSpPr>
        <p:spPr bwMode="auto">
          <a:xfrm>
            <a:off x="3028950" y="464661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2" name="Freeform 28"/>
          <p:cNvSpPr>
            <a:spLocks noChangeArrowheads="1"/>
          </p:cNvSpPr>
          <p:nvPr/>
        </p:nvSpPr>
        <p:spPr bwMode="auto">
          <a:xfrm>
            <a:off x="3009900" y="4695825"/>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3" name="Freeform 29"/>
          <p:cNvSpPr>
            <a:spLocks noChangeArrowheads="1"/>
          </p:cNvSpPr>
          <p:nvPr/>
        </p:nvSpPr>
        <p:spPr bwMode="auto">
          <a:xfrm>
            <a:off x="3028950" y="464661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4" name="Freeform 30"/>
          <p:cNvSpPr>
            <a:spLocks noChangeArrowheads="1"/>
          </p:cNvSpPr>
          <p:nvPr/>
        </p:nvSpPr>
        <p:spPr bwMode="auto">
          <a:xfrm>
            <a:off x="3098800" y="4938713"/>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5" name="Freeform 31"/>
          <p:cNvSpPr>
            <a:spLocks noChangeArrowheads="1"/>
          </p:cNvSpPr>
          <p:nvPr/>
        </p:nvSpPr>
        <p:spPr bwMode="auto">
          <a:xfrm>
            <a:off x="3049588" y="495776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6" name="Freeform 32"/>
          <p:cNvSpPr>
            <a:spLocks noChangeArrowheads="1"/>
          </p:cNvSpPr>
          <p:nvPr/>
        </p:nvSpPr>
        <p:spPr bwMode="auto">
          <a:xfrm>
            <a:off x="3028950" y="5008563"/>
            <a:ext cx="139700" cy="0"/>
          </a:xfrm>
          <a:custGeom>
            <a:avLst/>
            <a:gdLst>
              <a:gd name="T0" fmla="*/ 221773772 w 88"/>
              <a:gd name="T1" fmla="*/ 0 w 88"/>
              <a:gd name="T2" fmla="*/ 0 60000 65536"/>
              <a:gd name="T3" fmla="*/ 0 60000 65536"/>
              <a:gd name="T4" fmla="*/ 0 w 88"/>
              <a:gd name="T5" fmla="*/ 88 w 88"/>
            </a:gdLst>
            <a:ahLst/>
            <a:cxnLst>
              <a:cxn ang="T2">
                <a:pos x="T0" y="0"/>
              </a:cxn>
              <a:cxn ang="T3">
                <a:pos x="T1" y="0"/>
              </a:cxn>
            </a:cxnLst>
            <a:rect l="T4" t="0" r="T5" b="0"/>
            <a:pathLst>
              <a:path w="88">
                <a:moveTo>
                  <a:pt x="88"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7" name="Freeform 33"/>
          <p:cNvSpPr>
            <a:spLocks noChangeArrowheads="1"/>
          </p:cNvSpPr>
          <p:nvPr/>
        </p:nvSpPr>
        <p:spPr bwMode="auto">
          <a:xfrm>
            <a:off x="3049588" y="495776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8" name="Freeform 34"/>
          <p:cNvSpPr>
            <a:spLocks noChangeArrowheads="1"/>
          </p:cNvSpPr>
          <p:nvPr/>
        </p:nvSpPr>
        <p:spPr bwMode="auto">
          <a:xfrm>
            <a:off x="3436938" y="4751388"/>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9" name="Freeform 35"/>
          <p:cNvSpPr>
            <a:spLocks noChangeArrowheads="1"/>
          </p:cNvSpPr>
          <p:nvPr/>
        </p:nvSpPr>
        <p:spPr bwMode="auto">
          <a:xfrm>
            <a:off x="3387725" y="4772025"/>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0" name="Freeform 36"/>
          <p:cNvSpPr>
            <a:spLocks noChangeArrowheads="1"/>
          </p:cNvSpPr>
          <p:nvPr/>
        </p:nvSpPr>
        <p:spPr bwMode="auto">
          <a:xfrm>
            <a:off x="3367088" y="4819650"/>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1" name="Freeform 37"/>
          <p:cNvSpPr>
            <a:spLocks noChangeArrowheads="1"/>
          </p:cNvSpPr>
          <p:nvPr/>
        </p:nvSpPr>
        <p:spPr bwMode="auto">
          <a:xfrm>
            <a:off x="3387725" y="4772025"/>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2" name="Freeform 38"/>
          <p:cNvSpPr>
            <a:spLocks noChangeArrowheads="1"/>
          </p:cNvSpPr>
          <p:nvPr/>
        </p:nvSpPr>
        <p:spPr bwMode="auto">
          <a:xfrm>
            <a:off x="3776663" y="4438650"/>
            <a:ext cx="0" cy="138113"/>
          </a:xfrm>
          <a:custGeom>
            <a:avLst/>
            <a:gdLst>
              <a:gd name="T0" fmla="*/ 0 h 87"/>
              <a:gd name="T1" fmla="*/ 219255204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3" name="Freeform 39"/>
          <p:cNvSpPr>
            <a:spLocks noChangeArrowheads="1"/>
          </p:cNvSpPr>
          <p:nvPr/>
        </p:nvSpPr>
        <p:spPr bwMode="auto">
          <a:xfrm>
            <a:off x="3727450" y="4459288"/>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4" name="Freeform 40"/>
          <p:cNvSpPr>
            <a:spLocks noChangeArrowheads="1"/>
          </p:cNvSpPr>
          <p:nvPr/>
        </p:nvSpPr>
        <p:spPr bwMode="auto">
          <a:xfrm>
            <a:off x="3708400" y="4508500"/>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5" name="Freeform 41"/>
          <p:cNvSpPr>
            <a:spLocks noChangeArrowheads="1"/>
          </p:cNvSpPr>
          <p:nvPr/>
        </p:nvSpPr>
        <p:spPr bwMode="auto">
          <a:xfrm>
            <a:off x="3727450" y="4459288"/>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6" name="Freeform 42"/>
          <p:cNvSpPr>
            <a:spLocks noChangeArrowheads="1"/>
          </p:cNvSpPr>
          <p:nvPr/>
        </p:nvSpPr>
        <p:spPr bwMode="auto">
          <a:xfrm>
            <a:off x="4149725" y="4002088"/>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7" name="Freeform 43"/>
          <p:cNvSpPr>
            <a:spLocks noChangeArrowheads="1"/>
          </p:cNvSpPr>
          <p:nvPr/>
        </p:nvSpPr>
        <p:spPr bwMode="auto">
          <a:xfrm>
            <a:off x="4098925" y="4022725"/>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8" name="Freeform 44"/>
          <p:cNvSpPr>
            <a:spLocks noChangeArrowheads="1"/>
          </p:cNvSpPr>
          <p:nvPr/>
        </p:nvSpPr>
        <p:spPr bwMode="auto">
          <a:xfrm>
            <a:off x="4079875" y="4071938"/>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9" name="Freeform 45"/>
          <p:cNvSpPr>
            <a:spLocks noChangeArrowheads="1"/>
          </p:cNvSpPr>
          <p:nvPr/>
        </p:nvSpPr>
        <p:spPr bwMode="auto">
          <a:xfrm>
            <a:off x="4098925" y="4022725"/>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0" name="Freeform 46"/>
          <p:cNvSpPr>
            <a:spLocks noChangeArrowheads="1"/>
          </p:cNvSpPr>
          <p:nvPr/>
        </p:nvSpPr>
        <p:spPr bwMode="auto">
          <a:xfrm>
            <a:off x="4184650" y="4564063"/>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1" name="Freeform 47"/>
          <p:cNvSpPr>
            <a:spLocks noChangeArrowheads="1"/>
          </p:cNvSpPr>
          <p:nvPr/>
        </p:nvSpPr>
        <p:spPr bwMode="auto">
          <a:xfrm>
            <a:off x="4133850" y="4584700"/>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2" name="Freeform 48"/>
          <p:cNvSpPr>
            <a:spLocks noChangeArrowheads="1"/>
          </p:cNvSpPr>
          <p:nvPr/>
        </p:nvSpPr>
        <p:spPr bwMode="auto">
          <a:xfrm>
            <a:off x="4114800" y="4632325"/>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3" name="Freeform 49"/>
          <p:cNvSpPr>
            <a:spLocks noChangeArrowheads="1"/>
          </p:cNvSpPr>
          <p:nvPr/>
        </p:nvSpPr>
        <p:spPr bwMode="auto">
          <a:xfrm>
            <a:off x="4133850" y="4584700"/>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4" name="Freeform 50"/>
          <p:cNvSpPr>
            <a:spLocks noChangeArrowheads="1"/>
          </p:cNvSpPr>
          <p:nvPr/>
        </p:nvSpPr>
        <p:spPr bwMode="auto">
          <a:xfrm>
            <a:off x="4408488" y="3940175"/>
            <a:ext cx="0" cy="138113"/>
          </a:xfrm>
          <a:custGeom>
            <a:avLst/>
            <a:gdLst>
              <a:gd name="T0" fmla="*/ 0 h 87"/>
              <a:gd name="T1" fmla="*/ 219255204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5" name="Freeform 51"/>
          <p:cNvSpPr>
            <a:spLocks noChangeArrowheads="1"/>
          </p:cNvSpPr>
          <p:nvPr/>
        </p:nvSpPr>
        <p:spPr bwMode="auto">
          <a:xfrm>
            <a:off x="4359275" y="3960813"/>
            <a:ext cx="98425" cy="96837"/>
          </a:xfrm>
          <a:custGeom>
            <a:avLst/>
            <a:gdLst>
              <a:gd name="T0" fmla="*/ 0 w 62"/>
              <a:gd name="T1" fmla="*/ 153727955 h 61"/>
              <a:gd name="T2" fmla="*/ 156249699 w 62"/>
              <a:gd name="T3" fmla="*/ 0 h 61"/>
              <a:gd name="T4" fmla="*/ 0 60000 65536"/>
              <a:gd name="T5" fmla="*/ 0 60000 65536"/>
              <a:gd name="T6" fmla="*/ 0 w 62"/>
              <a:gd name="T7" fmla="*/ 0 h 61"/>
              <a:gd name="T8" fmla="*/ 62 w 62"/>
              <a:gd name="T9" fmla="*/ 61 h 61"/>
            </a:gdLst>
            <a:ahLst/>
            <a:cxnLst>
              <a:cxn ang="T4">
                <a:pos x="T0" y="T1"/>
              </a:cxn>
              <a:cxn ang="T5">
                <a:pos x="T2" y="T3"/>
              </a:cxn>
            </a:cxnLst>
            <a:rect l="T6" t="T7" r="T8" b="T9"/>
            <a:pathLst>
              <a:path w="62" h="61">
                <a:moveTo>
                  <a:pt x="0" y="61"/>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6" name="Freeform 52"/>
          <p:cNvSpPr>
            <a:spLocks noChangeArrowheads="1"/>
          </p:cNvSpPr>
          <p:nvPr/>
        </p:nvSpPr>
        <p:spPr bwMode="auto">
          <a:xfrm>
            <a:off x="4338638" y="4008438"/>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7" name="Freeform 53"/>
          <p:cNvSpPr>
            <a:spLocks noChangeArrowheads="1"/>
          </p:cNvSpPr>
          <p:nvPr/>
        </p:nvSpPr>
        <p:spPr bwMode="auto">
          <a:xfrm>
            <a:off x="4359275" y="3960813"/>
            <a:ext cx="98425" cy="96837"/>
          </a:xfrm>
          <a:custGeom>
            <a:avLst/>
            <a:gdLst>
              <a:gd name="T0" fmla="*/ 0 w 62"/>
              <a:gd name="T1" fmla="*/ 0 h 61"/>
              <a:gd name="T2" fmla="*/ 156249699 w 62"/>
              <a:gd name="T3" fmla="*/ 153727955 h 61"/>
              <a:gd name="T4" fmla="*/ 0 60000 65536"/>
              <a:gd name="T5" fmla="*/ 0 60000 65536"/>
              <a:gd name="T6" fmla="*/ 0 w 62"/>
              <a:gd name="T7" fmla="*/ 0 h 61"/>
              <a:gd name="T8" fmla="*/ 62 w 62"/>
              <a:gd name="T9" fmla="*/ 61 h 61"/>
            </a:gdLst>
            <a:ahLst/>
            <a:cxnLst>
              <a:cxn ang="T4">
                <a:pos x="T0" y="T1"/>
              </a:cxn>
              <a:cxn ang="T5">
                <a:pos x="T2" y="T3"/>
              </a:cxn>
            </a:cxnLst>
            <a:rect l="T6" t="T7" r="T8" b="T9"/>
            <a:pathLst>
              <a:path w="62" h="61">
                <a:moveTo>
                  <a:pt x="0" y="0"/>
                </a:moveTo>
                <a:lnTo>
                  <a:pt x="62" y="61"/>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8" name="Freeform 54"/>
          <p:cNvSpPr>
            <a:spLocks noChangeArrowheads="1"/>
          </p:cNvSpPr>
          <p:nvPr/>
        </p:nvSpPr>
        <p:spPr bwMode="auto">
          <a:xfrm>
            <a:off x="4608513" y="3503613"/>
            <a:ext cx="0" cy="136525"/>
          </a:xfrm>
          <a:custGeom>
            <a:avLst/>
            <a:gdLst>
              <a:gd name="T0" fmla="*/ 0 h 86"/>
              <a:gd name="T1" fmla="*/ 216733460 h 86"/>
              <a:gd name="T2" fmla="*/ 0 60000 65536"/>
              <a:gd name="T3" fmla="*/ 0 60000 65536"/>
              <a:gd name="T4" fmla="*/ 0 h 86"/>
              <a:gd name="T5" fmla="*/ 86 h 86"/>
            </a:gdLst>
            <a:ahLst/>
            <a:cxnLst>
              <a:cxn ang="T2">
                <a:pos x="0" y="T0"/>
              </a:cxn>
              <a:cxn ang="T3">
                <a:pos x="0" y="T1"/>
              </a:cxn>
            </a:cxnLst>
            <a:rect l="0" t="T4" r="0" b="T5"/>
            <a:pathLst>
              <a:path h="86">
                <a:moveTo>
                  <a:pt x="0" y="0"/>
                </a:moveTo>
                <a:lnTo>
                  <a:pt x="0" y="86"/>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9" name="Freeform 55"/>
          <p:cNvSpPr>
            <a:spLocks noChangeArrowheads="1"/>
          </p:cNvSpPr>
          <p:nvPr/>
        </p:nvSpPr>
        <p:spPr bwMode="auto">
          <a:xfrm>
            <a:off x="4559300" y="352266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0" name="Freeform 56"/>
          <p:cNvSpPr>
            <a:spLocks noChangeArrowheads="1"/>
          </p:cNvSpPr>
          <p:nvPr/>
        </p:nvSpPr>
        <p:spPr bwMode="auto">
          <a:xfrm>
            <a:off x="4538663" y="3571875"/>
            <a:ext cx="139700" cy="0"/>
          </a:xfrm>
          <a:custGeom>
            <a:avLst/>
            <a:gdLst>
              <a:gd name="T0" fmla="*/ 221773772 w 88"/>
              <a:gd name="T1" fmla="*/ 0 w 88"/>
              <a:gd name="T2" fmla="*/ 0 60000 65536"/>
              <a:gd name="T3" fmla="*/ 0 60000 65536"/>
              <a:gd name="T4" fmla="*/ 0 w 88"/>
              <a:gd name="T5" fmla="*/ 88 w 88"/>
            </a:gdLst>
            <a:ahLst/>
            <a:cxnLst>
              <a:cxn ang="T2">
                <a:pos x="T0" y="0"/>
              </a:cxn>
              <a:cxn ang="T3">
                <a:pos x="T1" y="0"/>
              </a:cxn>
            </a:cxnLst>
            <a:rect l="T4" t="0" r="T5" b="0"/>
            <a:pathLst>
              <a:path w="88">
                <a:moveTo>
                  <a:pt x="88"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1" name="Freeform 57"/>
          <p:cNvSpPr>
            <a:spLocks noChangeArrowheads="1"/>
          </p:cNvSpPr>
          <p:nvPr/>
        </p:nvSpPr>
        <p:spPr bwMode="auto">
          <a:xfrm>
            <a:off x="4559300" y="352266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2" name="Freeform 58"/>
          <p:cNvSpPr>
            <a:spLocks noChangeArrowheads="1"/>
          </p:cNvSpPr>
          <p:nvPr/>
        </p:nvSpPr>
        <p:spPr bwMode="auto">
          <a:xfrm>
            <a:off x="5138738" y="3627438"/>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3" name="Freeform 59"/>
          <p:cNvSpPr>
            <a:spLocks noChangeArrowheads="1"/>
          </p:cNvSpPr>
          <p:nvPr/>
        </p:nvSpPr>
        <p:spPr bwMode="auto">
          <a:xfrm>
            <a:off x="5089525" y="3648075"/>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4" name="Freeform 60"/>
          <p:cNvSpPr>
            <a:spLocks noChangeArrowheads="1"/>
          </p:cNvSpPr>
          <p:nvPr/>
        </p:nvSpPr>
        <p:spPr bwMode="auto">
          <a:xfrm>
            <a:off x="5068888" y="3697288"/>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5" name="Freeform 61"/>
          <p:cNvSpPr>
            <a:spLocks noChangeArrowheads="1"/>
          </p:cNvSpPr>
          <p:nvPr/>
        </p:nvSpPr>
        <p:spPr bwMode="auto">
          <a:xfrm>
            <a:off x="5089525" y="3648075"/>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6" name="Freeform 62"/>
          <p:cNvSpPr>
            <a:spLocks noChangeArrowheads="1"/>
          </p:cNvSpPr>
          <p:nvPr/>
        </p:nvSpPr>
        <p:spPr bwMode="auto">
          <a:xfrm>
            <a:off x="5251450" y="3814763"/>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7" name="Freeform 63"/>
          <p:cNvSpPr>
            <a:spLocks noChangeArrowheads="1"/>
          </p:cNvSpPr>
          <p:nvPr/>
        </p:nvSpPr>
        <p:spPr bwMode="auto">
          <a:xfrm>
            <a:off x="5200650" y="3835400"/>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8" name="Freeform 64"/>
          <p:cNvSpPr>
            <a:spLocks noChangeArrowheads="1"/>
          </p:cNvSpPr>
          <p:nvPr/>
        </p:nvSpPr>
        <p:spPr bwMode="auto">
          <a:xfrm>
            <a:off x="5181600" y="3884613"/>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9" name="Freeform 65"/>
          <p:cNvSpPr>
            <a:spLocks noChangeArrowheads="1"/>
          </p:cNvSpPr>
          <p:nvPr/>
        </p:nvSpPr>
        <p:spPr bwMode="auto">
          <a:xfrm>
            <a:off x="5200650" y="3835400"/>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0" name="Freeform 66"/>
          <p:cNvSpPr>
            <a:spLocks noChangeArrowheads="1"/>
          </p:cNvSpPr>
          <p:nvPr/>
        </p:nvSpPr>
        <p:spPr bwMode="auto">
          <a:xfrm>
            <a:off x="5272088" y="3876675"/>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1" name="Freeform 67"/>
          <p:cNvSpPr>
            <a:spLocks noChangeArrowheads="1"/>
          </p:cNvSpPr>
          <p:nvPr/>
        </p:nvSpPr>
        <p:spPr bwMode="auto">
          <a:xfrm>
            <a:off x="5222875" y="389731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2" name="Freeform 68"/>
          <p:cNvSpPr>
            <a:spLocks noChangeArrowheads="1"/>
          </p:cNvSpPr>
          <p:nvPr/>
        </p:nvSpPr>
        <p:spPr bwMode="auto">
          <a:xfrm>
            <a:off x="5202238" y="3946525"/>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3" name="Freeform 69"/>
          <p:cNvSpPr>
            <a:spLocks noChangeArrowheads="1"/>
          </p:cNvSpPr>
          <p:nvPr/>
        </p:nvSpPr>
        <p:spPr bwMode="auto">
          <a:xfrm>
            <a:off x="5222875" y="389731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4" name="Freeform 70"/>
          <p:cNvSpPr>
            <a:spLocks noChangeArrowheads="1"/>
          </p:cNvSpPr>
          <p:nvPr/>
        </p:nvSpPr>
        <p:spPr bwMode="auto">
          <a:xfrm>
            <a:off x="5314950" y="3690938"/>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5" name="Freeform 71"/>
          <p:cNvSpPr>
            <a:spLocks noChangeArrowheads="1"/>
          </p:cNvSpPr>
          <p:nvPr/>
        </p:nvSpPr>
        <p:spPr bwMode="auto">
          <a:xfrm>
            <a:off x="5264150" y="3709988"/>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6" name="Freeform 72"/>
          <p:cNvSpPr>
            <a:spLocks noChangeArrowheads="1"/>
          </p:cNvSpPr>
          <p:nvPr/>
        </p:nvSpPr>
        <p:spPr bwMode="auto">
          <a:xfrm>
            <a:off x="5245100" y="3759200"/>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7" name="Freeform 73"/>
          <p:cNvSpPr>
            <a:spLocks noChangeArrowheads="1"/>
          </p:cNvSpPr>
          <p:nvPr/>
        </p:nvSpPr>
        <p:spPr bwMode="auto">
          <a:xfrm>
            <a:off x="5264150" y="3709988"/>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8" name="Freeform 74"/>
          <p:cNvSpPr>
            <a:spLocks noChangeArrowheads="1"/>
          </p:cNvSpPr>
          <p:nvPr/>
        </p:nvSpPr>
        <p:spPr bwMode="auto">
          <a:xfrm>
            <a:off x="5367338" y="3876675"/>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9" name="Freeform 75"/>
          <p:cNvSpPr>
            <a:spLocks noChangeArrowheads="1"/>
          </p:cNvSpPr>
          <p:nvPr/>
        </p:nvSpPr>
        <p:spPr bwMode="auto">
          <a:xfrm>
            <a:off x="5316538" y="389731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0" name="Freeform 76"/>
          <p:cNvSpPr>
            <a:spLocks noChangeArrowheads="1"/>
          </p:cNvSpPr>
          <p:nvPr/>
        </p:nvSpPr>
        <p:spPr bwMode="auto">
          <a:xfrm>
            <a:off x="5297488" y="3946525"/>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1" name="Freeform 77"/>
          <p:cNvSpPr>
            <a:spLocks noChangeArrowheads="1"/>
          </p:cNvSpPr>
          <p:nvPr/>
        </p:nvSpPr>
        <p:spPr bwMode="auto">
          <a:xfrm>
            <a:off x="5316538" y="389731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2" name="Freeform 78"/>
          <p:cNvSpPr>
            <a:spLocks noChangeArrowheads="1"/>
          </p:cNvSpPr>
          <p:nvPr/>
        </p:nvSpPr>
        <p:spPr bwMode="auto">
          <a:xfrm>
            <a:off x="5483225" y="3814763"/>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3" name="Freeform 79"/>
          <p:cNvSpPr>
            <a:spLocks noChangeArrowheads="1"/>
          </p:cNvSpPr>
          <p:nvPr/>
        </p:nvSpPr>
        <p:spPr bwMode="auto">
          <a:xfrm>
            <a:off x="5432425" y="3835400"/>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4" name="Freeform 80"/>
          <p:cNvSpPr>
            <a:spLocks noChangeArrowheads="1"/>
          </p:cNvSpPr>
          <p:nvPr/>
        </p:nvSpPr>
        <p:spPr bwMode="auto">
          <a:xfrm>
            <a:off x="5413375" y="3884613"/>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5" name="Freeform 81"/>
          <p:cNvSpPr>
            <a:spLocks noChangeArrowheads="1"/>
          </p:cNvSpPr>
          <p:nvPr/>
        </p:nvSpPr>
        <p:spPr bwMode="auto">
          <a:xfrm>
            <a:off x="5432425" y="3835400"/>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6" name="Freeform 82"/>
          <p:cNvSpPr>
            <a:spLocks noChangeArrowheads="1"/>
          </p:cNvSpPr>
          <p:nvPr/>
        </p:nvSpPr>
        <p:spPr bwMode="auto">
          <a:xfrm>
            <a:off x="5608638" y="3440113"/>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7" name="Freeform 83"/>
          <p:cNvSpPr>
            <a:spLocks noChangeArrowheads="1"/>
          </p:cNvSpPr>
          <p:nvPr/>
        </p:nvSpPr>
        <p:spPr bwMode="auto">
          <a:xfrm>
            <a:off x="5559425" y="3460750"/>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8" name="Freeform 84"/>
          <p:cNvSpPr>
            <a:spLocks noChangeArrowheads="1"/>
          </p:cNvSpPr>
          <p:nvPr/>
        </p:nvSpPr>
        <p:spPr bwMode="auto">
          <a:xfrm>
            <a:off x="5540375" y="3509963"/>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09" name="Freeform 85"/>
          <p:cNvSpPr>
            <a:spLocks noChangeArrowheads="1"/>
          </p:cNvSpPr>
          <p:nvPr/>
        </p:nvSpPr>
        <p:spPr bwMode="auto">
          <a:xfrm>
            <a:off x="5559425" y="3460750"/>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0" name="Freeform 86"/>
          <p:cNvSpPr>
            <a:spLocks noChangeArrowheads="1"/>
          </p:cNvSpPr>
          <p:nvPr/>
        </p:nvSpPr>
        <p:spPr bwMode="auto">
          <a:xfrm>
            <a:off x="5616575" y="3314700"/>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1" name="Freeform 87"/>
          <p:cNvSpPr>
            <a:spLocks noChangeArrowheads="1"/>
          </p:cNvSpPr>
          <p:nvPr/>
        </p:nvSpPr>
        <p:spPr bwMode="auto">
          <a:xfrm>
            <a:off x="5565775" y="3335338"/>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2" name="Freeform 88"/>
          <p:cNvSpPr>
            <a:spLocks noChangeArrowheads="1"/>
          </p:cNvSpPr>
          <p:nvPr/>
        </p:nvSpPr>
        <p:spPr bwMode="auto">
          <a:xfrm>
            <a:off x="5546725" y="3384550"/>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3" name="Freeform 89"/>
          <p:cNvSpPr>
            <a:spLocks noChangeArrowheads="1"/>
          </p:cNvSpPr>
          <p:nvPr/>
        </p:nvSpPr>
        <p:spPr bwMode="auto">
          <a:xfrm>
            <a:off x="5565775" y="3335338"/>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4" name="Freeform 90"/>
          <p:cNvSpPr>
            <a:spLocks noChangeArrowheads="1"/>
          </p:cNvSpPr>
          <p:nvPr/>
        </p:nvSpPr>
        <p:spPr bwMode="auto">
          <a:xfrm>
            <a:off x="5910263" y="3503613"/>
            <a:ext cx="0" cy="136525"/>
          </a:xfrm>
          <a:custGeom>
            <a:avLst/>
            <a:gdLst>
              <a:gd name="T0" fmla="*/ 0 h 86"/>
              <a:gd name="T1" fmla="*/ 216733460 h 86"/>
              <a:gd name="T2" fmla="*/ 0 60000 65536"/>
              <a:gd name="T3" fmla="*/ 0 60000 65536"/>
              <a:gd name="T4" fmla="*/ 0 h 86"/>
              <a:gd name="T5" fmla="*/ 86 h 86"/>
            </a:gdLst>
            <a:ahLst/>
            <a:cxnLst>
              <a:cxn ang="T2">
                <a:pos x="0" y="T0"/>
              </a:cxn>
              <a:cxn ang="T3">
                <a:pos x="0" y="T1"/>
              </a:cxn>
            </a:cxnLst>
            <a:rect l="0" t="T4" r="0" b="T5"/>
            <a:pathLst>
              <a:path h="86">
                <a:moveTo>
                  <a:pt x="0" y="0"/>
                </a:moveTo>
                <a:lnTo>
                  <a:pt x="0" y="86"/>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5" name="Freeform 91"/>
          <p:cNvSpPr>
            <a:spLocks noChangeArrowheads="1"/>
          </p:cNvSpPr>
          <p:nvPr/>
        </p:nvSpPr>
        <p:spPr bwMode="auto">
          <a:xfrm>
            <a:off x="5861050" y="352266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6" name="Freeform 92"/>
          <p:cNvSpPr>
            <a:spLocks noChangeArrowheads="1"/>
          </p:cNvSpPr>
          <p:nvPr/>
        </p:nvSpPr>
        <p:spPr bwMode="auto">
          <a:xfrm>
            <a:off x="5842000" y="3571875"/>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7" name="Freeform 93"/>
          <p:cNvSpPr>
            <a:spLocks noChangeArrowheads="1"/>
          </p:cNvSpPr>
          <p:nvPr/>
        </p:nvSpPr>
        <p:spPr bwMode="auto">
          <a:xfrm>
            <a:off x="5861050" y="352266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8" name="Freeform 94"/>
          <p:cNvSpPr>
            <a:spLocks noChangeArrowheads="1"/>
          </p:cNvSpPr>
          <p:nvPr/>
        </p:nvSpPr>
        <p:spPr bwMode="auto">
          <a:xfrm>
            <a:off x="6005513" y="3314700"/>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9" name="Freeform 95"/>
          <p:cNvSpPr>
            <a:spLocks noChangeArrowheads="1"/>
          </p:cNvSpPr>
          <p:nvPr/>
        </p:nvSpPr>
        <p:spPr bwMode="auto">
          <a:xfrm>
            <a:off x="5956300" y="3335338"/>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0" name="Freeform 96"/>
          <p:cNvSpPr>
            <a:spLocks noChangeArrowheads="1"/>
          </p:cNvSpPr>
          <p:nvPr/>
        </p:nvSpPr>
        <p:spPr bwMode="auto">
          <a:xfrm>
            <a:off x="5935663" y="3384550"/>
            <a:ext cx="139700" cy="0"/>
          </a:xfrm>
          <a:custGeom>
            <a:avLst/>
            <a:gdLst>
              <a:gd name="T0" fmla="*/ 221773772 w 88"/>
              <a:gd name="T1" fmla="*/ 0 w 88"/>
              <a:gd name="T2" fmla="*/ 0 60000 65536"/>
              <a:gd name="T3" fmla="*/ 0 60000 65536"/>
              <a:gd name="T4" fmla="*/ 0 w 88"/>
              <a:gd name="T5" fmla="*/ 88 w 88"/>
            </a:gdLst>
            <a:ahLst/>
            <a:cxnLst>
              <a:cxn ang="T2">
                <a:pos x="T0" y="0"/>
              </a:cxn>
              <a:cxn ang="T3">
                <a:pos x="T1" y="0"/>
              </a:cxn>
            </a:cxnLst>
            <a:rect l="T4" t="0" r="T5" b="0"/>
            <a:pathLst>
              <a:path w="88">
                <a:moveTo>
                  <a:pt x="88"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1" name="Freeform 97"/>
          <p:cNvSpPr>
            <a:spLocks noChangeArrowheads="1"/>
          </p:cNvSpPr>
          <p:nvPr/>
        </p:nvSpPr>
        <p:spPr bwMode="auto">
          <a:xfrm>
            <a:off x="5956300" y="3335338"/>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2" name="Freeform 98"/>
          <p:cNvSpPr>
            <a:spLocks noChangeArrowheads="1"/>
          </p:cNvSpPr>
          <p:nvPr/>
        </p:nvSpPr>
        <p:spPr bwMode="auto">
          <a:xfrm>
            <a:off x="6008688" y="3127375"/>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3" name="Freeform 99"/>
          <p:cNvSpPr>
            <a:spLocks noChangeArrowheads="1"/>
          </p:cNvSpPr>
          <p:nvPr/>
        </p:nvSpPr>
        <p:spPr bwMode="auto">
          <a:xfrm>
            <a:off x="5959475" y="314801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4" name="Freeform 100"/>
          <p:cNvSpPr>
            <a:spLocks noChangeArrowheads="1"/>
          </p:cNvSpPr>
          <p:nvPr/>
        </p:nvSpPr>
        <p:spPr bwMode="auto">
          <a:xfrm>
            <a:off x="5940425" y="3197225"/>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5" name="Freeform 101"/>
          <p:cNvSpPr>
            <a:spLocks noChangeArrowheads="1"/>
          </p:cNvSpPr>
          <p:nvPr/>
        </p:nvSpPr>
        <p:spPr bwMode="auto">
          <a:xfrm>
            <a:off x="5959475" y="314801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6" name="Freeform 102"/>
          <p:cNvSpPr>
            <a:spLocks noChangeArrowheads="1"/>
          </p:cNvSpPr>
          <p:nvPr/>
        </p:nvSpPr>
        <p:spPr bwMode="auto">
          <a:xfrm>
            <a:off x="6265863" y="3190875"/>
            <a:ext cx="0" cy="138113"/>
          </a:xfrm>
          <a:custGeom>
            <a:avLst/>
            <a:gdLst>
              <a:gd name="T0" fmla="*/ 0 h 87"/>
              <a:gd name="T1" fmla="*/ 219255204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7" name="Freeform 103"/>
          <p:cNvSpPr>
            <a:spLocks noChangeArrowheads="1"/>
          </p:cNvSpPr>
          <p:nvPr/>
        </p:nvSpPr>
        <p:spPr bwMode="auto">
          <a:xfrm>
            <a:off x="6216650" y="321151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8" name="Freeform 104"/>
          <p:cNvSpPr>
            <a:spLocks noChangeArrowheads="1"/>
          </p:cNvSpPr>
          <p:nvPr/>
        </p:nvSpPr>
        <p:spPr bwMode="auto">
          <a:xfrm>
            <a:off x="6196013" y="3259138"/>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9" name="Freeform 105"/>
          <p:cNvSpPr>
            <a:spLocks noChangeArrowheads="1"/>
          </p:cNvSpPr>
          <p:nvPr/>
        </p:nvSpPr>
        <p:spPr bwMode="auto">
          <a:xfrm>
            <a:off x="6216650" y="321151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0" name="Freeform 106"/>
          <p:cNvSpPr>
            <a:spLocks noChangeArrowheads="1"/>
          </p:cNvSpPr>
          <p:nvPr/>
        </p:nvSpPr>
        <p:spPr bwMode="auto">
          <a:xfrm>
            <a:off x="6265863" y="3314700"/>
            <a:ext cx="0" cy="139700"/>
          </a:xfrm>
          <a:custGeom>
            <a:avLst/>
            <a:gdLst>
              <a:gd name="T0" fmla="*/ 0 h 88"/>
              <a:gd name="T1" fmla="*/ 221773772 h 88"/>
              <a:gd name="T2" fmla="*/ 0 60000 65536"/>
              <a:gd name="T3" fmla="*/ 0 60000 65536"/>
              <a:gd name="T4" fmla="*/ 0 h 88"/>
              <a:gd name="T5" fmla="*/ 88 h 88"/>
            </a:gdLst>
            <a:ahLst/>
            <a:cxnLst>
              <a:cxn ang="T2">
                <a:pos x="0" y="T0"/>
              </a:cxn>
              <a:cxn ang="T3">
                <a:pos x="0" y="T1"/>
              </a:cxn>
            </a:cxnLst>
            <a:rect l="0" t="T4" r="0" b="T5"/>
            <a:pathLst>
              <a:path h="88">
                <a:moveTo>
                  <a:pt x="0" y="0"/>
                </a:moveTo>
                <a:lnTo>
                  <a:pt x="0" y="88"/>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1" name="Freeform 107"/>
          <p:cNvSpPr>
            <a:spLocks noChangeArrowheads="1"/>
          </p:cNvSpPr>
          <p:nvPr/>
        </p:nvSpPr>
        <p:spPr bwMode="auto">
          <a:xfrm>
            <a:off x="6216650" y="3335338"/>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2" name="Freeform 108"/>
          <p:cNvSpPr>
            <a:spLocks noChangeArrowheads="1"/>
          </p:cNvSpPr>
          <p:nvPr/>
        </p:nvSpPr>
        <p:spPr bwMode="auto">
          <a:xfrm>
            <a:off x="6196013" y="3384550"/>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3" name="Freeform 109"/>
          <p:cNvSpPr>
            <a:spLocks noChangeArrowheads="1"/>
          </p:cNvSpPr>
          <p:nvPr/>
        </p:nvSpPr>
        <p:spPr bwMode="auto">
          <a:xfrm>
            <a:off x="6216650" y="3335338"/>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4" name="Freeform 110"/>
          <p:cNvSpPr>
            <a:spLocks noChangeArrowheads="1"/>
          </p:cNvSpPr>
          <p:nvPr/>
        </p:nvSpPr>
        <p:spPr bwMode="auto">
          <a:xfrm>
            <a:off x="6542088" y="3190875"/>
            <a:ext cx="0" cy="138113"/>
          </a:xfrm>
          <a:custGeom>
            <a:avLst/>
            <a:gdLst>
              <a:gd name="T0" fmla="*/ 0 h 87"/>
              <a:gd name="T1" fmla="*/ 219255204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5" name="Freeform 111"/>
          <p:cNvSpPr>
            <a:spLocks noChangeArrowheads="1"/>
          </p:cNvSpPr>
          <p:nvPr/>
        </p:nvSpPr>
        <p:spPr bwMode="auto">
          <a:xfrm>
            <a:off x="6492875" y="321151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6" name="Freeform 112"/>
          <p:cNvSpPr>
            <a:spLocks noChangeArrowheads="1"/>
          </p:cNvSpPr>
          <p:nvPr/>
        </p:nvSpPr>
        <p:spPr bwMode="auto">
          <a:xfrm>
            <a:off x="6473825" y="3259138"/>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7" name="Freeform 113"/>
          <p:cNvSpPr>
            <a:spLocks noChangeArrowheads="1"/>
          </p:cNvSpPr>
          <p:nvPr/>
        </p:nvSpPr>
        <p:spPr bwMode="auto">
          <a:xfrm>
            <a:off x="6492875" y="321151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8" name="Freeform 114"/>
          <p:cNvSpPr>
            <a:spLocks noChangeArrowheads="1"/>
          </p:cNvSpPr>
          <p:nvPr/>
        </p:nvSpPr>
        <p:spPr bwMode="auto">
          <a:xfrm>
            <a:off x="6605588" y="3190875"/>
            <a:ext cx="0" cy="138113"/>
          </a:xfrm>
          <a:custGeom>
            <a:avLst/>
            <a:gdLst>
              <a:gd name="T0" fmla="*/ 0 h 87"/>
              <a:gd name="T1" fmla="*/ 219255204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9" name="Freeform 115"/>
          <p:cNvSpPr>
            <a:spLocks noChangeArrowheads="1"/>
          </p:cNvSpPr>
          <p:nvPr/>
        </p:nvSpPr>
        <p:spPr bwMode="auto">
          <a:xfrm>
            <a:off x="6556375" y="321151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0" name="Freeform 116"/>
          <p:cNvSpPr>
            <a:spLocks noChangeArrowheads="1"/>
          </p:cNvSpPr>
          <p:nvPr/>
        </p:nvSpPr>
        <p:spPr bwMode="auto">
          <a:xfrm>
            <a:off x="6535738" y="3259138"/>
            <a:ext cx="139700" cy="0"/>
          </a:xfrm>
          <a:custGeom>
            <a:avLst/>
            <a:gdLst>
              <a:gd name="T0" fmla="*/ 221773772 w 88"/>
              <a:gd name="T1" fmla="*/ 0 w 88"/>
              <a:gd name="T2" fmla="*/ 0 60000 65536"/>
              <a:gd name="T3" fmla="*/ 0 60000 65536"/>
              <a:gd name="T4" fmla="*/ 0 w 88"/>
              <a:gd name="T5" fmla="*/ 88 w 88"/>
            </a:gdLst>
            <a:ahLst/>
            <a:cxnLst>
              <a:cxn ang="T2">
                <a:pos x="T0" y="0"/>
              </a:cxn>
              <a:cxn ang="T3">
                <a:pos x="T1" y="0"/>
              </a:cxn>
            </a:cxnLst>
            <a:rect l="T4" t="0" r="T5" b="0"/>
            <a:pathLst>
              <a:path w="88">
                <a:moveTo>
                  <a:pt x="88"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1" name="Freeform 117"/>
          <p:cNvSpPr>
            <a:spLocks noChangeArrowheads="1"/>
          </p:cNvSpPr>
          <p:nvPr/>
        </p:nvSpPr>
        <p:spPr bwMode="auto">
          <a:xfrm>
            <a:off x="6556375" y="321151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2" name="Freeform 118"/>
          <p:cNvSpPr>
            <a:spLocks noChangeArrowheads="1"/>
          </p:cNvSpPr>
          <p:nvPr/>
        </p:nvSpPr>
        <p:spPr bwMode="auto">
          <a:xfrm>
            <a:off x="6637338" y="3252788"/>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3" name="Freeform 119"/>
          <p:cNvSpPr>
            <a:spLocks noChangeArrowheads="1"/>
          </p:cNvSpPr>
          <p:nvPr/>
        </p:nvSpPr>
        <p:spPr bwMode="auto">
          <a:xfrm>
            <a:off x="6588125" y="3273425"/>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4" name="Freeform 120"/>
          <p:cNvSpPr>
            <a:spLocks noChangeArrowheads="1"/>
          </p:cNvSpPr>
          <p:nvPr/>
        </p:nvSpPr>
        <p:spPr bwMode="auto">
          <a:xfrm>
            <a:off x="6567488" y="3322638"/>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5" name="Freeform 121"/>
          <p:cNvSpPr>
            <a:spLocks noChangeArrowheads="1"/>
          </p:cNvSpPr>
          <p:nvPr/>
        </p:nvSpPr>
        <p:spPr bwMode="auto">
          <a:xfrm>
            <a:off x="6588125" y="3273425"/>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6" name="Freeform 122"/>
          <p:cNvSpPr>
            <a:spLocks noChangeArrowheads="1"/>
          </p:cNvSpPr>
          <p:nvPr/>
        </p:nvSpPr>
        <p:spPr bwMode="auto">
          <a:xfrm>
            <a:off x="6892925" y="3252788"/>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7" name="Freeform 123"/>
          <p:cNvSpPr>
            <a:spLocks noChangeArrowheads="1"/>
          </p:cNvSpPr>
          <p:nvPr/>
        </p:nvSpPr>
        <p:spPr bwMode="auto">
          <a:xfrm>
            <a:off x="6843713" y="3273425"/>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8" name="Freeform 124"/>
          <p:cNvSpPr>
            <a:spLocks noChangeArrowheads="1"/>
          </p:cNvSpPr>
          <p:nvPr/>
        </p:nvSpPr>
        <p:spPr bwMode="auto">
          <a:xfrm>
            <a:off x="6824663" y="3322638"/>
            <a:ext cx="138112" cy="0"/>
          </a:xfrm>
          <a:custGeom>
            <a:avLst/>
            <a:gdLst>
              <a:gd name="T0" fmla="*/ 219252029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9" name="Freeform 125"/>
          <p:cNvSpPr>
            <a:spLocks noChangeArrowheads="1"/>
          </p:cNvSpPr>
          <p:nvPr/>
        </p:nvSpPr>
        <p:spPr bwMode="auto">
          <a:xfrm>
            <a:off x="6843713" y="3273425"/>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0" name="Freeform 126"/>
          <p:cNvSpPr>
            <a:spLocks noChangeArrowheads="1"/>
          </p:cNvSpPr>
          <p:nvPr/>
        </p:nvSpPr>
        <p:spPr bwMode="auto">
          <a:xfrm>
            <a:off x="6950075" y="2941638"/>
            <a:ext cx="0" cy="138112"/>
          </a:xfrm>
          <a:custGeom>
            <a:avLst/>
            <a:gdLst>
              <a:gd name="T0" fmla="*/ 0 h 87"/>
              <a:gd name="T1" fmla="*/ 219252029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1" name="Freeform 127"/>
          <p:cNvSpPr>
            <a:spLocks noChangeArrowheads="1"/>
          </p:cNvSpPr>
          <p:nvPr/>
        </p:nvSpPr>
        <p:spPr bwMode="auto">
          <a:xfrm>
            <a:off x="6900863" y="2960688"/>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2" name="Freeform 128"/>
          <p:cNvSpPr>
            <a:spLocks noChangeArrowheads="1"/>
          </p:cNvSpPr>
          <p:nvPr/>
        </p:nvSpPr>
        <p:spPr bwMode="auto">
          <a:xfrm>
            <a:off x="6880225" y="3009900"/>
            <a:ext cx="138113" cy="0"/>
          </a:xfrm>
          <a:custGeom>
            <a:avLst/>
            <a:gdLst>
              <a:gd name="T0" fmla="*/ 219255204 w 87"/>
              <a:gd name="T1" fmla="*/ 0 w 87"/>
              <a:gd name="T2" fmla="*/ 0 60000 65536"/>
              <a:gd name="T3" fmla="*/ 0 60000 65536"/>
              <a:gd name="T4" fmla="*/ 0 w 87"/>
              <a:gd name="T5" fmla="*/ 87 w 87"/>
            </a:gdLst>
            <a:ahLst/>
            <a:cxnLst>
              <a:cxn ang="T2">
                <a:pos x="T0" y="0"/>
              </a:cxn>
              <a:cxn ang="T3">
                <a:pos x="T1" y="0"/>
              </a:cxn>
            </a:cxnLst>
            <a:rect l="T4" t="0" r="T5" b="0"/>
            <a:pathLst>
              <a:path w="87">
                <a:moveTo>
                  <a:pt x="87"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3" name="Freeform 129"/>
          <p:cNvSpPr>
            <a:spLocks noChangeArrowheads="1"/>
          </p:cNvSpPr>
          <p:nvPr/>
        </p:nvSpPr>
        <p:spPr bwMode="auto">
          <a:xfrm>
            <a:off x="6900863" y="2960688"/>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4" name="Freeform 130"/>
          <p:cNvSpPr>
            <a:spLocks noChangeArrowheads="1"/>
          </p:cNvSpPr>
          <p:nvPr/>
        </p:nvSpPr>
        <p:spPr bwMode="auto">
          <a:xfrm>
            <a:off x="7504113" y="2441575"/>
            <a:ext cx="0" cy="138113"/>
          </a:xfrm>
          <a:custGeom>
            <a:avLst/>
            <a:gdLst>
              <a:gd name="T0" fmla="*/ 0 h 87"/>
              <a:gd name="T1" fmla="*/ 219255204 h 87"/>
              <a:gd name="T2" fmla="*/ 0 60000 65536"/>
              <a:gd name="T3" fmla="*/ 0 60000 65536"/>
              <a:gd name="T4" fmla="*/ 0 h 87"/>
              <a:gd name="T5" fmla="*/ 87 h 87"/>
            </a:gdLst>
            <a:ahLst/>
            <a:cxnLst>
              <a:cxn ang="T2">
                <a:pos x="0" y="T0"/>
              </a:cxn>
              <a:cxn ang="T3">
                <a:pos x="0" y="T1"/>
              </a:cxn>
            </a:cxnLst>
            <a:rect l="0" t="T4" r="0" b="T5"/>
            <a:pathLst>
              <a:path h="87">
                <a:moveTo>
                  <a:pt x="0" y="0"/>
                </a:moveTo>
                <a:lnTo>
                  <a:pt x="0" y="87"/>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5" name="Freeform 131"/>
          <p:cNvSpPr>
            <a:spLocks noChangeArrowheads="1"/>
          </p:cNvSpPr>
          <p:nvPr/>
        </p:nvSpPr>
        <p:spPr bwMode="auto">
          <a:xfrm>
            <a:off x="7454900" y="2462213"/>
            <a:ext cx="98425" cy="98425"/>
          </a:xfrm>
          <a:custGeom>
            <a:avLst/>
            <a:gdLst>
              <a:gd name="T0" fmla="*/ 0 w 62"/>
              <a:gd name="T1" fmla="*/ 156249699 h 62"/>
              <a:gd name="T2" fmla="*/ 156249699 w 62"/>
              <a:gd name="T3" fmla="*/ 0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62"/>
                </a:moveTo>
                <a:lnTo>
                  <a:pt x="62"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6" name="Freeform 132"/>
          <p:cNvSpPr>
            <a:spLocks noChangeArrowheads="1"/>
          </p:cNvSpPr>
          <p:nvPr/>
        </p:nvSpPr>
        <p:spPr bwMode="auto">
          <a:xfrm>
            <a:off x="7434263" y="2511425"/>
            <a:ext cx="139700" cy="0"/>
          </a:xfrm>
          <a:custGeom>
            <a:avLst/>
            <a:gdLst>
              <a:gd name="T0" fmla="*/ 221773772 w 88"/>
              <a:gd name="T1" fmla="*/ 0 w 88"/>
              <a:gd name="T2" fmla="*/ 0 60000 65536"/>
              <a:gd name="T3" fmla="*/ 0 60000 65536"/>
              <a:gd name="T4" fmla="*/ 0 w 88"/>
              <a:gd name="T5" fmla="*/ 88 w 88"/>
            </a:gdLst>
            <a:ahLst/>
            <a:cxnLst>
              <a:cxn ang="T2">
                <a:pos x="T0" y="0"/>
              </a:cxn>
              <a:cxn ang="T3">
                <a:pos x="T1" y="0"/>
              </a:cxn>
            </a:cxnLst>
            <a:rect l="T4" t="0" r="T5" b="0"/>
            <a:pathLst>
              <a:path w="88">
                <a:moveTo>
                  <a:pt x="88"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7" name="Freeform 133"/>
          <p:cNvSpPr>
            <a:spLocks noChangeArrowheads="1"/>
          </p:cNvSpPr>
          <p:nvPr/>
        </p:nvSpPr>
        <p:spPr bwMode="auto">
          <a:xfrm>
            <a:off x="7454900" y="2462213"/>
            <a:ext cx="98425" cy="98425"/>
          </a:xfrm>
          <a:custGeom>
            <a:avLst/>
            <a:gdLst>
              <a:gd name="T0" fmla="*/ 0 w 62"/>
              <a:gd name="T1" fmla="*/ 0 h 62"/>
              <a:gd name="T2" fmla="*/ 156249699 w 62"/>
              <a:gd name="T3" fmla="*/ 156249699 h 62"/>
              <a:gd name="T4" fmla="*/ 0 60000 65536"/>
              <a:gd name="T5" fmla="*/ 0 60000 65536"/>
              <a:gd name="T6" fmla="*/ 0 w 62"/>
              <a:gd name="T7" fmla="*/ 0 h 62"/>
              <a:gd name="T8" fmla="*/ 62 w 62"/>
              <a:gd name="T9" fmla="*/ 62 h 62"/>
            </a:gdLst>
            <a:ahLst/>
            <a:cxnLst>
              <a:cxn ang="T4">
                <a:pos x="T0" y="T1"/>
              </a:cxn>
              <a:cxn ang="T5">
                <a:pos x="T2" y="T3"/>
              </a:cxn>
            </a:cxnLst>
            <a:rect l="T6" t="T7" r="T8" b="T9"/>
            <a:pathLst>
              <a:path w="62" h="62">
                <a:moveTo>
                  <a:pt x="0" y="0"/>
                </a:moveTo>
                <a:lnTo>
                  <a:pt x="62" y="62"/>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8" name="Freeform 134"/>
          <p:cNvSpPr>
            <a:spLocks noChangeArrowheads="1"/>
          </p:cNvSpPr>
          <p:nvPr/>
        </p:nvSpPr>
        <p:spPr bwMode="auto">
          <a:xfrm>
            <a:off x="1173163" y="6169025"/>
            <a:ext cx="0" cy="87313"/>
          </a:xfrm>
          <a:custGeom>
            <a:avLst/>
            <a:gdLst>
              <a:gd name="T0" fmla="*/ 138610192 h 55"/>
              <a:gd name="T1" fmla="*/ 0 h 55"/>
              <a:gd name="T2" fmla="*/ 0 60000 65536"/>
              <a:gd name="T3" fmla="*/ 0 60000 65536"/>
              <a:gd name="T4" fmla="*/ 0 h 55"/>
              <a:gd name="T5" fmla="*/ 55 h 55"/>
            </a:gdLst>
            <a:ahLst/>
            <a:cxnLst>
              <a:cxn ang="T2">
                <a:pos x="0" y="T0"/>
              </a:cxn>
              <a:cxn ang="T3">
                <a:pos x="0" y="T1"/>
              </a:cxn>
            </a:cxnLst>
            <a:rect l="0" t="T4" r="0" b="T5"/>
            <a:pathLst>
              <a:path h="55">
                <a:moveTo>
                  <a:pt x="0" y="55"/>
                </a:moveTo>
                <a:lnTo>
                  <a:pt x="0"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9" name="Freeform 135"/>
          <p:cNvSpPr>
            <a:spLocks noChangeArrowheads="1"/>
          </p:cNvSpPr>
          <p:nvPr/>
        </p:nvSpPr>
        <p:spPr bwMode="auto">
          <a:xfrm>
            <a:off x="2927350" y="6169025"/>
            <a:ext cx="0" cy="87313"/>
          </a:xfrm>
          <a:custGeom>
            <a:avLst/>
            <a:gdLst>
              <a:gd name="T0" fmla="*/ 138610192 h 55"/>
              <a:gd name="T1" fmla="*/ 0 h 55"/>
              <a:gd name="T2" fmla="*/ 0 60000 65536"/>
              <a:gd name="T3" fmla="*/ 0 60000 65536"/>
              <a:gd name="T4" fmla="*/ 0 h 55"/>
              <a:gd name="T5" fmla="*/ 55 h 55"/>
            </a:gdLst>
            <a:ahLst/>
            <a:cxnLst>
              <a:cxn ang="T2">
                <a:pos x="0" y="T0"/>
              </a:cxn>
              <a:cxn ang="T3">
                <a:pos x="0" y="T1"/>
              </a:cxn>
            </a:cxnLst>
            <a:rect l="0" t="T4" r="0" b="T5"/>
            <a:pathLst>
              <a:path h="55">
                <a:moveTo>
                  <a:pt x="0" y="5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0" name="Freeform 136"/>
          <p:cNvSpPr>
            <a:spLocks noChangeArrowheads="1"/>
          </p:cNvSpPr>
          <p:nvPr/>
        </p:nvSpPr>
        <p:spPr bwMode="auto">
          <a:xfrm>
            <a:off x="4683125" y="6169025"/>
            <a:ext cx="0" cy="87313"/>
          </a:xfrm>
          <a:custGeom>
            <a:avLst/>
            <a:gdLst>
              <a:gd name="T0" fmla="*/ 138610192 h 55"/>
              <a:gd name="T1" fmla="*/ 0 h 55"/>
              <a:gd name="T2" fmla="*/ 0 60000 65536"/>
              <a:gd name="T3" fmla="*/ 0 60000 65536"/>
              <a:gd name="T4" fmla="*/ 0 h 55"/>
              <a:gd name="T5" fmla="*/ 55 h 55"/>
            </a:gdLst>
            <a:ahLst/>
            <a:cxnLst>
              <a:cxn ang="T2">
                <a:pos x="0" y="T0"/>
              </a:cxn>
              <a:cxn ang="T3">
                <a:pos x="0" y="T1"/>
              </a:cxn>
            </a:cxnLst>
            <a:rect l="0" t="T4" r="0" b="T5"/>
            <a:pathLst>
              <a:path h="55">
                <a:moveTo>
                  <a:pt x="0" y="5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1" name="Freeform 137"/>
          <p:cNvSpPr>
            <a:spLocks noChangeArrowheads="1"/>
          </p:cNvSpPr>
          <p:nvPr/>
        </p:nvSpPr>
        <p:spPr bwMode="auto">
          <a:xfrm>
            <a:off x="6437313" y="6169025"/>
            <a:ext cx="0" cy="87313"/>
          </a:xfrm>
          <a:custGeom>
            <a:avLst/>
            <a:gdLst>
              <a:gd name="T0" fmla="*/ 138610192 h 55"/>
              <a:gd name="T1" fmla="*/ 0 h 55"/>
              <a:gd name="T2" fmla="*/ 0 60000 65536"/>
              <a:gd name="T3" fmla="*/ 0 60000 65536"/>
              <a:gd name="T4" fmla="*/ 0 h 55"/>
              <a:gd name="T5" fmla="*/ 55 h 55"/>
            </a:gdLst>
            <a:ahLst/>
            <a:cxnLst>
              <a:cxn ang="T2">
                <a:pos x="0" y="T0"/>
              </a:cxn>
              <a:cxn ang="T3">
                <a:pos x="0" y="T1"/>
              </a:cxn>
            </a:cxnLst>
            <a:rect l="0" t="T4" r="0" b="T5"/>
            <a:pathLst>
              <a:path h="55">
                <a:moveTo>
                  <a:pt x="0" y="5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2" name="Freeform 138"/>
          <p:cNvSpPr>
            <a:spLocks noChangeArrowheads="1"/>
          </p:cNvSpPr>
          <p:nvPr/>
        </p:nvSpPr>
        <p:spPr bwMode="auto">
          <a:xfrm>
            <a:off x="8191500" y="6169025"/>
            <a:ext cx="0" cy="87313"/>
          </a:xfrm>
          <a:custGeom>
            <a:avLst/>
            <a:gdLst>
              <a:gd name="T0" fmla="*/ 138610192 h 55"/>
              <a:gd name="T1" fmla="*/ 0 h 55"/>
              <a:gd name="T2" fmla="*/ 0 60000 65536"/>
              <a:gd name="T3" fmla="*/ 0 60000 65536"/>
              <a:gd name="T4" fmla="*/ 0 h 55"/>
              <a:gd name="T5" fmla="*/ 55 h 55"/>
            </a:gdLst>
            <a:ahLst/>
            <a:cxnLst>
              <a:cxn ang="T2">
                <a:pos x="0" y="T0"/>
              </a:cxn>
              <a:cxn ang="T3">
                <a:pos x="0" y="T1"/>
              </a:cxn>
            </a:cxnLst>
            <a:rect l="0" t="T4" r="0" b="T5"/>
            <a:pathLst>
              <a:path h="55">
                <a:moveTo>
                  <a:pt x="0" y="55"/>
                </a:moveTo>
                <a:lnTo>
                  <a:pt x="0"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3" name="Freeform 139"/>
          <p:cNvSpPr>
            <a:spLocks noChangeArrowheads="1"/>
          </p:cNvSpPr>
          <p:nvPr/>
        </p:nvSpPr>
        <p:spPr bwMode="auto">
          <a:xfrm>
            <a:off x="1173163" y="5632450"/>
            <a:ext cx="139700" cy="0"/>
          </a:xfrm>
          <a:custGeom>
            <a:avLst/>
            <a:gdLst>
              <a:gd name="T0" fmla="*/ 0 w 88"/>
              <a:gd name="T1" fmla="*/ 221773772 w 88"/>
              <a:gd name="T2" fmla="*/ 0 60000 65536"/>
              <a:gd name="T3" fmla="*/ 0 60000 65536"/>
              <a:gd name="T4" fmla="*/ 0 w 88"/>
              <a:gd name="T5" fmla="*/ 88 w 88"/>
            </a:gdLst>
            <a:ahLst/>
            <a:cxnLst>
              <a:cxn ang="T2">
                <a:pos x="T0" y="0"/>
              </a:cxn>
              <a:cxn ang="T3">
                <a:pos x="T1" y="0"/>
              </a:cxn>
            </a:cxnLst>
            <a:rect l="T4" t="0" r="T5" b="0"/>
            <a:pathLst>
              <a:path w="88">
                <a:moveTo>
                  <a:pt x="0" y="0"/>
                </a:moveTo>
                <a:lnTo>
                  <a:pt x="88"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4" name="Freeform 140"/>
          <p:cNvSpPr>
            <a:spLocks noChangeArrowheads="1"/>
          </p:cNvSpPr>
          <p:nvPr/>
        </p:nvSpPr>
        <p:spPr bwMode="auto">
          <a:xfrm>
            <a:off x="1173163" y="5008563"/>
            <a:ext cx="139700" cy="0"/>
          </a:xfrm>
          <a:custGeom>
            <a:avLst/>
            <a:gdLst>
              <a:gd name="T0" fmla="*/ 0 w 88"/>
              <a:gd name="T1" fmla="*/ 221773772 w 88"/>
              <a:gd name="T2" fmla="*/ 0 60000 65536"/>
              <a:gd name="T3" fmla="*/ 0 60000 65536"/>
              <a:gd name="T4" fmla="*/ 0 w 88"/>
              <a:gd name="T5" fmla="*/ 88 w 88"/>
            </a:gdLst>
            <a:ahLst/>
            <a:cxnLst>
              <a:cxn ang="T2">
                <a:pos x="T0" y="0"/>
              </a:cxn>
              <a:cxn ang="T3">
                <a:pos x="T1" y="0"/>
              </a:cxn>
            </a:cxnLst>
            <a:rect l="T4" t="0" r="T5" b="0"/>
            <a:pathLst>
              <a:path w="88">
                <a:moveTo>
                  <a:pt x="0" y="0"/>
                </a:moveTo>
                <a:lnTo>
                  <a:pt x="8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5" name="Freeform 141"/>
          <p:cNvSpPr>
            <a:spLocks noChangeArrowheads="1"/>
          </p:cNvSpPr>
          <p:nvPr/>
        </p:nvSpPr>
        <p:spPr bwMode="auto">
          <a:xfrm>
            <a:off x="1173163" y="4383088"/>
            <a:ext cx="139700" cy="0"/>
          </a:xfrm>
          <a:custGeom>
            <a:avLst/>
            <a:gdLst>
              <a:gd name="T0" fmla="*/ 0 w 88"/>
              <a:gd name="T1" fmla="*/ 221773772 w 88"/>
              <a:gd name="T2" fmla="*/ 0 60000 65536"/>
              <a:gd name="T3" fmla="*/ 0 60000 65536"/>
              <a:gd name="T4" fmla="*/ 0 w 88"/>
              <a:gd name="T5" fmla="*/ 88 w 88"/>
            </a:gdLst>
            <a:ahLst/>
            <a:cxnLst>
              <a:cxn ang="T2">
                <a:pos x="T0" y="0"/>
              </a:cxn>
              <a:cxn ang="T3">
                <a:pos x="T1" y="0"/>
              </a:cxn>
            </a:cxnLst>
            <a:rect l="T4" t="0" r="T5" b="0"/>
            <a:pathLst>
              <a:path w="88">
                <a:moveTo>
                  <a:pt x="0" y="0"/>
                </a:moveTo>
                <a:lnTo>
                  <a:pt x="8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6" name="Freeform 142"/>
          <p:cNvSpPr>
            <a:spLocks noChangeArrowheads="1"/>
          </p:cNvSpPr>
          <p:nvPr/>
        </p:nvSpPr>
        <p:spPr bwMode="auto">
          <a:xfrm>
            <a:off x="1173163" y="3759200"/>
            <a:ext cx="139700" cy="0"/>
          </a:xfrm>
          <a:custGeom>
            <a:avLst/>
            <a:gdLst>
              <a:gd name="T0" fmla="*/ 0 w 88"/>
              <a:gd name="T1" fmla="*/ 221773772 w 88"/>
              <a:gd name="T2" fmla="*/ 0 60000 65536"/>
              <a:gd name="T3" fmla="*/ 0 60000 65536"/>
              <a:gd name="T4" fmla="*/ 0 w 88"/>
              <a:gd name="T5" fmla="*/ 88 w 88"/>
            </a:gdLst>
            <a:ahLst/>
            <a:cxnLst>
              <a:cxn ang="T2">
                <a:pos x="T0" y="0"/>
              </a:cxn>
              <a:cxn ang="T3">
                <a:pos x="T1" y="0"/>
              </a:cxn>
            </a:cxnLst>
            <a:rect l="T4" t="0" r="T5" b="0"/>
            <a:pathLst>
              <a:path w="88">
                <a:moveTo>
                  <a:pt x="0" y="0"/>
                </a:moveTo>
                <a:lnTo>
                  <a:pt x="8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7" name="Freeform 143"/>
          <p:cNvSpPr>
            <a:spLocks noChangeArrowheads="1"/>
          </p:cNvSpPr>
          <p:nvPr/>
        </p:nvSpPr>
        <p:spPr bwMode="auto">
          <a:xfrm>
            <a:off x="1173163" y="3135313"/>
            <a:ext cx="139700" cy="0"/>
          </a:xfrm>
          <a:custGeom>
            <a:avLst/>
            <a:gdLst>
              <a:gd name="T0" fmla="*/ 0 w 88"/>
              <a:gd name="T1" fmla="*/ 221773772 w 88"/>
              <a:gd name="T2" fmla="*/ 0 60000 65536"/>
              <a:gd name="T3" fmla="*/ 0 60000 65536"/>
              <a:gd name="T4" fmla="*/ 0 w 88"/>
              <a:gd name="T5" fmla="*/ 88 w 88"/>
            </a:gdLst>
            <a:ahLst/>
            <a:cxnLst>
              <a:cxn ang="T2">
                <a:pos x="T0" y="0"/>
              </a:cxn>
              <a:cxn ang="T3">
                <a:pos x="T1" y="0"/>
              </a:cxn>
            </a:cxnLst>
            <a:rect l="T4" t="0" r="T5" b="0"/>
            <a:pathLst>
              <a:path w="88">
                <a:moveTo>
                  <a:pt x="0" y="0"/>
                </a:moveTo>
                <a:lnTo>
                  <a:pt x="8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8" name="Freeform 144"/>
          <p:cNvSpPr>
            <a:spLocks noChangeArrowheads="1"/>
          </p:cNvSpPr>
          <p:nvPr/>
        </p:nvSpPr>
        <p:spPr bwMode="auto">
          <a:xfrm>
            <a:off x="1173163" y="2511425"/>
            <a:ext cx="139700" cy="0"/>
          </a:xfrm>
          <a:custGeom>
            <a:avLst/>
            <a:gdLst>
              <a:gd name="T0" fmla="*/ 0 w 88"/>
              <a:gd name="T1" fmla="*/ 221773772 w 88"/>
              <a:gd name="T2" fmla="*/ 0 60000 65536"/>
              <a:gd name="T3" fmla="*/ 0 60000 65536"/>
              <a:gd name="T4" fmla="*/ 0 w 88"/>
              <a:gd name="T5" fmla="*/ 88 w 88"/>
            </a:gdLst>
            <a:ahLst/>
            <a:cxnLst>
              <a:cxn ang="T2">
                <a:pos x="T0" y="0"/>
              </a:cxn>
              <a:cxn ang="T3">
                <a:pos x="T1" y="0"/>
              </a:cxn>
            </a:cxnLst>
            <a:rect l="T4" t="0" r="T5" b="0"/>
            <a:pathLst>
              <a:path w="88">
                <a:moveTo>
                  <a:pt x="0" y="0"/>
                </a:moveTo>
                <a:lnTo>
                  <a:pt x="8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9" name="Freeform 145"/>
          <p:cNvSpPr>
            <a:spLocks noChangeArrowheads="1"/>
          </p:cNvSpPr>
          <p:nvPr/>
        </p:nvSpPr>
        <p:spPr bwMode="auto">
          <a:xfrm>
            <a:off x="1173163" y="1885950"/>
            <a:ext cx="139700" cy="0"/>
          </a:xfrm>
          <a:custGeom>
            <a:avLst/>
            <a:gdLst>
              <a:gd name="T0" fmla="*/ 0 w 88"/>
              <a:gd name="T1" fmla="*/ 221773772 w 88"/>
              <a:gd name="T2" fmla="*/ 0 60000 65536"/>
              <a:gd name="T3" fmla="*/ 0 60000 65536"/>
              <a:gd name="T4" fmla="*/ 0 w 88"/>
              <a:gd name="T5" fmla="*/ 88 w 88"/>
            </a:gdLst>
            <a:ahLst/>
            <a:cxnLst>
              <a:cxn ang="T2">
                <a:pos x="T0" y="0"/>
              </a:cxn>
              <a:cxn ang="T3">
                <a:pos x="T1" y="0"/>
              </a:cxn>
            </a:cxnLst>
            <a:rect l="T4" t="0" r="T5" b="0"/>
            <a:pathLst>
              <a:path w="88">
                <a:moveTo>
                  <a:pt x="0" y="0"/>
                </a:moveTo>
                <a:lnTo>
                  <a:pt x="88"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0" name="Freeform 146"/>
          <p:cNvSpPr>
            <a:spLocks noChangeArrowheads="1"/>
          </p:cNvSpPr>
          <p:nvPr/>
        </p:nvSpPr>
        <p:spPr bwMode="auto">
          <a:xfrm>
            <a:off x="1173163" y="5632450"/>
            <a:ext cx="139700" cy="0"/>
          </a:xfrm>
          <a:custGeom>
            <a:avLst/>
            <a:gdLst>
              <a:gd name="T0" fmla="*/ 0 w 88"/>
              <a:gd name="T1" fmla="*/ 221773772 w 88"/>
              <a:gd name="T2" fmla="*/ 0 60000 65536"/>
              <a:gd name="T3" fmla="*/ 0 60000 65536"/>
              <a:gd name="T4" fmla="*/ 0 w 88"/>
              <a:gd name="T5" fmla="*/ 88 w 88"/>
            </a:gdLst>
            <a:ahLst/>
            <a:cxnLst>
              <a:cxn ang="T2">
                <a:pos x="T0" y="0"/>
              </a:cxn>
              <a:cxn ang="T3">
                <a:pos x="T1" y="0"/>
              </a:cxn>
            </a:cxnLst>
            <a:rect l="T4" t="0" r="T5" b="0"/>
            <a:pathLst>
              <a:path w="88">
                <a:moveTo>
                  <a:pt x="0" y="0"/>
                </a:moveTo>
                <a:lnTo>
                  <a:pt x="8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1" name="Freeform 147"/>
          <p:cNvSpPr>
            <a:spLocks noChangeArrowheads="1"/>
          </p:cNvSpPr>
          <p:nvPr/>
        </p:nvSpPr>
        <p:spPr bwMode="auto">
          <a:xfrm>
            <a:off x="1173163" y="6256338"/>
            <a:ext cx="139700" cy="0"/>
          </a:xfrm>
          <a:custGeom>
            <a:avLst/>
            <a:gdLst>
              <a:gd name="T0" fmla="*/ 0 w 88"/>
              <a:gd name="T1" fmla="*/ 221773772 w 88"/>
              <a:gd name="T2" fmla="*/ 0 60000 65536"/>
              <a:gd name="T3" fmla="*/ 0 60000 65536"/>
              <a:gd name="T4" fmla="*/ 0 w 88"/>
              <a:gd name="T5" fmla="*/ 88 w 88"/>
            </a:gdLst>
            <a:ahLst/>
            <a:cxnLst>
              <a:cxn ang="T2">
                <a:pos x="T0" y="0"/>
              </a:cxn>
              <a:cxn ang="T3">
                <a:pos x="T1" y="0"/>
              </a:cxn>
            </a:cxnLst>
            <a:rect l="T4" t="0" r="T5" b="0"/>
            <a:pathLst>
              <a:path w="88">
                <a:moveTo>
                  <a:pt x="0" y="0"/>
                </a:moveTo>
                <a:lnTo>
                  <a:pt x="8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2" name="Freeform 148"/>
          <p:cNvSpPr>
            <a:spLocks noChangeArrowheads="1"/>
          </p:cNvSpPr>
          <p:nvPr/>
        </p:nvSpPr>
        <p:spPr bwMode="auto">
          <a:xfrm>
            <a:off x="1176338" y="3973513"/>
            <a:ext cx="7008812" cy="42862"/>
          </a:xfrm>
          <a:custGeom>
            <a:avLst/>
            <a:gdLst>
              <a:gd name="T0" fmla="*/ 0 w 4435"/>
              <a:gd name="T1" fmla="*/ 0 h 42862"/>
              <a:gd name="T2" fmla="*/ 2147483647 w 4435"/>
              <a:gd name="T3" fmla="*/ 0 h 42862"/>
              <a:gd name="T4" fmla="*/ 0 60000 65536"/>
              <a:gd name="T5" fmla="*/ 0 60000 65536"/>
              <a:gd name="T6" fmla="*/ 0 w 4435"/>
              <a:gd name="T7" fmla="*/ 0 h 42862"/>
              <a:gd name="T8" fmla="*/ 4435 w 4435"/>
              <a:gd name="T9" fmla="*/ 42862 h 42862"/>
            </a:gdLst>
            <a:ahLst/>
            <a:cxnLst>
              <a:cxn ang="T4">
                <a:pos x="T0" y="T1"/>
              </a:cxn>
              <a:cxn ang="T5">
                <a:pos x="T2" y="T3"/>
              </a:cxn>
            </a:cxnLst>
            <a:rect l="T6" t="T7" r="T8" b="T9"/>
            <a:pathLst>
              <a:path w="4435" h="42862">
                <a:moveTo>
                  <a:pt x="0" y="0"/>
                </a:moveTo>
                <a:lnTo>
                  <a:pt x="4435" y="0"/>
                </a:lnTo>
              </a:path>
            </a:pathLst>
          </a:custGeom>
          <a:noFill/>
          <a:ln w="49902">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3" name="Rectangle 149"/>
          <p:cNvSpPr>
            <a:spLocks noChangeArrowheads="1"/>
          </p:cNvSpPr>
          <p:nvPr/>
        </p:nvSpPr>
        <p:spPr bwMode="auto">
          <a:xfrm>
            <a:off x="7210425" y="3581400"/>
            <a:ext cx="16668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b="1">
                <a:solidFill>
                  <a:srgbClr val="0000FF"/>
                </a:solidFill>
              </a:rPr>
              <a:t>MEAN</a:t>
            </a:r>
          </a:p>
        </p:txBody>
      </p:sp>
      <p:sp>
        <p:nvSpPr>
          <p:cNvPr id="26774" name="Rectangle 150"/>
          <p:cNvSpPr>
            <a:spLocks noChangeArrowheads="1"/>
          </p:cNvSpPr>
          <p:nvPr/>
        </p:nvSpPr>
        <p:spPr bwMode="auto">
          <a:xfrm>
            <a:off x="1497013" y="2012950"/>
            <a:ext cx="16351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4800" b="1">
                <a:solidFill>
                  <a:srgbClr val="FF00FF"/>
                </a:solidFill>
              </a:rPr>
              <a:t>RV</a:t>
            </a:r>
          </a:p>
        </p:txBody>
      </p:sp>
      <p:sp>
        <p:nvSpPr>
          <p:cNvPr id="26775" name="Rectangle 151"/>
          <p:cNvSpPr>
            <a:spLocks noChangeArrowheads="1"/>
          </p:cNvSpPr>
          <p:nvPr/>
        </p:nvSpPr>
        <p:spPr bwMode="auto">
          <a:xfrm>
            <a:off x="2627313" y="4157663"/>
            <a:ext cx="9858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900" b="1">
                <a:solidFill>
                  <a:srgbClr val="FF00FF"/>
                </a:solidFill>
              </a:rPr>
              <a:t>RV</a:t>
            </a:r>
          </a:p>
        </p:txBody>
      </p:sp>
      <p:sp>
        <p:nvSpPr>
          <p:cNvPr id="26776" name="Rectangle 152"/>
          <p:cNvSpPr>
            <a:spLocks noChangeArrowheads="1"/>
          </p:cNvSpPr>
          <p:nvPr/>
        </p:nvSpPr>
        <p:spPr bwMode="auto">
          <a:xfrm>
            <a:off x="2676525" y="1925638"/>
            <a:ext cx="9109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b="1">
                <a:solidFill>
                  <a:srgbClr val="FF00FF"/>
                </a:solidFill>
                <a:latin typeface="Arial Bold" panose="020B0704020202020204" pitchFamily="34" charset="0"/>
              </a:rPr>
              <a:t>Variance  -  Standard Error</a:t>
            </a:r>
          </a:p>
        </p:txBody>
      </p:sp>
      <p:sp>
        <p:nvSpPr>
          <p:cNvPr id="26777" name="Rectangle 153"/>
          <p:cNvSpPr>
            <a:spLocks noChangeArrowheads="1"/>
          </p:cNvSpPr>
          <p:nvPr/>
        </p:nvSpPr>
        <p:spPr bwMode="auto">
          <a:xfrm>
            <a:off x="2405063" y="2206625"/>
            <a:ext cx="3778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b="1">
                <a:solidFill>
                  <a:srgbClr val="FF00FF"/>
                </a:solidFill>
                <a:latin typeface="Arial Bold" panose="020B0704020202020204" pitchFamily="34" charset="0"/>
              </a:rPr>
              <a:t>=</a:t>
            </a:r>
          </a:p>
        </p:txBody>
      </p:sp>
      <p:sp>
        <p:nvSpPr>
          <p:cNvPr id="26778" name="Rectangle 154"/>
          <p:cNvSpPr>
            <a:spLocks noChangeArrowheads="1"/>
          </p:cNvSpPr>
          <p:nvPr/>
        </p:nvSpPr>
        <p:spPr bwMode="auto">
          <a:xfrm>
            <a:off x="3932238" y="2468563"/>
            <a:ext cx="281463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b="1">
                <a:solidFill>
                  <a:srgbClr val="FF00FF"/>
                </a:solidFill>
                <a:latin typeface="Arial Bold" panose="020B0704020202020204" pitchFamily="34" charset="0"/>
              </a:rPr>
              <a:t>Variance</a:t>
            </a:r>
          </a:p>
        </p:txBody>
      </p:sp>
      <p:sp>
        <p:nvSpPr>
          <p:cNvPr id="26779" name="Freeform 155"/>
          <p:cNvSpPr>
            <a:spLocks noChangeArrowheads="1"/>
          </p:cNvSpPr>
          <p:nvPr/>
        </p:nvSpPr>
        <p:spPr bwMode="auto">
          <a:xfrm>
            <a:off x="2803525" y="2359025"/>
            <a:ext cx="3867150" cy="0"/>
          </a:xfrm>
          <a:custGeom>
            <a:avLst/>
            <a:gdLst>
              <a:gd name="T0" fmla="*/ 0 w 2436"/>
              <a:gd name="T1" fmla="*/ 2147483647 w 2436"/>
              <a:gd name="T2" fmla="*/ 0 60000 65536"/>
              <a:gd name="T3" fmla="*/ 0 60000 65536"/>
              <a:gd name="T4" fmla="*/ 0 w 2436"/>
              <a:gd name="T5" fmla="*/ 2436 w 2436"/>
            </a:gdLst>
            <a:ahLst/>
            <a:cxnLst>
              <a:cxn ang="T2">
                <a:pos x="T0" y="0"/>
              </a:cxn>
              <a:cxn ang="T3">
                <a:pos x="T1" y="0"/>
              </a:cxn>
            </a:cxnLst>
            <a:rect l="T4" t="0" r="T5" b="0"/>
            <a:pathLst>
              <a:path w="2436">
                <a:moveTo>
                  <a:pt x="0" y="0"/>
                </a:moveTo>
                <a:lnTo>
                  <a:pt x="2436" y="0"/>
                </a:lnTo>
              </a:path>
            </a:pathLst>
          </a:custGeom>
          <a:noFill/>
          <a:ln w="29942">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80" name="Freeform 156"/>
          <p:cNvSpPr>
            <a:spLocks noChangeArrowheads="1"/>
          </p:cNvSpPr>
          <p:nvPr/>
        </p:nvSpPr>
        <p:spPr bwMode="auto">
          <a:xfrm>
            <a:off x="3616325" y="3959225"/>
            <a:ext cx="0" cy="1238250"/>
          </a:xfrm>
          <a:custGeom>
            <a:avLst/>
            <a:gdLst>
              <a:gd name="T0" fmla="*/ 1965722053 h 780"/>
              <a:gd name="T1" fmla="*/ 0 h 780"/>
              <a:gd name="T2" fmla="*/ 0 60000 65536"/>
              <a:gd name="T3" fmla="*/ 0 60000 65536"/>
              <a:gd name="T4" fmla="*/ 0 h 780"/>
              <a:gd name="T5" fmla="*/ 780 h 780"/>
            </a:gdLst>
            <a:ahLst/>
            <a:cxnLst>
              <a:cxn ang="T2">
                <a:pos x="0" y="T0"/>
              </a:cxn>
              <a:cxn ang="T3">
                <a:pos x="0" y="T1"/>
              </a:cxn>
            </a:cxnLst>
            <a:rect l="0" t="T4" r="0" b="T5"/>
            <a:pathLst>
              <a:path h="780">
                <a:moveTo>
                  <a:pt x="0" y="780"/>
                </a:moveTo>
                <a:lnTo>
                  <a:pt x="0" y="0"/>
                </a:lnTo>
              </a:path>
            </a:pathLst>
          </a:custGeom>
          <a:noFill/>
          <a:ln w="1580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81" name="Rectangle 157"/>
          <p:cNvSpPr>
            <a:spLocks noChangeArrowheads="1"/>
          </p:cNvSpPr>
          <p:nvPr/>
        </p:nvSpPr>
        <p:spPr bwMode="auto">
          <a:xfrm>
            <a:off x="3268663" y="3938588"/>
            <a:ext cx="7143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5600">
                <a:solidFill>
                  <a:srgbClr val="FF00FF"/>
                </a:solidFill>
              </a:rPr>
              <a:t>{</a:t>
            </a:r>
          </a:p>
        </p:txBody>
      </p:sp>
      <p:sp>
        <p:nvSpPr>
          <p:cNvPr id="26782" name="Rectangle 158"/>
          <p:cNvSpPr>
            <a:spLocks noChangeArrowheads="1"/>
          </p:cNvSpPr>
          <p:nvPr/>
        </p:nvSpPr>
        <p:spPr bwMode="auto">
          <a:xfrm>
            <a:off x="3792538" y="4579938"/>
            <a:ext cx="511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4000">
                <a:solidFill>
                  <a:srgbClr val="0000FF"/>
                </a:solidFill>
              </a:rPr>
              <a:t>}</a:t>
            </a:r>
          </a:p>
        </p:txBody>
      </p:sp>
      <p:sp>
        <p:nvSpPr>
          <p:cNvPr id="26783" name="Rectangle 159"/>
          <p:cNvSpPr>
            <a:spLocks noChangeArrowheads="1"/>
          </p:cNvSpPr>
          <p:nvPr/>
        </p:nvSpPr>
        <p:spPr bwMode="auto">
          <a:xfrm>
            <a:off x="4198938" y="4768850"/>
            <a:ext cx="64754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0000FF"/>
                </a:solidFill>
                <a:latin typeface="Arial Bold" panose="020B0704020202020204" pitchFamily="34" charset="0"/>
              </a:rPr>
              <a:t>UNEXPLAINED VARIANCE</a:t>
            </a:r>
          </a:p>
        </p:txBody>
      </p:sp>
      <p:sp>
        <p:nvSpPr>
          <p:cNvPr id="26784" name="Rectangle 160"/>
          <p:cNvSpPr>
            <a:spLocks noChangeArrowheads="1"/>
          </p:cNvSpPr>
          <p:nvPr/>
        </p:nvSpPr>
        <p:spPr bwMode="auto">
          <a:xfrm>
            <a:off x="3497263" y="5008563"/>
            <a:ext cx="6445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4800" b="1">
                <a:solidFill>
                  <a:srgbClr val="FF00FF"/>
                </a:solidFill>
              </a:rPr>
              <a:t>*</a:t>
            </a:r>
          </a:p>
        </p:txBody>
      </p:sp>
    </p:spTree>
  </p:cSld>
  <p:clrMapOvr>
    <a:masterClrMapping/>
  </p:clrMapOvr>
  <p:transition advClick="0">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990600" y="6096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What is Guidance?</a:t>
            </a:r>
          </a:p>
        </p:txBody>
      </p:sp>
      <p:pic>
        <p:nvPicPr>
          <p:cNvPr id="11267" name="Picture 5" descr="48hrsfcprog1504Jan1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7"/>
          <p:cNvSpPr txBox="1">
            <a:spLocks noChangeArrowheads="1"/>
          </p:cNvSpPr>
          <p:nvPr/>
        </p:nvSpPr>
        <p:spPr bwMode="auto">
          <a:xfrm>
            <a:off x="685800" y="60198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If it helps you to decide on a forecast, then it is guidance.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03325" y="1855788"/>
            <a:ext cx="6737350" cy="3773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1" name="Rectangle 3"/>
          <p:cNvSpPr>
            <a:spLocks noGrp="1" noChangeArrowheads="1"/>
          </p:cNvSpPr>
          <p:nvPr>
            <p:ph type="ctrTitle" idx="4294967295"/>
          </p:nvPr>
        </p:nvSpPr>
        <p:spPr>
          <a:xfrm>
            <a:off x="112713" y="130175"/>
            <a:ext cx="8942387" cy="615950"/>
          </a:xfrm>
        </p:spPr>
        <p:txBody>
          <a:bodyPr lIns="0" tIns="0" rIns="0" bIns="0">
            <a:spAutoFit/>
          </a:bodyPr>
          <a:lstStyle/>
          <a:p>
            <a:pPr defTabSz="381000" eaLnBrk="1" hangingPunct="1"/>
            <a:r>
              <a:rPr lang="en-US" altLang="en-US" sz="4000" b="1" smtClean="0">
                <a:solidFill>
                  <a:schemeClr val="tx1"/>
                </a:solidFill>
                <a:latin typeface="Arial Bold" panose="020B0704020202020204" pitchFamily="34" charset="0"/>
              </a:rPr>
              <a:t>MOS LINEAR REGRESSION</a:t>
            </a:r>
          </a:p>
        </p:txBody>
      </p:sp>
      <p:sp>
        <p:nvSpPr>
          <p:cNvPr id="27652" name="Rectangle 4"/>
          <p:cNvSpPr>
            <a:spLocks noChangeArrowheads="1"/>
          </p:cNvSpPr>
          <p:nvPr/>
        </p:nvSpPr>
        <p:spPr bwMode="auto">
          <a:xfrm>
            <a:off x="136525" y="771525"/>
            <a:ext cx="8894763" cy="22225"/>
          </a:xfrm>
          <a:prstGeom prst="rect">
            <a:avLst/>
          </a:prstGeom>
          <a:solidFill>
            <a:srgbClr val="9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3" name="Freeform 5"/>
          <p:cNvSpPr>
            <a:spLocks noChangeArrowheads="1"/>
          </p:cNvSpPr>
          <p:nvPr/>
        </p:nvSpPr>
        <p:spPr bwMode="auto">
          <a:xfrm>
            <a:off x="112713" y="747713"/>
            <a:ext cx="8942387" cy="69850"/>
          </a:xfrm>
          <a:custGeom>
            <a:avLst/>
            <a:gdLst>
              <a:gd name="T0" fmla="*/ 0 w 5633"/>
              <a:gd name="T1" fmla="*/ 110886886 h 44"/>
              <a:gd name="T2" fmla="*/ 2147483647 w 5633"/>
              <a:gd name="T3" fmla="*/ 110886886 h 44"/>
              <a:gd name="T4" fmla="*/ 2147483647 w 5633"/>
              <a:gd name="T5" fmla="*/ 0 h 44"/>
              <a:gd name="T6" fmla="*/ 2147483647 w 5633"/>
              <a:gd name="T7" fmla="*/ 37801549 h 44"/>
              <a:gd name="T8" fmla="*/ 2147483647 w 5633"/>
              <a:gd name="T9" fmla="*/ 73083737 h 44"/>
              <a:gd name="T10" fmla="*/ 37801547 w 5633"/>
              <a:gd name="T11" fmla="*/ 73083737 h 44"/>
              <a:gd name="T12" fmla="*/ 0 w 5633"/>
              <a:gd name="T13" fmla="*/ 110886886 h 44"/>
              <a:gd name="T14" fmla="*/ 0 60000 65536"/>
              <a:gd name="T15" fmla="*/ 0 60000 65536"/>
              <a:gd name="T16" fmla="*/ 0 60000 65536"/>
              <a:gd name="T17" fmla="*/ 0 60000 65536"/>
              <a:gd name="T18" fmla="*/ 0 60000 65536"/>
              <a:gd name="T19" fmla="*/ 0 60000 65536"/>
              <a:gd name="T20" fmla="*/ 0 60000 65536"/>
              <a:gd name="T21" fmla="*/ 0 w 5633"/>
              <a:gd name="T22" fmla="*/ 0 h 44"/>
              <a:gd name="T23" fmla="*/ 5633 w 563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3" h="44">
                <a:moveTo>
                  <a:pt x="0" y="44"/>
                </a:moveTo>
                <a:lnTo>
                  <a:pt x="5633" y="44"/>
                </a:lnTo>
                <a:lnTo>
                  <a:pt x="5633" y="0"/>
                </a:lnTo>
                <a:lnTo>
                  <a:pt x="5618" y="15"/>
                </a:lnTo>
                <a:lnTo>
                  <a:pt x="5618" y="29"/>
                </a:lnTo>
                <a:lnTo>
                  <a:pt x="15" y="29"/>
                </a:lnTo>
                <a:lnTo>
                  <a:pt x="0" y="44"/>
                </a:lnTo>
                <a:close/>
              </a:path>
            </a:pathLst>
          </a:custGeom>
          <a:solidFill>
            <a:srgbClr val="006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4" name="Freeform 6"/>
          <p:cNvSpPr>
            <a:spLocks noChangeArrowheads="1"/>
          </p:cNvSpPr>
          <p:nvPr/>
        </p:nvSpPr>
        <p:spPr bwMode="auto">
          <a:xfrm>
            <a:off x="112713" y="747713"/>
            <a:ext cx="8942387" cy="69850"/>
          </a:xfrm>
          <a:custGeom>
            <a:avLst/>
            <a:gdLst>
              <a:gd name="T0" fmla="*/ 0 w 5633"/>
              <a:gd name="T1" fmla="*/ 110886886 h 44"/>
              <a:gd name="T2" fmla="*/ 0 w 5633"/>
              <a:gd name="T3" fmla="*/ 0 h 44"/>
              <a:gd name="T4" fmla="*/ 2147483647 w 5633"/>
              <a:gd name="T5" fmla="*/ 0 h 44"/>
              <a:gd name="T6" fmla="*/ 2147483647 w 5633"/>
              <a:gd name="T7" fmla="*/ 37801549 h 44"/>
              <a:gd name="T8" fmla="*/ 37801547 w 5633"/>
              <a:gd name="T9" fmla="*/ 37801549 h 44"/>
              <a:gd name="T10" fmla="*/ 37801547 w 5633"/>
              <a:gd name="T11" fmla="*/ 73083737 h 44"/>
              <a:gd name="T12" fmla="*/ 0 w 5633"/>
              <a:gd name="T13" fmla="*/ 110886886 h 44"/>
              <a:gd name="T14" fmla="*/ 0 60000 65536"/>
              <a:gd name="T15" fmla="*/ 0 60000 65536"/>
              <a:gd name="T16" fmla="*/ 0 60000 65536"/>
              <a:gd name="T17" fmla="*/ 0 60000 65536"/>
              <a:gd name="T18" fmla="*/ 0 60000 65536"/>
              <a:gd name="T19" fmla="*/ 0 60000 65536"/>
              <a:gd name="T20" fmla="*/ 0 60000 65536"/>
              <a:gd name="T21" fmla="*/ 0 w 5633"/>
              <a:gd name="T22" fmla="*/ 0 h 44"/>
              <a:gd name="T23" fmla="*/ 5633 w 563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3" h="44">
                <a:moveTo>
                  <a:pt x="0" y="44"/>
                </a:moveTo>
                <a:lnTo>
                  <a:pt x="0" y="0"/>
                </a:lnTo>
                <a:lnTo>
                  <a:pt x="5633" y="0"/>
                </a:lnTo>
                <a:lnTo>
                  <a:pt x="5618" y="15"/>
                </a:lnTo>
                <a:lnTo>
                  <a:pt x="15" y="15"/>
                </a:lnTo>
                <a:lnTo>
                  <a:pt x="15" y="29"/>
                </a:lnTo>
                <a:lnTo>
                  <a:pt x="0" y="44"/>
                </a:lnTo>
                <a:close/>
              </a:path>
            </a:pathLst>
          </a:custGeom>
          <a:solidFill>
            <a:srgbClr val="D1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5" name="Rectangle 7"/>
          <p:cNvSpPr>
            <a:spLocks noGrp="1" noChangeArrowheads="1"/>
          </p:cNvSpPr>
          <p:nvPr>
            <p:ph type="subTitle" idx="4294967295"/>
          </p:nvPr>
        </p:nvSpPr>
        <p:spPr>
          <a:xfrm>
            <a:off x="227013" y="800100"/>
            <a:ext cx="8655050" cy="766763"/>
          </a:xfrm>
        </p:spPr>
        <p:txBody>
          <a:bodyPr lIns="0" tIns="0" rIns="0" bIns="0">
            <a:spAutoFit/>
          </a:bodyPr>
          <a:lstStyle/>
          <a:p>
            <a:pPr marL="0" indent="0" algn="ctr" defTabSz="381000" eaLnBrk="1" hangingPunct="1">
              <a:buFontTx/>
              <a:buNone/>
            </a:pPr>
            <a:r>
              <a:rPr lang="en-US" altLang="en-US" sz="1600" smtClean="0">
                <a:solidFill>
                  <a:srgbClr val="CCE6FF"/>
                </a:solidFill>
              </a:rPr>
              <a:t>JANUARY 1 - JANUARY 30,  1994   0000 UTC</a:t>
            </a:r>
            <a:br>
              <a:rPr lang="en-US" altLang="en-US" sz="1600" smtClean="0">
                <a:solidFill>
                  <a:srgbClr val="CCE6FF"/>
                </a:solidFill>
              </a:rPr>
            </a:br>
            <a:r>
              <a:rPr lang="en-US" altLang="en-US" sz="1800" b="1" smtClean="0">
                <a:solidFill>
                  <a:srgbClr val="FF4242"/>
                </a:solidFill>
              </a:rPr>
              <a:t>KUIL</a:t>
            </a:r>
          </a:p>
        </p:txBody>
      </p:sp>
      <p:sp>
        <p:nvSpPr>
          <p:cNvPr id="27656" name="Rectangle 8"/>
          <p:cNvSpPr>
            <a:spLocks noChangeArrowheads="1"/>
          </p:cNvSpPr>
          <p:nvPr/>
        </p:nvSpPr>
        <p:spPr bwMode="auto">
          <a:xfrm>
            <a:off x="1189038" y="1855788"/>
            <a:ext cx="6737350" cy="3773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7" name="Freeform 9"/>
          <p:cNvSpPr>
            <a:spLocks noChangeArrowheads="1"/>
          </p:cNvSpPr>
          <p:nvPr/>
        </p:nvSpPr>
        <p:spPr bwMode="auto">
          <a:xfrm>
            <a:off x="1189038" y="1855788"/>
            <a:ext cx="6737350" cy="0"/>
          </a:xfrm>
          <a:custGeom>
            <a:avLst/>
            <a:gdLst>
              <a:gd name="T0" fmla="*/ 0 w 4244"/>
              <a:gd name="T1" fmla="*/ 2147483647 w 4244"/>
              <a:gd name="T2" fmla="*/ 0 60000 65536"/>
              <a:gd name="T3" fmla="*/ 0 60000 65536"/>
              <a:gd name="T4" fmla="*/ 0 w 4244"/>
              <a:gd name="T5" fmla="*/ 4244 w 4244"/>
            </a:gdLst>
            <a:ahLst/>
            <a:cxnLst>
              <a:cxn ang="T2">
                <a:pos x="T0" y="0"/>
              </a:cxn>
              <a:cxn ang="T3">
                <a:pos x="T1" y="0"/>
              </a:cxn>
            </a:cxnLst>
            <a:rect l="T4" t="0" r="T5" b="0"/>
            <a:pathLst>
              <a:path w="4244">
                <a:moveTo>
                  <a:pt x="0" y="0"/>
                </a:moveTo>
                <a:lnTo>
                  <a:pt x="4244" y="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8" name="Rectangle 10"/>
          <p:cNvSpPr>
            <a:spLocks noChangeArrowheads="1"/>
          </p:cNvSpPr>
          <p:nvPr/>
        </p:nvSpPr>
        <p:spPr bwMode="auto">
          <a:xfrm>
            <a:off x="1922463" y="6176963"/>
            <a:ext cx="485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t>18-H NGM 850-1000 MB THICKNESS (M)</a:t>
            </a:r>
          </a:p>
        </p:txBody>
      </p:sp>
      <p:sp>
        <p:nvSpPr>
          <p:cNvPr id="27659" name="Rectangle 11"/>
          <p:cNvSpPr>
            <a:spLocks noChangeArrowheads="1"/>
          </p:cNvSpPr>
          <p:nvPr/>
        </p:nvSpPr>
        <p:spPr bwMode="auto">
          <a:xfrm rot="-5400000">
            <a:off x="-539750" y="3694113"/>
            <a:ext cx="2251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t>TODAY'S</a:t>
            </a:r>
            <a:r>
              <a:rPr lang="en-US" altLang="en-US" sz="2000" b="1">
                <a:solidFill>
                  <a:srgbClr val="FFFFFF"/>
                </a:solidFill>
              </a:rPr>
              <a:t> </a:t>
            </a:r>
            <a:r>
              <a:rPr lang="en-US" altLang="en-US" sz="2000" b="1"/>
              <a:t>MAX (°F)</a:t>
            </a:r>
          </a:p>
        </p:txBody>
      </p:sp>
      <p:sp>
        <p:nvSpPr>
          <p:cNvPr id="27660" name="Freeform 12"/>
          <p:cNvSpPr>
            <a:spLocks noChangeArrowheads="1"/>
          </p:cNvSpPr>
          <p:nvPr/>
        </p:nvSpPr>
        <p:spPr bwMode="auto">
          <a:xfrm>
            <a:off x="1189038" y="1855788"/>
            <a:ext cx="0" cy="3773487"/>
          </a:xfrm>
          <a:custGeom>
            <a:avLst/>
            <a:gdLst>
              <a:gd name="T0" fmla="*/ 0 h 2377"/>
              <a:gd name="T1" fmla="*/ 2147483647 h 2377"/>
              <a:gd name="T2" fmla="*/ 0 60000 65536"/>
              <a:gd name="T3" fmla="*/ 0 60000 65536"/>
              <a:gd name="T4" fmla="*/ 0 h 2377"/>
              <a:gd name="T5" fmla="*/ 2377 h 2377"/>
            </a:gdLst>
            <a:ahLst/>
            <a:cxnLst>
              <a:cxn ang="T2">
                <a:pos x="0" y="T0"/>
              </a:cxn>
              <a:cxn ang="T3">
                <a:pos x="0" y="T1"/>
              </a:cxn>
            </a:cxnLst>
            <a:rect l="0" t="T4" r="0" b="T5"/>
            <a:pathLst>
              <a:path h="2377">
                <a:moveTo>
                  <a:pt x="0" y="0"/>
                </a:moveTo>
                <a:lnTo>
                  <a:pt x="0" y="23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1" name="Freeform 13"/>
          <p:cNvSpPr>
            <a:spLocks noChangeArrowheads="1"/>
          </p:cNvSpPr>
          <p:nvPr/>
        </p:nvSpPr>
        <p:spPr bwMode="auto">
          <a:xfrm>
            <a:off x="7926388" y="1855788"/>
            <a:ext cx="0" cy="3773487"/>
          </a:xfrm>
          <a:custGeom>
            <a:avLst/>
            <a:gdLst>
              <a:gd name="T0" fmla="*/ 0 h 2377"/>
              <a:gd name="T1" fmla="*/ 2147483647 h 2377"/>
              <a:gd name="T2" fmla="*/ 0 60000 65536"/>
              <a:gd name="T3" fmla="*/ 0 60000 65536"/>
              <a:gd name="T4" fmla="*/ 0 h 2377"/>
              <a:gd name="T5" fmla="*/ 2377 h 2377"/>
            </a:gdLst>
            <a:ahLst/>
            <a:cxnLst>
              <a:cxn ang="T2">
                <a:pos x="0" y="T0"/>
              </a:cxn>
              <a:cxn ang="T3">
                <a:pos x="0" y="T1"/>
              </a:cxn>
            </a:cxnLst>
            <a:rect l="0" t="T4" r="0" b="T5"/>
            <a:pathLst>
              <a:path h="2377">
                <a:moveTo>
                  <a:pt x="0" y="0"/>
                </a:moveTo>
                <a:lnTo>
                  <a:pt x="0" y="23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2" name="Freeform 14"/>
          <p:cNvSpPr>
            <a:spLocks noChangeArrowheads="1"/>
          </p:cNvSpPr>
          <p:nvPr/>
        </p:nvSpPr>
        <p:spPr bwMode="auto">
          <a:xfrm>
            <a:off x="1189038" y="5629275"/>
            <a:ext cx="6737350" cy="0"/>
          </a:xfrm>
          <a:custGeom>
            <a:avLst/>
            <a:gdLst>
              <a:gd name="T0" fmla="*/ 0 w 4244"/>
              <a:gd name="T1" fmla="*/ 2147483647 w 4244"/>
              <a:gd name="T2" fmla="*/ 0 60000 65536"/>
              <a:gd name="T3" fmla="*/ 0 60000 65536"/>
              <a:gd name="T4" fmla="*/ 0 w 4244"/>
              <a:gd name="T5" fmla="*/ 4244 w 4244"/>
            </a:gdLst>
            <a:ahLst/>
            <a:cxnLst>
              <a:cxn ang="T2">
                <a:pos x="T0" y="0"/>
              </a:cxn>
              <a:cxn ang="T3">
                <a:pos x="T1" y="0"/>
              </a:cxn>
            </a:cxnLst>
            <a:rect l="T4" t="0" r="T5" b="0"/>
            <a:pathLst>
              <a:path w="4244">
                <a:moveTo>
                  <a:pt x="0" y="0"/>
                </a:moveTo>
                <a:lnTo>
                  <a:pt x="424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3" name="Freeform 15"/>
          <p:cNvSpPr>
            <a:spLocks noChangeArrowheads="1"/>
          </p:cNvSpPr>
          <p:nvPr/>
        </p:nvSpPr>
        <p:spPr bwMode="auto">
          <a:xfrm>
            <a:off x="1189038" y="1855788"/>
            <a:ext cx="6737350" cy="0"/>
          </a:xfrm>
          <a:custGeom>
            <a:avLst/>
            <a:gdLst>
              <a:gd name="T0" fmla="*/ 0 w 4244"/>
              <a:gd name="T1" fmla="*/ 2147483647 w 4244"/>
              <a:gd name="T2" fmla="*/ 0 60000 65536"/>
              <a:gd name="T3" fmla="*/ 0 60000 65536"/>
              <a:gd name="T4" fmla="*/ 0 w 4244"/>
              <a:gd name="T5" fmla="*/ 4244 w 4244"/>
            </a:gdLst>
            <a:ahLst/>
            <a:cxnLst>
              <a:cxn ang="T2">
                <a:pos x="T0" y="0"/>
              </a:cxn>
              <a:cxn ang="T3">
                <a:pos x="T1" y="0"/>
              </a:cxn>
            </a:cxnLst>
            <a:rect l="T4" t="0" r="T5" b="0"/>
            <a:pathLst>
              <a:path w="4244">
                <a:moveTo>
                  <a:pt x="0" y="0"/>
                </a:moveTo>
                <a:lnTo>
                  <a:pt x="424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4" name="Freeform 16"/>
          <p:cNvSpPr>
            <a:spLocks noChangeArrowheads="1"/>
          </p:cNvSpPr>
          <p:nvPr/>
        </p:nvSpPr>
        <p:spPr bwMode="auto">
          <a:xfrm>
            <a:off x="1189038" y="2392363"/>
            <a:ext cx="6737350" cy="1444625"/>
          </a:xfrm>
          <a:custGeom>
            <a:avLst/>
            <a:gdLst>
              <a:gd name="T0" fmla="*/ 0 w 4244"/>
              <a:gd name="T1" fmla="*/ 2147483647 h 910"/>
              <a:gd name="T2" fmla="*/ 2147483647 w 4244"/>
              <a:gd name="T3" fmla="*/ 1754029073 h 910"/>
              <a:gd name="T4" fmla="*/ 2147483647 w 4244"/>
              <a:gd name="T5" fmla="*/ 1446569696 h 910"/>
              <a:gd name="T6" fmla="*/ 2147483647 w 4244"/>
              <a:gd name="T7" fmla="*/ 1418848779 h 910"/>
              <a:gd name="T8" fmla="*/ 2147483647 w 4244"/>
              <a:gd name="T9" fmla="*/ 1383566601 h 910"/>
              <a:gd name="T10" fmla="*/ 2147483647 w 4244"/>
              <a:gd name="T11" fmla="*/ 1348284423 h 910"/>
              <a:gd name="T12" fmla="*/ 2147483647 w 4244"/>
              <a:gd name="T13" fmla="*/ 1315521606 h 910"/>
              <a:gd name="T14" fmla="*/ 2147483647 w 4244"/>
              <a:gd name="T15" fmla="*/ 1275199117 h 910"/>
              <a:gd name="T16" fmla="*/ 2147483647 w 4244"/>
              <a:gd name="T17" fmla="*/ 1270158806 h 910"/>
              <a:gd name="T18" fmla="*/ 2147483647 w 4244"/>
              <a:gd name="T19" fmla="*/ 1234876628 h 910"/>
              <a:gd name="T20" fmla="*/ 2147483647 w 4244"/>
              <a:gd name="T21" fmla="*/ 1229836317 h 910"/>
              <a:gd name="T22" fmla="*/ 2147483647 w 4244"/>
              <a:gd name="T23" fmla="*/ 1219755695 h 910"/>
              <a:gd name="T24" fmla="*/ 2147483647 w 4244"/>
              <a:gd name="T25" fmla="*/ 1202113812 h 910"/>
              <a:gd name="T26" fmla="*/ 2147483647 w 4244"/>
              <a:gd name="T27" fmla="*/ 1171871945 h 910"/>
              <a:gd name="T28" fmla="*/ 2147483647 w 4244"/>
              <a:gd name="T29" fmla="*/ 1164312272 h 910"/>
              <a:gd name="T30" fmla="*/ 2147483647 w 4244"/>
              <a:gd name="T31" fmla="*/ 1159271961 h 910"/>
              <a:gd name="T32" fmla="*/ 2147483647 w 4244"/>
              <a:gd name="T33" fmla="*/ 1159271961 h 910"/>
              <a:gd name="T34" fmla="*/ 2147483647 w 4244"/>
              <a:gd name="T35" fmla="*/ 1131551043 h 910"/>
              <a:gd name="T36" fmla="*/ 2147483647 w 4244"/>
              <a:gd name="T37" fmla="*/ 1106349488 h 910"/>
              <a:gd name="T38" fmla="*/ 2147483647 w 4244"/>
              <a:gd name="T39" fmla="*/ 1071067310 h 910"/>
              <a:gd name="T40" fmla="*/ 2147483647 w 4244"/>
              <a:gd name="T41" fmla="*/ 1045865754 h 910"/>
              <a:gd name="T42" fmla="*/ 2147483647 w 4244"/>
              <a:gd name="T43" fmla="*/ 1020664198 h 910"/>
              <a:gd name="T44" fmla="*/ 2147483647 w 4244"/>
              <a:gd name="T45" fmla="*/ 1005543265 h 910"/>
              <a:gd name="T46" fmla="*/ 2147483647 w 4244"/>
              <a:gd name="T47" fmla="*/ 992941693 h 910"/>
              <a:gd name="T48" fmla="*/ 2147483647 w 4244"/>
              <a:gd name="T49" fmla="*/ 975301398 h 910"/>
              <a:gd name="T50" fmla="*/ 2147483647 w 4244"/>
              <a:gd name="T51" fmla="*/ 912296715 h 910"/>
              <a:gd name="T52" fmla="*/ 2147483647 w 4244"/>
              <a:gd name="T53" fmla="*/ 899696730 h 910"/>
              <a:gd name="T54" fmla="*/ 2147483647 w 4244"/>
              <a:gd name="T55" fmla="*/ 889616108 h 910"/>
              <a:gd name="T56" fmla="*/ 2147483647 w 4244"/>
              <a:gd name="T57" fmla="*/ 869454864 h 910"/>
              <a:gd name="T58" fmla="*/ 2147483647 w 4244"/>
              <a:gd name="T59" fmla="*/ 814011243 h 910"/>
              <a:gd name="T60" fmla="*/ 2147483647 w 4244"/>
              <a:gd name="T61" fmla="*/ 619958470 h 910"/>
              <a:gd name="T62" fmla="*/ 2147483647 w 4244"/>
              <a:gd name="T63" fmla="*/ 0 h 9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44"/>
              <a:gd name="T97" fmla="*/ 0 h 910"/>
              <a:gd name="T98" fmla="*/ 4244 w 4244"/>
              <a:gd name="T99" fmla="*/ 910 h 9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44" h="910">
                <a:moveTo>
                  <a:pt x="0" y="910"/>
                </a:moveTo>
                <a:lnTo>
                  <a:pt x="999" y="696"/>
                </a:lnTo>
                <a:lnTo>
                  <a:pt x="1565" y="574"/>
                </a:lnTo>
                <a:lnTo>
                  <a:pt x="1618" y="563"/>
                </a:lnTo>
                <a:lnTo>
                  <a:pt x="1684" y="549"/>
                </a:lnTo>
                <a:lnTo>
                  <a:pt x="1749" y="535"/>
                </a:lnTo>
                <a:lnTo>
                  <a:pt x="1808" y="522"/>
                </a:lnTo>
                <a:lnTo>
                  <a:pt x="1884" y="506"/>
                </a:lnTo>
                <a:lnTo>
                  <a:pt x="1893" y="504"/>
                </a:lnTo>
                <a:lnTo>
                  <a:pt x="1958" y="490"/>
                </a:lnTo>
                <a:lnTo>
                  <a:pt x="1967" y="488"/>
                </a:lnTo>
                <a:lnTo>
                  <a:pt x="1989" y="484"/>
                </a:lnTo>
                <a:lnTo>
                  <a:pt x="2020" y="477"/>
                </a:lnTo>
                <a:lnTo>
                  <a:pt x="2077" y="465"/>
                </a:lnTo>
                <a:lnTo>
                  <a:pt x="2088" y="462"/>
                </a:lnTo>
                <a:lnTo>
                  <a:pt x="2100" y="460"/>
                </a:lnTo>
                <a:lnTo>
                  <a:pt x="2103" y="460"/>
                </a:lnTo>
                <a:lnTo>
                  <a:pt x="2151" y="449"/>
                </a:lnTo>
                <a:lnTo>
                  <a:pt x="2199" y="439"/>
                </a:lnTo>
                <a:lnTo>
                  <a:pt x="2263" y="425"/>
                </a:lnTo>
                <a:lnTo>
                  <a:pt x="2306" y="415"/>
                </a:lnTo>
                <a:lnTo>
                  <a:pt x="2354" y="405"/>
                </a:lnTo>
                <a:lnTo>
                  <a:pt x="2383" y="399"/>
                </a:lnTo>
                <a:lnTo>
                  <a:pt x="2408" y="394"/>
                </a:lnTo>
                <a:lnTo>
                  <a:pt x="2442" y="387"/>
                </a:lnTo>
                <a:lnTo>
                  <a:pt x="2558" y="362"/>
                </a:lnTo>
                <a:lnTo>
                  <a:pt x="2577" y="357"/>
                </a:lnTo>
                <a:lnTo>
                  <a:pt x="2600" y="353"/>
                </a:lnTo>
                <a:lnTo>
                  <a:pt x="2637" y="345"/>
                </a:lnTo>
                <a:lnTo>
                  <a:pt x="2739" y="323"/>
                </a:lnTo>
                <a:lnTo>
                  <a:pt x="3095" y="246"/>
                </a:lnTo>
                <a:lnTo>
                  <a:pt x="4244" y="0"/>
                </a:lnTo>
              </a:path>
            </a:pathLst>
          </a:custGeom>
          <a:noFill/>
          <a:ln w="46575">
            <a:solidFill>
              <a:srgbClr val="00C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5" name="Freeform 17"/>
          <p:cNvSpPr>
            <a:spLocks noChangeArrowheads="1"/>
          </p:cNvSpPr>
          <p:nvPr/>
        </p:nvSpPr>
        <p:spPr bwMode="auto">
          <a:xfrm>
            <a:off x="2774950" y="317182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6" name="Freeform 18"/>
          <p:cNvSpPr>
            <a:spLocks noChangeArrowheads="1"/>
          </p:cNvSpPr>
          <p:nvPr/>
        </p:nvSpPr>
        <p:spPr bwMode="auto">
          <a:xfrm>
            <a:off x="2727325" y="31924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7" name="Freeform 19"/>
          <p:cNvSpPr>
            <a:spLocks noChangeArrowheads="1"/>
          </p:cNvSpPr>
          <p:nvPr/>
        </p:nvSpPr>
        <p:spPr bwMode="auto">
          <a:xfrm>
            <a:off x="2706688" y="3240088"/>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8" name="Freeform 20"/>
          <p:cNvSpPr>
            <a:spLocks noChangeArrowheads="1"/>
          </p:cNvSpPr>
          <p:nvPr/>
        </p:nvSpPr>
        <p:spPr bwMode="auto">
          <a:xfrm>
            <a:off x="2727325" y="31924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9" name="Freeform 21"/>
          <p:cNvSpPr>
            <a:spLocks noChangeArrowheads="1"/>
          </p:cNvSpPr>
          <p:nvPr/>
        </p:nvSpPr>
        <p:spPr bwMode="auto">
          <a:xfrm>
            <a:off x="3673475" y="2921000"/>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0" name="Freeform 22"/>
          <p:cNvSpPr>
            <a:spLocks noChangeArrowheads="1"/>
          </p:cNvSpPr>
          <p:nvPr/>
        </p:nvSpPr>
        <p:spPr bwMode="auto">
          <a:xfrm>
            <a:off x="3624263" y="2940050"/>
            <a:ext cx="96837" cy="95250"/>
          </a:xfrm>
          <a:custGeom>
            <a:avLst/>
            <a:gdLst>
              <a:gd name="T0" fmla="*/ 0 w 61"/>
              <a:gd name="T1" fmla="*/ 151209386 h 60"/>
              <a:gd name="T2" fmla="*/ 153727955 w 61"/>
              <a:gd name="T3" fmla="*/ 0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60"/>
                </a:moveTo>
                <a:lnTo>
                  <a:pt x="61"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1" name="Freeform 23"/>
          <p:cNvSpPr>
            <a:spLocks noChangeArrowheads="1"/>
          </p:cNvSpPr>
          <p:nvPr/>
        </p:nvSpPr>
        <p:spPr bwMode="auto">
          <a:xfrm>
            <a:off x="3605213" y="2989263"/>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2" name="Freeform 24"/>
          <p:cNvSpPr>
            <a:spLocks noChangeArrowheads="1"/>
          </p:cNvSpPr>
          <p:nvPr/>
        </p:nvSpPr>
        <p:spPr bwMode="auto">
          <a:xfrm>
            <a:off x="3624263" y="2940050"/>
            <a:ext cx="96837" cy="95250"/>
          </a:xfrm>
          <a:custGeom>
            <a:avLst/>
            <a:gdLst>
              <a:gd name="T0" fmla="*/ 0 w 61"/>
              <a:gd name="T1" fmla="*/ 0 h 60"/>
              <a:gd name="T2" fmla="*/ 153727955 w 61"/>
              <a:gd name="T3" fmla="*/ 151209386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0"/>
                </a:moveTo>
                <a:lnTo>
                  <a:pt x="61"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3" name="Freeform 25"/>
          <p:cNvSpPr>
            <a:spLocks noChangeArrowheads="1"/>
          </p:cNvSpPr>
          <p:nvPr/>
        </p:nvSpPr>
        <p:spPr bwMode="auto">
          <a:xfrm>
            <a:off x="3757613" y="3046413"/>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4" name="Freeform 26"/>
          <p:cNvSpPr>
            <a:spLocks noChangeArrowheads="1"/>
          </p:cNvSpPr>
          <p:nvPr/>
        </p:nvSpPr>
        <p:spPr bwMode="auto">
          <a:xfrm>
            <a:off x="3711575" y="30670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5" name="Freeform 27"/>
          <p:cNvSpPr>
            <a:spLocks noChangeArrowheads="1"/>
          </p:cNvSpPr>
          <p:nvPr/>
        </p:nvSpPr>
        <p:spPr bwMode="auto">
          <a:xfrm>
            <a:off x="3690938" y="3113088"/>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6" name="Freeform 28"/>
          <p:cNvSpPr>
            <a:spLocks noChangeArrowheads="1"/>
          </p:cNvSpPr>
          <p:nvPr/>
        </p:nvSpPr>
        <p:spPr bwMode="auto">
          <a:xfrm>
            <a:off x="3711575" y="30670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7" name="Freeform 29"/>
          <p:cNvSpPr>
            <a:spLocks noChangeArrowheads="1"/>
          </p:cNvSpPr>
          <p:nvPr/>
        </p:nvSpPr>
        <p:spPr bwMode="auto">
          <a:xfrm>
            <a:off x="3862388" y="2921000"/>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8" name="Freeform 30"/>
          <p:cNvSpPr>
            <a:spLocks noChangeArrowheads="1"/>
          </p:cNvSpPr>
          <p:nvPr/>
        </p:nvSpPr>
        <p:spPr bwMode="auto">
          <a:xfrm>
            <a:off x="3813175" y="2940050"/>
            <a:ext cx="96838" cy="95250"/>
          </a:xfrm>
          <a:custGeom>
            <a:avLst/>
            <a:gdLst>
              <a:gd name="T0" fmla="*/ 0 w 61"/>
              <a:gd name="T1" fmla="*/ 151209386 h 60"/>
              <a:gd name="T2" fmla="*/ 153731130 w 61"/>
              <a:gd name="T3" fmla="*/ 0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60"/>
                </a:moveTo>
                <a:lnTo>
                  <a:pt x="61"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9" name="Freeform 31"/>
          <p:cNvSpPr>
            <a:spLocks noChangeArrowheads="1"/>
          </p:cNvSpPr>
          <p:nvPr/>
        </p:nvSpPr>
        <p:spPr bwMode="auto">
          <a:xfrm>
            <a:off x="3794125" y="2989263"/>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0" name="Freeform 32"/>
          <p:cNvSpPr>
            <a:spLocks noChangeArrowheads="1"/>
          </p:cNvSpPr>
          <p:nvPr/>
        </p:nvSpPr>
        <p:spPr bwMode="auto">
          <a:xfrm>
            <a:off x="3813175" y="2940050"/>
            <a:ext cx="96838" cy="95250"/>
          </a:xfrm>
          <a:custGeom>
            <a:avLst/>
            <a:gdLst>
              <a:gd name="T0" fmla="*/ 0 w 61"/>
              <a:gd name="T1" fmla="*/ 0 h 60"/>
              <a:gd name="T2" fmla="*/ 153731130 w 61"/>
              <a:gd name="T3" fmla="*/ 151209386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0"/>
                </a:moveTo>
                <a:lnTo>
                  <a:pt x="61"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1" name="Freeform 33"/>
          <p:cNvSpPr>
            <a:spLocks noChangeArrowheads="1"/>
          </p:cNvSpPr>
          <p:nvPr/>
        </p:nvSpPr>
        <p:spPr bwMode="auto">
          <a:xfrm>
            <a:off x="3965575" y="317182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2" name="Freeform 34"/>
          <p:cNvSpPr>
            <a:spLocks noChangeArrowheads="1"/>
          </p:cNvSpPr>
          <p:nvPr/>
        </p:nvSpPr>
        <p:spPr bwMode="auto">
          <a:xfrm>
            <a:off x="3917950" y="31924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3" name="Freeform 35"/>
          <p:cNvSpPr>
            <a:spLocks noChangeArrowheads="1"/>
          </p:cNvSpPr>
          <p:nvPr/>
        </p:nvSpPr>
        <p:spPr bwMode="auto">
          <a:xfrm>
            <a:off x="3897313" y="3240088"/>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4" name="Freeform 36"/>
          <p:cNvSpPr>
            <a:spLocks noChangeArrowheads="1"/>
          </p:cNvSpPr>
          <p:nvPr/>
        </p:nvSpPr>
        <p:spPr bwMode="auto">
          <a:xfrm>
            <a:off x="3917950" y="31924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5" name="Freeform 37"/>
          <p:cNvSpPr>
            <a:spLocks noChangeArrowheads="1"/>
          </p:cNvSpPr>
          <p:nvPr/>
        </p:nvSpPr>
        <p:spPr bwMode="auto">
          <a:xfrm>
            <a:off x="4059238" y="3549650"/>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6" name="Freeform 38"/>
          <p:cNvSpPr>
            <a:spLocks noChangeArrowheads="1"/>
          </p:cNvSpPr>
          <p:nvPr/>
        </p:nvSpPr>
        <p:spPr bwMode="auto">
          <a:xfrm>
            <a:off x="4011613" y="3568700"/>
            <a:ext cx="95250" cy="96838"/>
          </a:xfrm>
          <a:custGeom>
            <a:avLst/>
            <a:gdLst>
              <a:gd name="T0" fmla="*/ 0 w 60"/>
              <a:gd name="T1" fmla="*/ 153731130 h 61"/>
              <a:gd name="T2" fmla="*/ 151209386 w 60"/>
              <a:gd name="T3" fmla="*/ 0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61"/>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7" name="Freeform 39"/>
          <p:cNvSpPr>
            <a:spLocks noChangeArrowheads="1"/>
          </p:cNvSpPr>
          <p:nvPr/>
        </p:nvSpPr>
        <p:spPr bwMode="auto">
          <a:xfrm>
            <a:off x="3992563" y="3616325"/>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8" name="Freeform 40"/>
          <p:cNvSpPr>
            <a:spLocks noChangeArrowheads="1"/>
          </p:cNvSpPr>
          <p:nvPr/>
        </p:nvSpPr>
        <p:spPr bwMode="auto">
          <a:xfrm>
            <a:off x="4011613" y="3568700"/>
            <a:ext cx="95250" cy="96838"/>
          </a:xfrm>
          <a:custGeom>
            <a:avLst/>
            <a:gdLst>
              <a:gd name="T0" fmla="*/ 0 w 60"/>
              <a:gd name="T1" fmla="*/ 0 h 61"/>
              <a:gd name="T2" fmla="*/ 151209386 w 60"/>
              <a:gd name="T3" fmla="*/ 153731130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0"/>
                </a:moveTo>
                <a:lnTo>
                  <a:pt x="60" y="61"/>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9" name="Freeform 41"/>
          <p:cNvSpPr>
            <a:spLocks noChangeArrowheads="1"/>
          </p:cNvSpPr>
          <p:nvPr/>
        </p:nvSpPr>
        <p:spPr bwMode="auto">
          <a:xfrm>
            <a:off x="4179888" y="3046413"/>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0" name="Freeform 42"/>
          <p:cNvSpPr>
            <a:spLocks noChangeArrowheads="1"/>
          </p:cNvSpPr>
          <p:nvPr/>
        </p:nvSpPr>
        <p:spPr bwMode="auto">
          <a:xfrm>
            <a:off x="4133850" y="30670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1" name="Freeform 43"/>
          <p:cNvSpPr>
            <a:spLocks noChangeArrowheads="1"/>
          </p:cNvSpPr>
          <p:nvPr/>
        </p:nvSpPr>
        <p:spPr bwMode="auto">
          <a:xfrm>
            <a:off x="4113213" y="3113088"/>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2" name="Freeform 44"/>
          <p:cNvSpPr>
            <a:spLocks noChangeArrowheads="1"/>
          </p:cNvSpPr>
          <p:nvPr/>
        </p:nvSpPr>
        <p:spPr bwMode="auto">
          <a:xfrm>
            <a:off x="4133850" y="30670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3" name="Freeform 45"/>
          <p:cNvSpPr>
            <a:spLocks noChangeArrowheads="1"/>
          </p:cNvSpPr>
          <p:nvPr/>
        </p:nvSpPr>
        <p:spPr bwMode="auto">
          <a:xfrm>
            <a:off x="4194175" y="317182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4" name="Freeform 46"/>
          <p:cNvSpPr>
            <a:spLocks noChangeArrowheads="1"/>
          </p:cNvSpPr>
          <p:nvPr/>
        </p:nvSpPr>
        <p:spPr bwMode="auto">
          <a:xfrm>
            <a:off x="4146550" y="31924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5" name="Freeform 47"/>
          <p:cNvSpPr>
            <a:spLocks noChangeArrowheads="1"/>
          </p:cNvSpPr>
          <p:nvPr/>
        </p:nvSpPr>
        <p:spPr bwMode="auto">
          <a:xfrm>
            <a:off x="4127500" y="32400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6" name="Freeform 48"/>
          <p:cNvSpPr>
            <a:spLocks noChangeArrowheads="1"/>
          </p:cNvSpPr>
          <p:nvPr/>
        </p:nvSpPr>
        <p:spPr bwMode="auto">
          <a:xfrm>
            <a:off x="4146550" y="31924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7" name="Freeform 49"/>
          <p:cNvSpPr>
            <a:spLocks noChangeArrowheads="1"/>
          </p:cNvSpPr>
          <p:nvPr/>
        </p:nvSpPr>
        <p:spPr bwMode="auto">
          <a:xfrm>
            <a:off x="4297363" y="3802063"/>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8" name="Freeform 50"/>
          <p:cNvSpPr>
            <a:spLocks noChangeArrowheads="1"/>
          </p:cNvSpPr>
          <p:nvPr/>
        </p:nvSpPr>
        <p:spPr bwMode="auto">
          <a:xfrm>
            <a:off x="4249738" y="382111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9" name="Freeform 51"/>
          <p:cNvSpPr>
            <a:spLocks noChangeArrowheads="1"/>
          </p:cNvSpPr>
          <p:nvPr/>
        </p:nvSpPr>
        <p:spPr bwMode="auto">
          <a:xfrm>
            <a:off x="4229100" y="3868738"/>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0" name="Freeform 52"/>
          <p:cNvSpPr>
            <a:spLocks noChangeArrowheads="1"/>
          </p:cNvSpPr>
          <p:nvPr/>
        </p:nvSpPr>
        <p:spPr bwMode="auto">
          <a:xfrm>
            <a:off x="4249738" y="382111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1" name="Freeform 53"/>
          <p:cNvSpPr>
            <a:spLocks noChangeArrowheads="1"/>
          </p:cNvSpPr>
          <p:nvPr/>
        </p:nvSpPr>
        <p:spPr bwMode="auto">
          <a:xfrm>
            <a:off x="4310063" y="3424238"/>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2" name="Freeform 54"/>
          <p:cNvSpPr>
            <a:spLocks noChangeArrowheads="1"/>
          </p:cNvSpPr>
          <p:nvPr/>
        </p:nvSpPr>
        <p:spPr bwMode="auto">
          <a:xfrm>
            <a:off x="4264025" y="3443288"/>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3" name="Freeform 55"/>
          <p:cNvSpPr>
            <a:spLocks noChangeArrowheads="1"/>
          </p:cNvSpPr>
          <p:nvPr/>
        </p:nvSpPr>
        <p:spPr bwMode="auto">
          <a:xfrm>
            <a:off x="4243388" y="3490913"/>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4" name="Freeform 56"/>
          <p:cNvSpPr>
            <a:spLocks noChangeArrowheads="1"/>
          </p:cNvSpPr>
          <p:nvPr/>
        </p:nvSpPr>
        <p:spPr bwMode="auto">
          <a:xfrm>
            <a:off x="4264025" y="3443288"/>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5" name="Freeform 57"/>
          <p:cNvSpPr>
            <a:spLocks noChangeArrowheads="1"/>
          </p:cNvSpPr>
          <p:nvPr/>
        </p:nvSpPr>
        <p:spPr bwMode="auto">
          <a:xfrm>
            <a:off x="4346575" y="317182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6" name="Freeform 58"/>
          <p:cNvSpPr>
            <a:spLocks noChangeArrowheads="1"/>
          </p:cNvSpPr>
          <p:nvPr/>
        </p:nvSpPr>
        <p:spPr bwMode="auto">
          <a:xfrm>
            <a:off x="4298950" y="31924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7" name="Freeform 59"/>
          <p:cNvSpPr>
            <a:spLocks noChangeArrowheads="1"/>
          </p:cNvSpPr>
          <p:nvPr/>
        </p:nvSpPr>
        <p:spPr bwMode="auto">
          <a:xfrm>
            <a:off x="4279900" y="3240088"/>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8" name="Freeform 60"/>
          <p:cNvSpPr>
            <a:spLocks noChangeArrowheads="1"/>
          </p:cNvSpPr>
          <p:nvPr/>
        </p:nvSpPr>
        <p:spPr bwMode="auto">
          <a:xfrm>
            <a:off x="4298950" y="31924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9" name="Freeform 61"/>
          <p:cNvSpPr>
            <a:spLocks noChangeArrowheads="1"/>
          </p:cNvSpPr>
          <p:nvPr/>
        </p:nvSpPr>
        <p:spPr bwMode="auto">
          <a:xfrm>
            <a:off x="4395788" y="3298825"/>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0" name="Freeform 62"/>
          <p:cNvSpPr>
            <a:spLocks noChangeArrowheads="1"/>
          </p:cNvSpPr>
          <p:nvPr/>
        </p:nvSpPr>
        <p:spPr bwMode="auto">
          <a:xfrm>
            <a:off x="4348163" y="3317875"/>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1" name="Freeform 63"/>
          <p:cNvSpPr>
            <a:spLocks noChangeArrowheads="1"/>
          </p:cNvSpPr>
          <p:nvPr/>
        </p:nvSpPr>
        <p:spPr bwMode="auto">
          <a:xfrm>
            <a:off x="4327525" y="3365500"/>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2" name="Freeform 64"/>
          <p:cNvSpPr>
            <a:spLocks noChangeArrowheads="1"/>
          </p:cNvSpPr>
          <p:nvPr/>
        </p:nvSpPr>
        <p:spPr bwMode="auto">
          <a:xfrm>
            <a:off x="4348163" y="3317875"/>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3" name="Freeform 65"/>
          <p:cNvSpPr>
            <a:spLocks noChangeArrowheads="1"/>
          </p:cNvSpPr>
          <p:nvPr/>
        </p:nvSpPr>
        <p:spPr bwMode="auto">
          <a:xfrm>
            <a:off x="4486275" y="317182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4" name="Freeform 66"/>
          <p:cNvSpPr>
            <a:spLocks noChangeArrowheads="1"/>
          </p:cNvSpPr>
          <p:nvPr/>
        </p:nvSpPr>
        <p:spPr bwMode="auto">
          <a:xfrm>
            <a:off x="4438650" y="31924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5" name="Freeform 67"/>
          <p:cNvSpPr>
            <a:spLocks noChangeArrowheads="1"/>
          </p:cNvSpPr>
          <p:nvPr/>
        </p:nvSpPr>
        <p:spPr bwMode="auto">
          <a:xfrm>
            <a:off x="4419600" y="32400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6" name="Freeform 68"/>
          <p:cNvSpPr>
            <a:spLocks noChangeArrowheads="1"/>
          </p:cNvSpPr>
          <p:nvPr/>
        </p:nvSpPr>
        <p:spPr bwMode="auto">
          <a:xfrm>
            <a:off x="4438650" y="31924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7" name="Freeform 69"/>
          <p:cNvSpPr>
            <a:spLocks noChangeArrowheads="1"/>
          </p:cNvSpPr>
          <p:nvPr/>
        </p:nvSpPr>
        <p:spPr bwMode="auto">
          <a:xfrm>
            <a:off x="4503738" y="3046413"/>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8" name="Freeform 70"/>
          <p:cNvSpPr>
            <a:spLocks noChangeArrowheads="1"/>
          </p:cNvSpPr>
          <p:nvPr/>
        </p:nvSpPr>
        <p:spPr bwMode="auto">
          <a:xfrm>
            <a:off x="4456113" y="30670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9" name="Freeform 71"/>
          <p:cNvSpPr>
            <a:spLocks noChangeArrowheads="1"/>
          </p:cNvSpPr>
          <p:nvPr/>
        </p:nvSpPr>
        <p:spPr bwMode="auto">
          <a:xfrm>
            <a:off x="4437063" y="3113088"/>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0" name="Freeform 72"/>
          <p:cNvSpPr>
            <a:spLocks noChangeArrowheads="1"/>
          </p:cNvSpPr>
          <p:nvPr/>
        </p:nvSpPr>
        <p:spPr bwMode="auto">
          <a:xfrm>
            <a:off x="4456113" y="30670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1" name="Freeform 73"/>
          <p:cNvSpPr>
            <a:spLocks noChangeArrowheads="1"/>
          </p:cNvSpPr>
          <p:nvPr/>
        </p:nvSpPr>
        <p:spPr bwMode="auto">
          <a:xfrm>
            <a:off x="4521200" y="317182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2" name="Freeform 74"/>
          <p:cNvSpPr>
            <a:spLocks noChangeArrowheads="1"/>
          </p:cNvSpPr>
          <p:nvPr/>
        </p:nvSpPr>
        <p:spPr bwMode="auto">
          <a:xfrm>
            <a:off x="4473575" y="3192463"/>
            <a:ext cx="96838" cy="95250"/>
          </a:xfrm>
          <a:custGeom>
            <a:avLst/>
            <a:gdLst>
              <a:gd name="T0" fmla="*/ 0 w 61"/>
              <a:gd name="T1" fmla="*/ 151209386 h 60"/>
              <a:gd name="T2" fmla="*/ 153731130 w 61"/>
              <a:gd name="T3" fmla="*/ 0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60"/>
                </a:moveTo>
                <a:lnTo>
                  <a:pt x="61"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3" name="Freeform 75"/>
          <p:cNvSpPr>
            <a:spLocks noChangeArrowheads="1"/>
          </p:cNvSpPr>
          <p:nvPr/>
        </p:nvSpPr>
        <p:spPr bwMode="auto">
          <a:xfrm>
            <a:off x="4454525" y="3240088"/>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4" name="Freeform 76"/>
          <p:cNvSpPr>
            <a:spLocks noChangeArrowheads="1"/>
          </p:cNvSpPr>
          <p:nvPr/>
        </p:nvSpPr>
        <p:spPr bwMode="auto">
          <a:xfrm>
            <a:off x="4473575" y="3192463"/>
            <a:ext cx="96838" cy="95250"/>
          </a:xfrm>
          <a:custGeom>
            <a:avLst/>
            <a:gdLst>
              <a:gd name="T0" fmla="*/ 0 w 61"/>
              <a:gd name="T1" fmla="*/ 0 h 60"/>
              <a:gd name="T2" fmla="*/ 153731130 w 61"/>
              <a:gd name="T3" fmla="*/ 151209386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0"/>
                </a:moveTo>
                <a:lnTo>
                  <a:pt x="61"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5" name="Freeform 77"/>
          <p:cNvSpPr>
            <a:spLocks noChangeArrowheads="1"/>
          </p:cNvSpPr>
          <p:nvPr/>
        </p:nvSpPr>
        <p:spPr bwMode="auto">
          <a:xfrm>
            <a:off x="4525963" y="3046413"/>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6" name="Freeform 78"/>
          <p:cNvSpPr>
            <a:spLocks noChangeArrowheads="1"/>
          </p:cNvSpPr>
          <p:nvPr/>
        </p:nvSpPr>
        <p:spPr bwMode="auto">
          <a:xfrm>
            <a:off x="4478338" y="30670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7" name="Freeform 79"/>
          <p:cNvSpPr>
            <a:spLocks noChangeArrowheads="1"/>
          </p:cNvSpPr>
          <p:nvPr/>
        </p:nvSpPr>
        <p:spPr bwMode="auto">
          <a:xfrm>
            <a:off x="4459288" y="31130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8" name="Freeform 80"/>
          <p:cNvSpPr>
            <a:spLocks noChangeArrowheads="1"/>
          </p:cNvSpPr>
          <p:nvPr/>
        </p:nvSpPr>
        <p:spPr bwMode="auto">
          <a:xfrm>
            <a:off x="4478338" y="30670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9" name="Freeform 81"/>
          <p:cNvSpPr>
            <a:spLocks noChangeArrowheads="1"/>
          </p:cNvSpPr>
          <p:nvPr/>
        </p:nvSpPr>
        <p:spPr bwMode="auto">
          <a:xfrm>
            <a:off x="4603750" y="3046413"/>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0" name="Freeform 82"/>
          <p:cNvSpPr>
            <a:spLocks noChangeArrowheads="1"/>
          </p:cNvSpPr>
          <p:nvPr/>
        </p:nvSpPr>
        <p:spPr bwMode="auto">
          <a:xfrm>
            <a:off x="4554538" y="30670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1" name="Freeform 83"/>
          <p:cNvSpPr>
            <a:spLocks noChangeArrowheads="1"/>
          </p:cNvSpPr>
          <p:nvPr/>
        </p:nvSpPr>
        <p:spPr bwMode="auto">
          <a:xfrm>
            <a:off x="4535488" y="31130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2" name="Freeform 84"/>
          <p:cNvSpPr>
            <a:spLocks noChangeArrowheads="1"/>
          </p:cNvSpPr>
          <p:nvPr/>
        </p:nvSpPr>
        <p:spPr bwMode="auto">
          <a:xfrm>
            <a:off x="4554538" y="30670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3" name="Freeform 85"/>
          <p:cNvSpPr>
            <a:spLocks noChangeArrowheads="1"/>
          </p:cNvSpPr>
          <p:nvPr/>
        </p:nvSpPr>
        <p:spPr bwMode="auto">
          <a:xfrm>
            <a:off x="4678363" y="3046413"/>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4" name="Freeform 86"/>
          <p:cNvSpPr>
            <a:spLocks noChangeArrowheads="1"/>
          </p:cNvSpPr>
          <p:nvPr/>
        </p:nvSpPr>
        <p:spPr bwMode="auto">
          <a:xfrm>
            <a:off x="4630738" y="30670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5" name="Freeform 87"/>
          <p:cNvSpPr>
            <a:spLocks noChangeArrowheads="1"/>
          </p:cNvSpPr>
          <p:nvPr/>
        </p:nvSpPr>
        <p:spPr bwMode="auto">
          <a:xfrm>
            <a:off x="4611688" y="3113088"/>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6" name="Freeform 88"/>
          <p:cNvSpPr>
            <a:spLocks noChangeArrowheads="1"/>
          </p:cNvSpPr>
          <p:nvPr/>
        </p:nvSpPr>
        <p:spPr bwMode="auto">
          <a:xfrm>
            <a:off x="4630738" y="30670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7" name="Freeform 89"/>
          <p:cNvSpPr>
            <a:spLocks noChangeArrowheads="1"/>
          </p:cNvSpPr>
          <p:nvPr/>
        </p:nvSpPr>
        <p:spPr bwMode="auto">
          <a:xfrm>
            <a:off x="4781550" y="3046413"/>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8" name="Freeform 90"/>
          <p:cNvSpPr>
            <a:spLocks noChangeArrowheads="1"/>
          </p:cNvSpPr>
          <p:nvPr/>
        </p:nvSpPr>
        <p:spPr bwMode="auto">
          <a:xfrm>
            <a:off x="4733925" y="3067050"/>
            <a:ext cx="96838" cy="95250"/>
          </a:xfrm>
          <a:custGeom>
            <a:avLst/>
            <a:gdLst>
              <a:gd name="T0" fmla="*/ 0 w 61"/>
              <a:gd name="T1" fmla="*/ 151209386 h 60"/>
              <a:gd name="T2" fmla="*/ 153731130 w 61"/>
              <a:gd name="T3" fmla="*/ 0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60"/>
                </a:moveTo>
                <a:lnTo>
                  <a:pt x="61"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9" name="Freeform 91"/>
          <p:cNvSpPr>
            <a:spLocks noChangeArrowheads="1"/>
          </p:cNvSpPr>
          <p:nvPr/>
        </p:nvSpPr>
        <p:spPr bwMode="auto">
          <a:xfrm>
            <a:off x="4714875" y="3113088"/>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0" name="Freeform 92"/>
          <p:cNvSpPr>
            <a:spLocks noChangeArrowheads="1"/>
          </p:cNvSpPr>
          <p:nvPr/>
        </p:nvSpPr>
        <p:spPr bwMode="auto">
          <a:xfrm>
            <a:off x="4733925" y="3067050"/>
            <a:ext cx="96838" cy="95250"/>
          </a:xfrm>
          <a:custGeom>
            <a:avLst/>
            <a:gdLst>
              <a:gd name="T0" fmla="*/ 0 w 61"/>
              <a:gd name="T1" fmla="*/ 0 h 60"/>
              <a:gd name="T2" fmla="*/ 153731130 w 61"/>
              <a:gd name="T3" fmla="*/ 151209386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0"/>
                </a:moveTo>
                <a:lnTo>
                  <a:pt x="61"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1" name="Freeform 93"/>
          <p:cNvSpPr>
            <a:spLocks noChangeArrowheads="1"/>
          </p:cNvSpPr>
          <p:nvPr/>
        </p:nvSpPr>
        <p:spPr bwMode="auto">
          <a:xfrm>
            <a:off x="4849813" y="2668588"/>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2" name="Freeform 94"/>
          <p:cNvSpPr>
            <a:spLocks noChangeArrowheads="1"/>
          </p:cNvSpPr>
          <p:nvPr/>
        </p:nvSpPr>
        <p:spPr bwMode="auto">
          <a:xfrm>
            <a:off x="4802188" y="2687638"/>
            <a:ext cx="95250" cy="96837"/>
          </a:xfrm>
          <a:custGeom>
            <a:avLst/>
            <a:gdLst>
              <a:gd name="T0" fmla="*/ 0 w 60"/>
              <a:gd name="T1" fmla="*/ 153727955 h 61"/>
              <a:gd name="T2" fmla="*/ 151209386 w 60"/>
              <a:gd name="T3" fmla="*/ 0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61"/>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3" name="Freeform 95"/>
          <p:cNvSpPr>
            <a:spLocks noChangeArrowheads="1"/>
          </p:cNvSpPr>
          <p:nvPr/>
        </p:nvSpPr>
        <p:spPr bwMode="auto">
          <a:xfrm>
            <a:off x="4783138" y="273685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4" name="Freeform 96"/>
          <p:cNvSpPr>
            <a:spLocks noChangeArrowheads="1"/>
          </p:cNvSpPr>
          <p:nvPr/>
        </p:nvSpPr>
        <p:spPr bwMode="auto">
          <a:xfrm>
            <a:off x="4802188" y="2687638"/>
            <a:ext cx="95250" cy="96837"/>
          </a:xfrm>
          <a:custGeom>
            <a:avLst/>
            <a:gdLst>
              <a:gd name="T0" fmla="*/ 0 w 60"/>
              <a:gd name="T1" fmla="*/ 0 h 61"/>
              <a:gd name="T2" fmla="*/ 151209386 w 60"/>
              <a:gd name="T3" fmla="*/ 153727955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0"/>
                </a:moveTo>
                <a:lnTo>
                  <a:pt x="60" y="61"/>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5" name="Freeform 97"/>
          <p:cNvSpPr>
            <a:spLocks noChangeArrowheads="1"/>
          </p:cNvSpPr>
          <p:nvPr/>
        </p:nvSpPr>
        <p:spPr bwMode="auto">
          <a:xfrm>
            <a:off x="4926013" y="317182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6" name="Freeform 98"/>
          <p:cNvSpPr>
            <a:spLocks noChangeArrowheads="1"/>
          </p:cNvSpPr>
          <p:nvPr/>
        </p:nvSpPr>
        <p:spPr bwMode="auto">
          <a:xfrm>
            <a:off x="4878388" y="3192463"/>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7" name="Freeform 99"/>
          <p:cNvSpPr>
            <a:spLocks noChangeArrowheads="1"/>
          </p:cNvSpPr>
          <p:nvPr/>
        </p:nvSpPr>
        <p:spPr bwMode="auto">
          <a:xfrm>
            <a:off x="4857750" y="3240088"/>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8" name="Freeform 100"/>
          <p:cNvSpPr>
            <a:spLocks noChangeArrowheads="1"/>
          </p:cNvSpPr>
          <p:nvPr/>
        </p:nvSpPr>
        <p:spPr bwMode="auto">
          <a:xfrm>
            <a:off x="4878388" y="3192463"/>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9" name="Freeform 101"/>
          <p:cNvSpPr>
            <a:spLocks noChangeArrowheads="1"/>
          </p:cNvSpPr>
          <p:nvPr/>
        </p:nvSpPr>
        <p:spPr bwMode="auto">
          <a:xfrm>
            <a:off x="4970463" y="317182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0" name="Freeform 102"/>
          <p:cNvSpPr>
            <a:spLocks noChangeArrowheads="1"/>
          </p:cNvSpPr>
          <p:nvPr/>
        </p:nvSpPr>
        <p:spPr bwMode="auto">
          <a:xfrm>
            <a:off x="4922838" y="3192463"/>
            <a:ext cx="96837" cy="95250"/>
          </a:xfrm>
          <a:custGeom>
            <a:avLst/>
            <a:gdLst>
              <a:gd name="T0" fmla="*/ 0 w 61"/>
              <a:gd name="T1" fmla="*/ 151209386 h 60"/>
              <a:gd name="T2" fmla="*/ 153727955 w 61"/>
              <a:gd name="T3" fmla="*/ 0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60"/>
                </a:moveTo>
                <a:lnTo>
                  <a:pt x="61"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1" name="Freeform 103"/>
          <p:cNvSpPr>
            <a:spLocks noChangeArrowheads="1"/>
          </p:cNvSpPr>
          <p:nvPr/>
        </p:nvSpPr>
        <p:spPr bwMode="auto">
          <a:xfrm>
            <a:off x="4903788" y="3240088"/>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2" name="Freeform 104"/>
          <p:cNvSpPr>
            <a:spLocks noChangeArrowheads="1"/>
          </p:cNvSpPr>
          <p:nvPr/>
        </p:nvSpPr>
        <p:spPr bwMode="auto">
          <a:xfrm>
            <a:off x="4922838" y="3192463"/>
            <a:ext cx="96837" cy="95250"/>
          </a:xfrm>
          <a:custGeom>
            <a:avLst/>
            <a:gdLst>
              <a:gd name="T0" fmla="*/ 0 w 61"/>
              <a:gd name="T1" fmla="*/ 0 h 60"/>
              <a:gd name="T2" fmla="*/ 153727955 w 61"/>
              <a:gd name="T3" fmla="*/ 151209386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0"/>
                </a:moveTo>
                <a:lnTo>
                  <a:pt x="61"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3" name="Freeform 105"/>
          <p:cNvSpPr>
            <a:spLocks noChangeArrowheads="1"/>
          </p:cNvSpPr>
          <p:nvPr/>
        </p:nvSpPr>
        <p:spPr bwMode="auto">
          <a:xfrm>
            <a:off x="5011738" y="2795588"/>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4" name="Freeform 106"/>
          <p:cNvSpPr>
            <a:spLocks noChangeArrowheads="1"/>
          </p:cNvSpPr>
          <p:nvPr/>
        </p:nvSpPr>
        <p:spPr bwMode="auto">
          <a:xfrm>
            <a:off x="4964113" y="2814638"/>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5" name="Freeform 107"/>
          <p:cNvSpPr>
            <a:spLocks noChangeArrowheads="1"/>
          </p:cNvSpPr>
          <p:nvPr/>
        </p:nvSpPr>
        <p:spPr bwMode="auto">
          <a:xfrm>
            <a:off x="4943475" y="2862263"/>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6" name="Freeform 108"/>
          <p:cNvSpPr>
            <a:spLocks noChangeArrowheads="1"/>
          </p:cNvSpPr>
          <p:nvPr/>
        </p:nvSpPr>
        <p:spPr bwMode="auto">
          <a:xfrm>
            <a:off x="4964113" y="2814638"/>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7" name="Freeform 109"/>
          <p:cNvSpPr>
            <a:spLocks noChangeArrowheads="1"/>
          </p:cNvSpPr>
          <p:nvPr/>
        </p:nvSpPr>
        <p:spPr bwMode="auto">
          <a:xfrm>
            <a:off x="5065713" y="2668588"/>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8" name="Freeform 110"/>
          <p:cNvSpPr>
            <a:spLocks noChangeArrowheads="1"/>
          </p:cNvSpPr>
          <p:nvPr/>
        </p:nvSpPr>
        <p:spPr bwMode="auto">
          <a:xfrm>
            <a:off x="5018088" y="2687638"/>
            <a:ext cx="95250" cy="96837"/>
          </a:xfrm>
          <a:custGeom>
            <a:avLst/>
            <a:gdLst>
              <a:gd name="T0" fmla="*/ 0 w 60"/>
              <a:gd name="T1" fmla="*/ 153727955 h 61"/>
              <a:gd name="T2" fmla="*/ 151209386 w 60"/>
              <a:gd name="T3" fmla="*/ 0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61"/>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9" name="Freeform 111"/>
          <p:cNvSpPr>
            <a:spLocks noChangeArrowheads="1"/>
          </p:cNvSpPr>
          <p:nvPr/>
        </p:nvSpPr>
        <p:spPr bwMode="auto">
          <a:xfrm>
            <a:off x="4999038" y="273685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0" name="Freeform 112"/>
          <p:cNvSpPr>
            <a:spLocks noChangeArrowheads="1"/>
          </p:cNvSpPr>
          <p:nvPr/>
        </p:nvSpPr>
        <p:spPr bwMode="auto">
          <a:xfrm>
            <a:off x="5018088" y="2687638"/>
            <a:ext cx="95250" cy="96837"/>
          </a:xfrm>
          <a:custGeom>
            <a:avLst/>
            <a:gdLst>
              <a:gd name="T0" fmla="*/ 0 w 60"/>
              <a:gd name="T1" fmla="*/ 0 h 61"/>
              <a:gd name="T2" fmla="*/ 151209386 w 60"/>
              <a:gd name="T3" fmla="*/ 153727955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0"/>
                </a:moveTo>
                <a:lnTo>
                  <a:pt x="60" y="61"/>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1" name="Freeform 113"/>
          <p:cNvSpPr>
            <a:spLocks noChangeArrowheads="1"/>
          </p:cNvSpPr>
          <p:nvPr/>
        </p:nvSpPr>
        <p:spPr bwMode="auto">
          <a:xfrm>
            <a:off x="5249863" y="2921000"/>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2" name="Freeform 114"/>
          <p:cNvSpPr>
            <a:spLocks noChangeArrowheads="1"/>
          </p:cNvSpPr>
          <p:nvPr/>
        </p:nvSpPr>
        <p:spPr bwMode="auto">
          <a:xfrm>
            <a:off x="5200650" y="2940050"/>
            <a:ext cx="96838" cy="95250"/>
          </a:xfrm>
          <a:custGeom>
            <a:avLst/>
            <a:gdLst>
              <a:gd name="T0" fmla="*/ 0 w 61"/>
              <a:gd name="T1" fmla="*/ 151209386 h 60"/>
              <a:gd name="T2" fmla="*/ 153731130 w 61"/>
              <a:gd name="T3" fmla="*/ 0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60"/>
                </a:moveTo>
                <a:lnTo>
                  <a:pt x="61"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3" name="Freeform 115"/>
          <p:cNvSpPr>
            <a:spLocks noChangeArrowheads="1"/>
          </p:cNvSpPr>
          <p:nvPr/>
        </p:nvSpPr>
        <p:spPr bwMode="auto">
          <a:xfrm>
            <a:off x="5181600" y="2989263"/>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4" name="Freeform 116"/>
          <p:cNvSpPr>
            <a:spLocks noChangeArrowheads="1"/>
          </p:cNvSpPr>
          <p:nvPr/>
        </p:nvSpPr>
        <p:spPr bwMode="auto">
          <a:xfrm>
            <a:off x="5200650" y="2940050"/>
            <a:ext cx="96838" cy="95250"/>
          </a:xfrm>
          <a:custGeom>
            <a:avLst/>
            <a:gdLst>
              <a:gd name="T0" fmla="*/ 0 w 61"/>
              <a:gd name="T1" fmla="*/ 0 h 60"/>
              <a:gd name="T2" fmla="*/ 153731130 w 61"/>
              <a:gd name="T3" fmla="*/ 151209386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0"/>
                </a:moveTo>
                <a:lnTo>
                  <a:pt x="61"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5" name="Freeform 117"/>
          <p:cNvSpPr>
            <a:spLocks noChangeArrowheads="1"/>
          </p:cNvSpPr>
          <p:nvPr/>
        </p:nvSpPr>
        <p:spPr bwMode="auto">
          <a:xfrm>
            <a:off x="5280025" y="2668588"/>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6" name="Freeform 118"/>
          <p:cNvSpPr>
            <a:spLocks noChangeArrowheads="1"/>
          </p:cNvSpPr>
          <p:nvPr/>
        </p:nvSpPr>
        <p:spPr bwMode="auto">
          <a:xfrm>
            <a:off x="5233988" y="2687638"/>
            <a:ext cx="95250" cy="96837"/>
          </a:xfrm>
          <a:custGeom>
            <a:avLst/>
            <a:gdLst>
              <a:gd name="T0" fmla="*/ 0 w 60"/>
              <a:gd name="T1" fmla="*/ 153727955 h 61"/>
              <a:gd name="T2" fmla="*/ 151209386 w 60"/>
              <a:gd name="T3" fmla="*/ 0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61"/>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7" name="Freeform 119"/>
          <p:cNvSpPr>
            <a:spLocks noChangeArrowheads="1"/>
          </p:cNvSpPr>
          <p:nvPr/>
        </p:nvSpPr>
        <p:spPr bwMode="auto">
          <a:xfrm>
            <a:off x="5213350" y="2736850"/>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8" name="Freeform 120"/>
          <p:cNvSpPr>
            <a:spLocks noChangeArrowheads="1"/>
          </p:cNvSpPr>
          <p:nvPr/>
        </p:nvSpPr>
        <p:spPr bwMode="auto">
          <a:xfrm>
            <a:off x="5233988" y="2687638"/>
            <a:ext cx="95250" cy="96837"/>
          </a:xfrm>
          <a:custGeom>
            <a:avLst/>
            <a:gdLst>
              <a:gd name="T0" fmla="*/ 0 w 60"/>
              <a:gd name="T1" fmla="*/ 0 h 61"/>
              <a:gd name="T2" fmla="*/ 151209386 w 60"/>
              <a:gd name="T3" fmla="*/ 153727955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0"/>
                </a:moveTo>
                <a:lnTo>
                  <a:pt x="60" y="61"/>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9" name="Freeform 121"/>
          <p:cNvSpPr>
            <a:spLocks noChangeArrowheads="1"/>
          </p:cNvSpPr>
          <p:nvPr/>
        </p:nvSpPr>
        <p:spPr bwMode="auto">
          <a:xfrm>
            <a:off x="5316538" y="2668588"/>
            <a:ext cx="0" cy="134937"/>
          </a:xfrm>
          <a:custGeom>
            <a:avLst/>
            <a:gdLst>
              <a:gd name="T0" fmla="*/ 0 h 85"/>
              <a:gd name="T1" fmla="*/ 214211716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0" name="Freeform 122"/>
          <p:cNvSpPr>
            <a:spLocks noChangeArrowheads="1"/>
          </p:cNvSpPr>
          <p:nvPr/>
        </p:nvSpPr>
        <p:spPr bwMode="auto">
          <a:xfrm>
            <a:off x="5268913" y="2687638"/>
            <a:ext cx="95250" cy="96837"/>
          </a:xfrm>
          <a:custGeom>
            <a:avLst/>
            <a:gdLst>
              <a:gd name="T0" fmla="*/ 0 w 60"/>
              <a:gd name="T1" fmla="*/ 153727955 h 61"/>
              <a:gd name="T2" fmla="*/ 151209386 w 60"/>
              <a:gd name="T3" fmla="*/ 0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61"/>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1" name="Freeform 123"/>
          <p:cNvSpPr>
            <a:spLocks noChangeArrowheads="1"/>
          </p:cNvSpPr>
          <p:nvPr/>
        </p:nvSpPr>
        <p:spPr bwMode="auto">
          <a:xfrm>
            <a:off x="5249863" y="2736850"/>
            <a:ext cx="133350" cy="0"/>
          </a:xfrm>
          <a:custGeom>
            <a:avLst/>
            <a:gdLst>
              <a:gd name="T0" fmla="*/ 211693147 w 84"/>
              <a:gd name="T1" fmla="*/ 0 w 84"/>
              <a:gd name="T2" fmla="*/ 0 60000 65536"/>
              <a:gd name="T3" fmla="*/ 0 60000 65536"/>
              <a:gd name="T4" fmla="*/ 0 w 84"/>
              <a:gd name="T5" fmla="*/ 84 w 84"/>
            </a:gdLst>
            <a:ahLst/>
            <a:cxnLst>
              <a:cxn ang="T2">
                <a:pos x="T0" y="0"/>
              </a:cxn>
              <a:cxn ang="T3">
                <a:pos x="T1" y="0"/>
              </a:cxn>
            </a:cxnLst>
            <a:rect l="T4" t="0" r="T5" b="0"/>
            <a:pathLst>
              <a:path w="84">
                <a:moveTo>
                  <a:pt x="84"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2" name="Freeform 124"/>
          <p:cNvSpPr>
            <a:spLocks noChangeArrowheads="1"/>
          </p:cNvSpPr>
          <p:nvPr/>
        </p:nvSpPr>
        <p:spPr bwMode="auto">
          <a:xfrm>
            <a:off x="5268913" y="2687638"/>
            <a:ext cx="95250" cy="96837"/>
          </a:xfrm>
          <a:custGeom>
            <a:avLst/>
            <a:gdLst>
              <a:gd name="T0" fmla="*/ 0 w 60"/>
              <a:gd name="T1" fmla="*/ 0 h 61"/>
              <a:gd name="T2" fmla="*/ 151209386 w 60"/>
              <a:gd name="T3" fmla="*/ 153727955 h 61"/>
              <a:gd name="T4" fmla="*/ 0 60000 65536"/>
              <a:gd name="T5" fmla="*/ 0 60000 65536"/>
              <a:gd name="T6" fmla="*/ 0 w 60"/>
              <a:gd name="T7" fmla="*/ 0 h 61"/>
              <a:gd name="T8" fmla="*/ 60 w 60"/>
              <a:gd name="T9" fmla="*/ 61 h 61"/>
            </a:gdLst>
            <a:ahLst/>
            <a:cxnLst>
              <a:cxn ang="T4">
                <a:pos x="T0" y="T1"/>
              </a:cxn>
              <a:cxn ang="T5">
                <a:pos x="T2" y="T3"/>
              </a:cxn>
            </a:cxnLst>
            <a:rect l="T6" t="T7" r="T8" b="T9"/>
            <a:pathLst>
              <a:path w="60" h="61">
                <a:moveTo>
                  <a:pt x="0" y="0"/>
                </a:moveTo>
                <a:lnTo>
                  <a:pt x="60" y="61"/>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3" name="Freeform 125"/>
          <p:cNvSpPr>
            <a:spLocks noChangeArrowheads="1"/>
          </p:cNvSpPr>
          <p:nvPr/>
        </p:nvSpPr>
        <p:spPr bwMode="auto">
          <a:xfrm>
            <a:off x="5375275" y="2921000"/>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4" name="Freeform 126"/>
          <p:cNvSpPr>
            <a:spLocks noChangeArrowheads="1"/>
          </p:cNvSpPr>
          <p:nvPr/>
        </p:nvSpPr>
        <p:spPr bwMode="auto">
          <a:xfrm>
            <a:off x="5327650" y="2940050"/>
            <a:ext cx="95250" cy="95250"/>
          </a:xfrm>
          <a:custGeom>
            <a:avLst/>
            <a:gdLst>
              <a:gd name="T0" fmla="*/ 0 w 60"/>
              <a:gd name="T1" fmla="*/ 151209386 h 60"/>
              <a:gd name="T2" fmla="*/ 151209386 w 60"/>
              <a:gd name="T3" fmla="*/ 0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60"/>
                </a:moveTo>
                <a:lnTo>
                  <a:pt x="6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5" name="Freeform 127"/>
          <p:cNvSpPr>
            <a:spLocks noChangeArrowheads="1"/>
          </p:cNvSpPr>
          <p:nvPr/>
        </p:nvSpPr>
        <p:spPr bwMode="auto">
          <a:xfrm>
            <a:off x="5308600" y="2989263"/>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6" name="Freeform 128"/>
          <p:cNvSpPr>
            <a:spLocks noChangeArrowheads="1"/>
          </p:cNvSpPr>
          <p:nvPr/>
        </p:nvSpPr>
        <p:spPr bwMode="auto">
          <a:xfrm>
            <a:off x="5327650" y="2940050"/>
            <a:ext cx="95250" cy="95250"/>
          </a:xfrm>
          <a:custGeom>
            <a:avLst/>
            <a:gdLst>
              <a:gd name="T0" fmla="*/ 0 w 60"/>
              <a:gd name="T1" fmla="*/ 0 h 60"/>
              <a:gd name="T2" fmla="*/ 151209386 w 60"/>
              <a:gd name="T3" fmla="*/ 151209386 h 60"/>
              <a:gd name="T4" fmla="*/ 0 60000 65536"/>
              <a:gd name="T5" fmla="*/ 0 60000 65536"/>
              <a:gd name="T6" fmla="*/ 0 w 60"/>
              <a:gd name="T7" fmla="*/ 0 h 60"/>
              <a:gd name="T8" fmla="*/ 60 w 60"/>
              <a:gd name="T9" fmla="*/ 60 h 60"/>
            </a:gdLst>
            <a:ahLst/>
            <a:cxnLst>
              <a:cxn ang="T4">
                <a:pos x="T0" y="T1"/>
              </a:cxn>
              <a:cxn ang="T5">
                <a:pos x="T2" y="T3"/>
              </a:cxn>
            </a:cxnLst>
            <a:rect l="T6" t="T7" r="T8" b="T9"/>
            <a:pathLst>
              <a:path w="60" h="60">
                <a:moveTo>
                  <a:pt x="0" y="0"/>
                </a:moveTo>
                <a:lnTo>
                  <a:pt x="60"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7" name="Freeform 129"/>
          <p:cNvSpPr>
            <a:spLocks noChangeArrowheads="1"/>
          </p:cNvSpPr>
          <p:nvPr/>
        </p:nvSpPr>
        <p:spPr bwMode="auto">
          <a:xfrm>
            <a:off x="5537200" y="2543175"/>
            <a:ext cx="0" cy="134938"/>
          </a:xfrm>
          <a:custGeom>
            <a:avLst/>
            <a:gdLst>
              <a:gd name="T0" fmla="*/ 0 h 85"/>
              <a:gd name="T1" fmla="*/ 214214891 h 85"/>
              <a:gd name="T2" fmla="*/ 0 60000 65536"/>
              <a:gd name="T3" fmla="*/ 0 60000 65536"/>
              <a:gd name="T4" fmla="*/ 0 h 85"/>
              <a:gd name="T5" fmla="*/ 85 h 85"/>
            </a:gdLst>
            <a:ahLst/>
            <a:cxnLst>
              <a:cxn ang="T2">
                <a:pos x="0" y="T0"/>
              </a:cxn>
              <a:cxn ang="T3">
                <a:pos x="0" y="T1"/>
              </a:cxn>
            </a:cxnLst>
            <a:rect l="0" t="T4" r="0" b="T5"/>
            <a:pathLst>
              <a:path h="85">
                <a:moveTo>
                  <a:pt x="0" y="0"/>
                </a:moveTo>
                <a:lnTo>
                  <a:pt x="0" y="85"/>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8" name="Freeform 130"/>
          <p:cNvSpPr>
            <a:spLocks noChangeArrowheads="1"/>
          </p:cNvSpPr>
          <p:nvPr/>
        </p:nvSpPr>
        <p:spPr bwMode="auto">
          <a:xfrm>
            <a:off x="5489575" y="2563813"/>
            <a:ext cx="93663" cy="95250"/>
          </a:xfrm>
          <a:custGeom>
            <a:avLst/>
            <a:gdLst>
              <a:gd name="T0" fmla="*/ 0 w 59"/>
              <a:gd name="T1" fmla="*/ 151209386 h 60"/>
              <a:gd name="T2" fmla="*/ 148690817 w 59"/>
              <a:gd name="T3" fmla="*/ 0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60"/>
                </a:moveTo>
                <a:lnTo>
                  <a:pt x="59"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9" name="Freeform 131"/>
          <p:cNvSpPr>
            <a:spLocks noChangeArrowheads="1"/>
          </p:cNvSpPr>
          <p:nvPr/>
        </p:nvSpPr>
        <p:spPr bwMode="auto">
          <a:xfrm>
            <a:off x="5468938" y="2609850"/>
            <a:ext cx="134937" cy="0"/>
          </a:xfrm>
          <a:custGeom>
            <a:avLst/>
            <a:gdLst>
              <a:gd name="T0" fmla="*/ 214211716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0" name="Freeform 132"/>
          <p:cNvSpPr>
            <a:spLocks noChangeArrowheads="1"/>
          </p:cNvSpPr>
          <p:nvPr/>
        </p:nvSpPr>
        <p:spPr bwMode="auto">
          <a:xfrm>
            <a:off x="5489575" y="2563813"/>
            <a:ext cx="93663" cy="95250"/>
          </a:xfrm>
          <a:custGeom>
            <a:avLst/>
            <a:gdLst>
              <a:gd name="T0" fmla="*/ 0 w 59"/>
              <a:gd name="T1" fmla="*/ 0 h 60"/>
              <a:gd name="T2" fmla="*/ 148690817 w 59"/>
              <a:gd name="T3" fmla="*/ 151209386 h 60"/>
              <a:gd name="T4" fmla="*/ 0 60000 65536"/>
              <a:gd name="T5" fmla="*/ 0 60000 65536"/>
              <a:gd name="T6" fmla="*/ 0 w 59"/>
              <a:gd name="T7" fmla="*/ 0 h 60"/>
              <a:gd name="T8" fmla="*/ 59 w 59"/>
              <a:gd name="T9" fmla="*/ 60 h 60"/>
            </a:gdLst>
            <a:ahLst/>
            <a:cxnLst>
              <a:cxn ang="T4">
                <a:pos x="T0" y="T1"/>
              </a:cxn>
              <a:cxn ang="T5">
                <a:pos x="T2" y="T3"/>
              </a:cxn>
            </a:cxnLst>
            <a:rect l="T6" t="T7" r="T8" b="T9"/>
            <a:pathLst>
              <a:path w="59" h="60">
                <a:moveTo>
                  <a:pt x="0" y="0"/>
                </a:moveTo>
                <a:lnTo>
                  <a:pt x="59"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1" name="Freeform 133"/>
          <p:cNvSpPr>
            <a:spLocks noChangeArrowheads="1"/>
          </p:cNvSpPr>
          <p:nvPr/>
        </p:nvSpPr>
        <p:spPr bwMode="auto">
          <a:xfrm>
            <a:off x="6102350" y="2795588"/>
            <a:ext cx="0" cy="133350"/>
          </a:xfrm>
          <a:custGeom>
            <a:avLst/>
            <a:gdLst>
              <a:gd name="T0" fmla="*/ 0 h 84"/>
              <a:gd name="T1" fmla="*/ 211693147 h 84"/>
              <a:gd name="T2" fmla="*/ 0 60000 65536"/>
              <a:gd name="T3" fmla="*/ 0 60000 65536"/>
              <a:gd name="T4" fmla="*/ 0 h 84"/>
              <a:gd name="T5" fmla="*/ 84 h 84"/>
            </a:gdLst>
            <a:ahLst/>
            <a:cxnLst>
              <a:cxn ang="T2">
                <a:pos x="0" y="T0"/>
              </a:cxn>
              <a:cxn ang="T3">
                <a:pos x="0" y="T1"/>
              </a:cxn>
            </a:cxnLst>
            <a:rect l="0" t="T4" r="0" b="T5"/>
            <a:pathLst>
              <a:path h="84">
                <a:moveTo>
                  <a:pt x="0" y="0"/>
                </a:moveTo>
                <a:lnTo>
                  <a:pt x="0" y="84"/>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2" name="Freeform 134"/>
          <p:cNvSpPr>
            <a:spLocks noChangeArrowheads="1"/>
          </p:cNvSpPr>
          <p:nvPr/>
        </p:nvSpPr>
        <p:spPr bwMode="auto">
          <a:xfrm>
            <a:off x="6054725" y="2814638"/>
            <a:ext cx="96838" cy="95250"/>
          </a:xfrm>
          <a:custGeom>
            <a:avLst/>
            <a:gdLst>
              <a:gd name="T0" fmla="*/ 0 w 61"/>
              <a:gd name="T1" fmla="*/ 151209386 h 60"/>
              <a:gd name="T2" fmla="*/ 153731130 w 61"/>
              <a:gd name="T3" fmla="*/ 0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60"/>
                </a:moveTo>
                <a:lnTo>
                  <a:pt x="61"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3" name="Freeform 135"/>
          <p:cNvSpPr>
            <a:spLocks noChangeArrowheads="1"/>
          </p:cNvSpPr>
          <p:nvPr/>
        </p:nvSpPr>
        <p:spPr bwMode="auto">
          <a:xfrm>
            <a:off x="6035675" y="2862263"/>
            <a:ext cx="134938" cy="0"/>
          </a:xfrm>
          <a:custGeom>
            <a:avLst/>
            <a:gdLst>
              <a:gd name="T0" fmla="*/ 214214891 w 85"/>
              <a:gd name="T1" fmla="*/ 0 w 85"/>
              <a:gd name="T2" fmla="*/ 0 60000 65536"/>
              <a:gd name="T3" fmla="*/ 0 60000 65536"/>
              <a:gd name="T4" fmla="*/ 0 w 85"/>
              <a:gd name="T5" fmla="*/ 85 w 85"/>
            </a:gdLst>
            <a:ahLst/>
            <a:cxnLst>
              <a:cxn ang="T2">
                <a:pos x="T0" y="0"/>
              </a:cxn>
              <a:cxn ang="T3">
                <a:pos x="T1" y="0"/>
              </a:cxn>
            </a:cxnLst>
            <a:rect l="T4" t="0" r="T5" b="0"/>
            <a:pathLst>
              <a:path w="85">
                <a:moveTo>
                  <a:pt x="85" y="0"/>
                </a:moveTo>
                <a:lnTo>
                  <a:pt x="0"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4" name="Freeform 136"/>
          <p:cNvSpPr>
            <a:spLocks noChangeArrowheads="1"/>
          </p:cNvSpPr>
          <p:nvPr/>
        </p:nvSpPr>
        <p:spPr bwMode="auto">
          <a:xfrm>
            <a:off x="6054725" y="2814638"/>
            <a:ext cx="96838" cy="95250"/>
          </a:xfrm>
          <a:custGeom>
            <a:avLst/>
            <a:gdLst>
              <a:gd name="T0" fmla="*/ 0 w 61"/>
              <a:gd name="T1" fmla="*/ 0 h 60"/>
              <a:gd name="T2" fmla="*/ 153731130 w 61"/>
              <a:gd name="T3" fmla="*/ 151209386 h 60"/>
              <a:gd name="T4" fmla="*/ 0 60000 65536"/>
              <a:gd name="T5" fmla="*/ 0 60000 65536"/>
              <a:gd name="T6" fmla="*/ 0 w 61"/>
              <a:gd name="T7" fmla="*/ 0 h 60"/>
              <a:gd name="T8" fmla="*/ 61 w 61"/>
              <a:gd name="T9" fmla="*/ 60 h 60"/>
            </a:gdLst>
            <a:ahLst/>
            <a:cxnLst>
              <a:cxn ang="T4">
                <a:pos x="T0" y="T1"/>
              </a:cxn>
              <a:cxn ang="T5">
                <a:pos x="T2" y="T3"/>
              </a:cxn>
            </a:cxnLst>
            <a:rect l="T6" t="T7" r="T8" b="T9"/>
            <a:pathLst>
              <a:path w="61" h="60">
                <a:moveTo>
                  <a:pt x="0" y="0"/>
                </a:moveTo>
                <a:lnTo>
                  <a:pt x="61" y="6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5" name="Rectangle 137"/>
          <p:cNvSpPr>
            <a:spLocks noChangeArrowheads="1"/>
          </p:cNvSpPr>
          <p:nvPr/>
        </p:nvSpPr>
        <p:spPr bwMode="auto">
          <a:xfrm>
            <a:off x="909638" y="5726113"/>
            <a:ext cx="11049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rPr>
              <a:t>1250</a:t>
            </a:r>
          </a:p>
        </p:txBody>
      </p:sp>
      <p:sp>
        <p:nvSpPr>
          <p:cNvPr id="27786" name="Rectangle 138"/>
          <p:cNvSpPr>
            <a:spLocks noChangeArrowheads="1"/>
          </p:cNvSpPr>
          <p:nvPr/>
        </p:nvSpPr>
        <p:spPr bwMode="auto">
          <a:xfrm>
            <a:off x="3155950" y="5726113"/>
            <a:ext cx="1103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rPr>
              <a:t>1300</a:t>
            </a:r>
          </a:p>
        </p:txBody>
      </p:sp>
      <p:sp>
        <p:nvSpPr>
          <p:cNvPr id="27787" name="Rectangle 139"/>
          <p:cNvSpPr>
            <a:spLocks noChangeArrowheads="1"/>
          </p:cNvSpPr>
          <p:nvPr/>
        </p:nvSpPr>
        <p:spPr bwMode="auto">
          <a:xfrm>
            <a:off x="5400675" y="5726113"/>
            <a:ext cx="11049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rPr>
              <a:t>1350</a:t>
            </a:r>
          </a:p>
        </p:txBody>
      </p:sp>
      <p:sp>
        <p:nvSpPr>
          <p:cNvPr id="27788" name="Rectangle 140"/>
          <p:cNvSpPr>
            <a:spLocks noChangeArrowheads="1"/>
          </p:cNvSpPr>
          <p:nvPr/>
        </p:nvSpPr>
        <p:spPr bwMode="auto">
          <a:xfrm>
            <a:off x="7645400" y="5726113"/>
            <a:ext cx="11049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b="1">
                <a:solidFill>
                  <a:srgbClr val="FFFFFF"/>
                </a:solidFill>
              </a:rPr>
              <a:t>1400</a:t>
            </a:r>
          </a:p>
        </p:txBody>
      </p:sp>
      <p:sp>
        <p:nvSpPr>
          <p:cNvPr id="27789" name="Freeform 141"/>
          <p:cNvSpPr>
            <a:spLocks noChangeArrowheads="1"/>
          </p:cNvSpPr>
          <p:nvPr/>
        </p:nvSpPr>
        <p:spPr bwMode="auto">
          <a:xfrm>
            <a:off x="1189038" y="5554663"/>
            <a:ext cx="0" cy="74612"/>
          </a:xfrm>
          <a:custGeom>
            <a:avLst/>
            <a:gdLst>
              <a:gd name="T0" fmla="*/ 118445767 h 47"/>
              <a:gd name="T1" fmla="*/ 0 h 47"/>
              <a:gd name="T2" fmla="*/ 0 60000 65536"/>
              <a:gd name="T3" fmla="*/ 0 60000 65536"/>
              <a:gd name="T4" fmla="*/ 0 h 47"/>
              <a:gd name="T5" fmla="*/ 47 h 47"/>
            </a:gdLst>
            <a:ahLst/>
            <a:cxnLst>
              <a:cxn ang="T2">
                <a:pos x="0" y="T0"/>
              </a:cxn>
              <a:cxn ang="T3">
                <a:pos x="0" y="T1"/>
              </a:cxn>
            </a:cxnLst>
            <a:rect l="0" t="T4" r="0" b="T5"/>
            <a:pathLst>
              <a:path h="47">
                <a:moveTo>
                  <a:pt x="0" y="4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0" name="Freeform 142"/>
          <p:cNvSpPr>
            <a:spLocks noChangeArrowheads="1"/>
          </p:cNvSpPr>
          <p:nvPr/>
        </p:nvSpPr>
        <p:spPr bwMode="auto">
          <a:xfrm>
            <a:off x="3435350" y="5554663"/>
            <a:ext cx="0" cy="74612"/>
          </a:xfrm>
          <a:custGeom>
            <a:avLst/>
            <a:gdLst>
              <a:gd name="T0" fmla="*/ 118445767 h 47"/>
              <a:gd name="T1" fmla="*/ 0 h 47"/>
              <a:gd name="T2" fmla="*/ 0 60000 65536"/>
              <a:gd name="T3" fmla="*/ 0 60000 65536"/>
              <a:gd name="T4" fmla="*/ 0 h 47"/>
              <a:gd name="T5" fmla="*/ 47 h 47"/>
            </a:gdLst>
            <a:ahLst/>
            <a:cxnLst>
              <a:cxn ang="T2">
                <a:pos x="0" y="T0"/>
              </a:cxn>
              <a:cxn ang="T3">
                <a:pos x="0" y="T1"/>
              </a:cxn>
            </a:cxnLst>
            <a:rect l="0" t="T4" r="0" b="T5"/>
            <a:pathLst>
              <a:path h="47">
                <a:moveTo>
                  <a:pt x="0" y="4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1" name="Freeform 143"/>
          <p:cNvSpPr>
            <a:spLocks noChangeArrowheads="1"/>
          </p:cNvSpPr>
          <p:nvPr/>
        </p:nvSpPr>
        <p:spPr bwMode="auto">
          <a:xfrm>
            <a:off x="5680075" y="5554663"/>
            <a:ext cx="0" cy="74612"/>
          </a:xfrm>
          <a:custGeom>
            <a:avLst/>
            <a:gdLst>
              <a:gd name="T0" fmla="*/ 118445767 h 47"/>
              <a:gd name="T1" fmla="*/ 0 h 47"/>
              <a:gd name="T2" fmla="*/ 0 60000 65536"/>
              <a:gd name="T3" fmla="*/ 0 60000 65536"/>
              <a:gd name="T4" fmla="*/ 0 h 47"/>
              <a:gd name="T5" fmla="*/ 47 h 47"/>
            </a:gdLst>
            <a:ahLst/>
            <a:cxnLst>
              <a:cxn ang="T2">
                <a:pos x="0" y="T0"/>
              </a:cxn>
              <a:cxn ang="T3">
                <a:pos x="0" y="T1"/>
              </a:cxn>
            </a:cxnLst>
            <a:rect l="0" t="T4" r="0" b="T5"/>
            <a:pathLst>
              <a:path h="47">
                <a:moveTo>
                  <a:pt x="0" y="4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2" name="Freeform 144"/>
          <p:cNvSpPr>
            <a:spLocks noChangeArrowheads="1"/>
          </p:cNvSpPr>
          <p:nvPr/>
        </p:nvSpPr>
        <p:spPr bwMode="auto">
          <a:xfrm>
            <a:off x="7926388" y="5554663"/>
            <a:ext cx="0" cy="74612"/>
          </a:xfrm>
          <a:custGeom>
            <a:avLst/>
            <a:gdLst>
              <a:gd name="T0" fmla="*/ 118445767 h 47"/>
              <a:gd name="T1" fmla="*/ 0 h 47"/>
              <a:gd name="T2" fmla="*/ 0 60000 65536"/>
              <a:gd name="T3" fmla="*/ 0 60000 65536"/>
              <a:gd name="T4" fmla="*/ 0 h 47"/>
              <a:gd name="T5" fmla="*/ 47 h 47"/>
            </a:gdLst>
            <a:ahLst/>
            <a:cxnLst>
              <a:cxn ang="T2">
                <a:pos x="0" y="T0"/>
              </a:cxn>
              <a:cxn ang="T3">
                <a:pos x="0" y="T1"/>
              </a:cxn>
            </a:cxnLst>
            <a:rect l="0" t="T4" r="0" b="T5"/>
            <a:pathLst>
              <a:path h="47">
                <a:moveTo>
                  <a:pt x="0" y="4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3" name="Rectangle 145"/>
          <p:cNvSpPr>
            <a:spLocks noChangeArrowheads="1"/>
          </p:cNvSpPr>
          <p:nvPr/>
        </p:nvSpPr>
        <p:spPr bwMode="auto">
          <a:xfrm>
            <a:off x="841375" y="5500688"/>
            <a:ext cx="617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30</a:t>
            </a:r>
          </a:p>
        </p:txBody>
      </p:sp>
      <p:sp>
        <p:nvSpPr>
          <p:cNvPr id="27794" name="Rectangle 146"/>
          <p:cNvSpPr>
            <a:spLocks noChangeArrowheads="1"/>
          </p:cNvSpPr>
          <p:nvPr/>
        </p:nvSpPr>
        <p:spPr bwMode="auto">
          <a:xfrm>
            <a:off x="841375" y="4241800"/>
            <a:ext cx="617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40</a:t>
            </a:r>
          </a:p>
        </p:txBody>
      </p:sp>
      <p:sp>
        <p:nvSpPr>
          <p:cNvPr id="27795" name="Rectangle 147"/>
          <p:cNvSpPr>
            <a:spLocks noChangeArrowheads="1"/>
          </p:cNvSpPr>
          <p:nvPr/>
        </p:nvSpPr>
        <p:spPr bwMode="auto">
          <a:xfrm>
            <a:off x="841375" y="2984500"/>
            <a:ext cx="617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50</a:t>
            </a:r>
          </a:p>
        </p:txBody>
      </p:sp>
      <p:sp>
        <p:nvSpPr>
          <p:cNvPr id="27796" name="Rectangle 148"/>
          <p:cNvSpPr>
            <a:spLocks noChangeArrowheads="1"/>
          </p:cNvSpPr>
          <p:nvPr/>
        </p:nvSpPr>
        <p:spPr bwMode="auto">
          <a:xfrm>
            <a:off x="841375" y="1725613"/>
            <a:ext cx="6175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000" b="1">
                <a:solidFill>
                  <a:srgbClr val="FFFFFF"/>
                </a:solidFill>
              </a:rPr>
              <a:t>60</a:t>
            </a:r>
          </a:p>
        </p:txBody>
      </p:sp>
      <p:sp>
        <p:nvSpPr>
          <p:cNvPr id="27797" name="Freeform 149"/>
          <p:cNvSpPr>
            <a:spLocks noChangeArrowheads="1"/>
          </p:cNvSpPr>
          <p:nvPr/>
        </p:nvSpPr>
        <p:spPr bwMode="auto">
          <a:xfrm>
            <a:off x="1189038" y="5629275"/>
            <a:ext cx="134937" cy="0"/>
          </a:xfrm>
          <a:custGeom>
            <a:avLst/>
            <a:gdLst>
              <a:gd name="T0" fmla="*/ 0 w 85"/>
              <a:gd name="T1" fmla="*/ 214211716 w 85"/>
              <a:gd name="T2" fmla="*/ 0 60000 65536"/>
              <a:gd name="T3" fmla="*/ 0 60000 65536"/>
              <a:gd name="T4" fmla="*/ 0 w 85"/>
              <a:gd name="T5" fmla="*/ 85 w 85"/>
            </a:gdLst>
            <a:ahLst/>
            <a:cxnLst>
              <a:cxn ang="T2">
                <a:pos x="T0" y="0"/>
              </a:cxn>
              <a:cxn ang="T3">
                <a:pos x="T1" y="0"/>
              </a:cxn>
            </a:cxnLst>
            <a:rect l="T4" t="0" r="T5" b="0"/>
            <a:pathLst>
              <a:path w="85">
                <a:moveTo>
                  <a:pt x="0" y="0"/>
                </a:moveTo>
                <a:lnTo>
                  <a:pt x="85"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8" name="Freeform 150"/>
          <p:cNvSpPr>
            <a:spLocks noChangeArrowheads="1"/>
          </p:cNvSpPr>
          <p:nvPr/>
        </p:nvSpPr>
        <p:spPr bwMode="auto">
          <a:xfrm>
            <a:off x="1189038" y="4371975"/>
            <a:ext cx="134937" cy="0"/>
          </a:xfrm>
          <a:custGeom>
            <a:avLst/>
            <a:gdLst>
              <a:gd name="T0" fmla="*/ 0 w 85"/>
              <a:gd name="T1" fmla="*/ 214211716 w 85"/>
              <a:gd name="T2" fmla="*/ 0 60000 65536"/>
              <a:gd name="T3" fmla="*/ 0 60000 65536"/>
              <a:gd name="T4" fmla="*/ 0 w 85"/>
              <a:gd name="T5" fmla="*/ 85 w 85"/>
            </a:gdLst>
            <a:ahLst/>
            <a:cxnLst>
              <a:cxn ang="T2">
                <a:pos x="T0" y="0"/>
              </a:cxn>
              <a:cxn ang="T3">
                <a:pos x="T1" y="0"/>
              </a:cxn>
            </a:cxnLst>
            <a:rect l="T4" t="0" r="T5" b="0"/>
            <a:pathLst>
              <a:path w="85">
                <a:moveTo>
                  <a:pt x="0" y="0"/>
                </a:moveTo>
                <a:lnTo>
                  <a:pt x="85"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9" name="Freeform 151"/>
          <p:cNvSpPr>
            <a:spLocks noChangeArrowheads="1"/>
          </p:cNvSpPr>
          <p:nvPr/>
        </p:nvSpPr>
        <p:spPr bwMode="auto">
          <a:xfrm>
            <a:off x="1189038" y="3113088"/>
            <a:ext cx="134937" cy="0"/>
          </a:xfrm>
          <a:custGeom>
            <a:avLst/>
            <a:gdLst>
              <a:gd name="T0" fmla="*/ 0 w 85"/>
              <a:gd name="T1" fmla="*/ 214211716 w 85"/>
              <a:gd name="T2" fmla="*/ 0 60000 65536"/>
              <a:gd name="T3" fmla="*/ 0 60000 65536"/>
              <a:gd name="T4" fmla="*/ 0 w 85"/>
              <a:gd name="T5" fmla="*/ 85 w 85"/>
            </a:gdLst>
            <a:ahLst/>
            <a:cxnLst>
              <a:cxn ang="T2">
                <a:pos x="T0" y="0"/>
              </a:cxn>
              <a:cxn ang="T3">
                <a:pos x="T1" y="0"/>
              </a:cxn>
            </a:cxnLst>
            <a:rect l="T4" t="0" r="T5" b="0"/>
            <a:pathLst>
              <a:path w="85">
                <a:moveTo>
                  <a:pt x="0" y="0"/>
                </a:moveTo>
                <a:lnTo>
                  <a:pt x="85" y="0"/>
                </a:lnTo>
              </a:path>
            </a:pathLst>
          </a:custGeom>
          <a:noFill/>
          <a:ln w="998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0" name="Freeform 152"/>
          <p:cNvSpPr>
            <a:spLocks noChangeArrowheads="1"/>
          </p:cNvSpPr>
          <p:nvPr/>
        </p:nvSpPr>
        <p:spPr bwMode="auto">
          <a:xfrm>
            <a:off x="1189038" y="1855788"/>
            <a:ext cx="134937" cy="0"/>
          </a:xfrm>
          <a:custGeom>
            <a:avLst/>
            <a:gdLst>
              <a:gd name="T0" fmla="*/ 0 w 85"/>
              <a:gd name="T1" fmla="*/ 214211716 w 85"/>
              <a:gd name="T2" fmla="*/ 0 60000 65536"/>
              <a:gd name="T3" fmla="*/ 0 60000 65536"/>
              <a:gd name="T4" fmla="*/ 0 w 85"/>
              <a:gd name="T5" fmla="*/ 85 w 85"/>
            </a:gdLst>
            <a:ahLst/>
            <a:cxnLst>
              <a:cxn ang="T2">
                <a:pos x="T0" y="0"/>
              </a:cxn>
              <a:cxn ang="T3">
                <a:pos x="T1" y="0"/>
              </a:cxn>
            </a:cxnLst>
            <a:rect l="T4" t="0" r="T5" b="0"/>
            <a:pathLst>
              <a:path w="85">
                <a:moveTo>
                  <a:pt x="0" y="0"/>
                </a:moveTo>
                <a:lnTo>
                  <a:pt x="85"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1" name="Rectangle 153"/>
          <p:cNvSpPr>
            <a:spLocks noChangeArrowheads="1"/>
          </p:cNvSpPr>
          <p:nvPr/>
        </p:nvSpPr>
        <p:spPr bwMode="auto">
          <a:xfrm>
            <a:off x="1468438" y="3951288"/>
            <a:ext cx="18176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800" b="1">
                <a:solidFill>
                  <a:srgbClr val="00C600"/>
                </a:solidFill>
              </a:rPr>
              <a:t>RV=26.8%</a:t>
            </a:r>
          </a:p>
        </p:txBody>
      </p:sp>
      <p:sp>
        <p:nvSpPr>
          <p:cNvPr id="32922" name="Rectangle 154"/>
          <p:cNvSpPr>
            <a:spLocks noChangeArrowheads="1"/>
          </p:cNvSpPr>
          <p:nvPr/>
        </p:nvSpPr>
        <p:spPr bwMode="auto">
          <a:xfrm>
            <a:off x="4302125" y="4583113"/>
            <a:ext cx="2333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600" b="1">
                <a:solidFill>
                  <a:srgbClr val="CC3300"/>
                </a:solidFill>
              </a:rPr>
              <a:t>Different site,</a:t>
            </a:r>
          </a:p>
        </p:txBody>
      </p:sp>
      <p:sp>
        <p:nvSpPr>
          <p:cNvPr id="32923" name="Rectangle 155"/>
          <p:cNvSpPr>
            <a:spLocks noChangeArrowheads="1"/>
          </p:cNvSpPr>
          <p:nvPr/>
        </p:nvSpPr>
        <p:spPr bwMode="auto">
          <a:xfrm>
            <a:off x="4302125" y="5040313"/>
            <a:ext cx="3609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600" b="1">
                <a:solidFill>
                  <a:srgbClr val="CC3300"/>
                </a:solidFill>
              </a:rPr>
              <a:t>Different relationship!</a:t>
            </a:r>
          </a:p>
        </p:txBody>
      </p:sp>
      <p:sp>
        <p:nvSpPr>
          <p:cNvPr id="32924" name="Rectangle 156"/>
          <p:cNvSpPr>
            <a:spLocks noChangeArrowheads="1"/>
          </p:cNvSpPr>
          <p:nvPr/>
        </p:nvSpPr>
        <p:spPr bwMode="auto">
          <a:xfrm>
            <a:off x="4302125" y="4113213"/>
            <a:ext cx="268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600" b="1">
                <a:solidFill>
                  <a:srgbClr val="CC3300"/>
                </a:solidFill>
              </a:rPr>
              <a:t>Same predictor,</a:t>
            </a:r>
          </a:p>
        </p:txBody>
      </p:sp>
    </p:spTree>
  </p:cSld>
  <p:clrMapOvr>
    <a:masterClrMapping/>
  </p:clrMapOvr>
  <p:transition advClick="0">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9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22" grpId="0"/>
      <p:bldP spid="32923" grpId="0"/>
      <p:bldP spid="329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201613" y="231775"/>
            <a:ext cx="8942387" cy="554038"/>
          </a:xfrm>
        </p:spPr>
        <p:txBody>
          <a:bodyPr lIns="0" tIns="0" rIns="0" bIns="0">
            <a:spAutoFit/>
          </a:bodyPr>
          <a:lstStyle/>
          <a:p>
            <a:pPr defTabSz="381000" eaLnBrk="1" hangingPunct="1"/>
            <a:r>
              <a:rPr lang="en-US" altLang="en-US" sz="3600" b="1" smtClean="0">
                <a:solidFill>
                  <a:schemeClr val="tx1"/>
                </a:solidFill>
                <a:latin typeface="Arial Bold" panose="020B0704020202020204" pitchFamily="34" charset="0"/>
              </a:rPr>
              <a:t>EXAMPLE REGRESSION EQUATIONS</a:t>
            </a:r>
          </a:p>
        </p:txBody>
      </p:sp>
      <p:grpSp>
        <p:nvGrpSpPr>
          <p:cNvPr id="28675" name="Group 3"/>
          <p:cNvGrpSpPr>
            <a:grpSpLocks/>
          </p:cNvGrpSpPr>
          <p:nvPr/>
        </p:nvGrpSpPr>
        <p:grpSpPr bwMode="auto">
          <a:xfrm>
            <a:off x="100013" y="757238"/>
            <a:ext cx="8942387" cy="68262"/>
            <a:chOff x="35" y="477"/>
            <a:chExt cx="5633" cy="43"/>
          </a:xfrm>
        </p:grpSpPr>
        <p:sp>
          <p:nvSpPr>
            <p:cNvPr id="28683" name="Rectangle 4"/>
            <p:cNvSpPr>
              <a:spLocks noChangeArrowheads="1"/>
            </p:cNvSpPr>
            <p:nvPr/>
          </p:nvSpPr>
          <p:spPr bwMode="auto">
            <a:xfrm>
              <a:off x="50" y="492"/>
              <a:ext cx="5603" cy="13"/>
            </a:xfrm>
            <a:prstGeom prst="rect">
              <a:avLst/>
            </a:prstGeom>
            <a:solidFill>
              <a:srgbClr val="9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4" name="Freeform 5"/>
            <p:cNvSpPr>
              <a:spLocks noChangeArrowheads="1"/>
            </p:cNvSpPr>
            <p:nvPr/>
          </p:nvSpPr>
          <p:spPr bwMode="auto">
            <a:xfrm>
              <a:off x="35" y="477"/>
              <a:ext cx="5633" cy="43"/>
            </a:xfrm>
            <a:custGeom>
              <a:avLst/>
              <a:gdLst>
                <a:gd name="T0" fmla="*/ 0 w 5633"/>
                <a:gd name="T1" fmla="*/ 43 h 43"/>
                <a:gd name="T2" fmla="*/ 5633 w 5633"/>
                <a:gd name="T3" fmla="*/ 43 h 43"/>
                <a:gd name="T4" fmla="*/ 5633 w 5633"/>
                <a:gd name="T5" fmla="*/ 0 h 43"/>
                <a:gd name="T6" fmla="*/ 5618 w 5633"/>
                <a:gd name="T7" fmla="*/ 15 h 43"/>
                <a:gd name="T8" fmla="*/ 5618 w 5633"/>
                <a:gd name="T9" fmla="*/ 28 h 43"/>
                <a:gd name="T10" fmla="*/ 15 w 5633"/>
                <a:gd name="T11" fmla="*/ 28 h 43"/>
                <a:gd name="T12" fmla="*/ 0 w 5633"/>
                <a:gd name="T13" fmla="*/ 43 h 43"/>
                <a:gd name="T14" fmla="*/ 0 60000 65536"/>
                <a:gd name="T15" fmla="*/ 0 60000 65536"/>
                <a:gd name="T16" fmla="*/ 0 60000 65536"/>
                <a:gd name="T17" fmla="*/ 0 60000 65536"/>
                <a:gd name="T18" fmla="*/ 0 60000 65536"/>
                <a:gd name="T19" fmla="*/ 0 60000 65536"/>
                <a:gd name="T20" fmla="*/ 0 60000 65536"/>
                <a:gd name="T21" fmla="*/ 0 w 5633"/>
                <a:gd name="T22" fmla="*/ 0 h 43"/>
                <a:gd name="T23" fmla="*/ 5633 w 563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3" h="43">
                  <a:moveTo>
                    <a:pt x="0" y="43"/>
                  </a:moveTo>
                  <a:lnTo>
                    <a:pt x="5633" y="43"/>
                  </a:lnTo>
                  <a:lnTo>
                    <a:pt x="5633" y="0"/>
                  </a:lnTo>
                  <a:lnTo>
                    <a:pt x="5618" y="15"/>
                  </a:lnTo>
                  <a:lnTo>
                    <a:pt x="5618" y="28"/>
                  </a:lnTo>
                  <a:lnTo>
                    <a:pt x="15" y="28"/>
                  </a:lnTo>
                  <a:lnTo>
                    <a:pt x="0" y="43"/>
                  </a:lnTo>
                  <a:close/>
                </a:path>
              </a:pathLst>
            </a:custGeom>
            <a:solidFill>
              <a:srgbClr val="006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6"/>
            <p:cNvSpPr>
              <a:spLocks noChangeArrowheads="1"/>
            </p:cNvSpPr>
            <p:nvPr/>
          </p:nvSpPr>
          <p:spPr bwMode="auto">
            <a:xfrm>
              <a:off x="35" y="477"/>
              <a:ext cx="5633" cy="43"/>
            </a:xfrm>
            <a:custGeom>
              <a:avLst/>
              <a:gdLst>
                <a:gd name="T0" fmla="*/ 0 w 5633"/>
                <a:gd name="T1" fmla="*/ 43 h 43"/>
                <a:gd name="T2" fmla="*/ 0 w 5633"/>
                <a:gd name="T3" fmla="*/ 0 h 43"/>
                <a:gd name="T4" fmla="*/ 5633 w 5633"/>
                <a:gd name="T5" fmla="*/ 0 h 43"/>
                <a:gd name="T6" fmla="*/ 5618 w 5633"/>
                <a:gd name="T7" fmla="*/ 15 h 43"/>
                <a:gd name="T8" fmla="*/ 15 w 5633"/>
                <a:gd name="T9" fmla="*/ 15 h 43"/>
                <a:gd name="T10" fmla="*/ 15 w 5633"/>
                <a:gd name="T11" fmla="*/ 28 h 43"/>
                <a:gd name="T12" fmla="*/ 0 w 5633"/>
                <a:gd name="T13" fmla="*/ 43 h 43"/>
                <a:gd name="T14" fmla="*/ 0 60000 65536"/>
                <a:gd name="T15" fmla="*/ 0 60000 65536"/>
                <a:gd name="T16" fmla="*/ 0 60000 65536"/>
                <a:gd name="T17" fmla="*/ 0 60000 65536"/>
                <a:gd name="T18" fmla="*/ 0 60000 65536"/>
                <a:gd name="T19" fmla="*/ 0 60000 65536"/>
                <a:gd name="T20" fmla="*/ 0 60000 65536"/>
                <a:gd name="T21" fmla="*/ 0 w 5633"/>
                <a:gd name="T22" fmla="*/ 0 h 43"/>
                <a:gd name="T23" fmla="*/ 5633 w 563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3" h="43">
                  <a:moveTo>
                    <a:pt x="0" y="43"/>
                  </a:moveTo>
                  <a:lnTo>
                    <a:pt x="0" y="0"/>
                  </a:lnTo>
                  <a:lnTo>
                    <a:pt x="5633" y="0"/>
                  </a:lnTo>
                  <a:lnTo>
                    <a:pt x="5618" y="15"/>
                  </a:lnTo>
                  <a:lnTo>
                    <a:pt x="15" y="15"/>
                  </a:lnTo>
                  <a:lnTo>
                    <a:pt x="15" y="28"/>
                  </a:lnTo>
                  <a:lnTo>
                    <a:pt x="0" y="43"/>
                  </a:lnTo>
                  <a:close/>
                </a:path>
              </a:pathLst>
            </a:custGeom>
            <a:solidFill>
              <a:srgbClr val="D1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6" name="Rectangle 7"/>
          <p:cNvSpPr>
            <a:spLocks noGrp="1" noChangeArrowheads="1"/>
          </p:cNvSpPr>
          <p:nvPr>
            <p:ph type="subTitle" idx="4294967295"/>
          </p:nvPr>
        </p:nvSpPr>
        <p:spPr>
          <a:xfrm>
            <a:off x="227013" y="914400"/>
            <a:ext cx="8655050" cy="457200"/>
          </a:xfrm>
        </p:spPr>
        <p:txBody>
          <a:bodyPr lIns="0" tIns="0" rIns="0" bIns="0">
            <a:spAutoFit/>
          </a:bodyPr>
          <a:lstStyle/>
          <a:p>
            <a:pPr marL="0" indent="0" algn="ctr" defTabSz="381000" eaLnBrk="1" hangingPunct="1">
              <a:buFontTx/>
              <a:buNone/>
            </a:pPr>
            <a:r>
              <a:rPr lang="en-US" altLang="en-US" sz="1800" b="1" smtClean="0">
                <a:solidFill>
                  <a:srgbClr val="CCE6FF"/>
                </a:solidFill>
              </a:rPr>
              <a:t>Y = a + bX</a:t>
            </a:r>
          </a:p>
        </p:txBody>
      </p:sp>
      <p:sp>
        <p:nvSpPr>
          <p:cNvPr id="28677" name="Rectangle 8"/>
          <p:cNvSpPr>
            <a:spLocks noChangeArrowheads="1"/>
          </p:cNvSpPr>
          <p:nvPr/>
        </p:nvSpPr>
        <p:spPr bwMode="auto">
          <a:xfrm>
            <a:off x="171450" y="1928813"/>
            <a:ext cx="110490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u="sng">
                <a:solidFill>
                  <a:srgbClr val="B0FFFF"/>
                </a:solidFill>
              </a:rPr>
              <a:t>CMH MAX TEMPERATURE EQUATION</a:t>
            </a:r>
          </a:p>
        </p:txBody>
      </p:sp>
      <p:sp>
        <p:nvSpPr>
          <p:cNvPr id="28678" name="Rectangle 9"/>
          <p:cNvSpPr>
            <a:spLocks noChangeArrowheads="1"/>
          </p:cNvSpPr>
          <p:nvPr/>
        </p:nvSpPr>
        <p:spPr bwMode="auto">
          <a:xfrm>
            <a:off x="171450" y="3984625"/>
            <a:ext cx="155527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u="sng">
                <a:solidFill>
                  <a:srgbClr val="B0FFFF"/>
                </a:solidFill>
              </a:rPr>
              <a:t>CMH PROBABILITY OF PRECIPITATION EQUATION</a:t>
            </a:r>
          </a:p>
        </p:txBody>
      </p:sp>
      <p:sp>
        <p:nvSpPr>
          <p:cNvPr id="28679" name="Rectangle 10"/>
          <p:cNvSpPr>
            <a:spLocks noChangeArrowheads="1"/>
          </p:cNvSpPr>
          <p:nvPr/>
        </p:nvSpPr>
        <p:spPr bwMode="auto">
          <a:xfrm>
            <a:off x="742950" y="2786063"/>
            <a:ext cx="7283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a:t>MAX T  =  -352  +  (0.3 x 850 -1000 mb THICKNESS</a:t>
            </a:r>
            <a:r>
              <a:rPr lang="en-US" altLang="en-US" sz="2400">
                <a:solidFill>
                  <a:srgbClr val="FFFFFF"/>
                </a:solidFill>
              </a:rPr>
              <a:t>)</a:t>
            </a:r>
          </a:p>
        </p:txBody>
      </p:sp>
      <p:sp>
        <p:nvSpPr>
          <p:cNvPr id="28680" name="Rectangle 11"/>
          <p:cNvSpPr>
            <a:spLocks noChangeArrowheads="1"/>
          </p:cNvSpPr>
          <p:nvPr/>
        </p:nvSpPr>
        <p:spPr bwMode="auto">
          <a:xfrm>
            <a:off x="742950" y="4613275"/>
            <a:ext cx="527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a:t>POP =   -0.234  +  (0.007 x MEAN RH)</a:t>
            </a:r>
          </a:p>
        </p:txBody>
      </p:sp>
      <p:sp>
        <p:nvSpPr>
          <p:cNvPr id="28681" name="Rectangle 12"/>
          <p:cNvSpPr>
            <a:spLocks noChangeArrowheads="1"/>
          </p:cNvSpPr>
          <p:nvPr/>
        </p:nvSpPr>
        <p:spPr bwMode="auto">
          <a:xfrm>
            <a:off x="57150" y="5029200"/>
            <a:ext cx="83994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400">
                <a:solidFill>
                  <a:srgbClr val="FFFFFF"/>
                </a:solidFill>
              </a:rPr>
              <a:t>                   </a:t>
            </a:r>
            <a:r>
              <a:rPr lang="en-US" altLang="en-US" sz="2400"/>
              <a:t>+ (0.478 x BINARY MEAN RH CUTOFF AT 70%)</a:t>
            </a:r>
            <a:r>
              <a:rPr lang="en-US" altLang="en-US" sz="2800"/>
              <a:t>*</a:t>
            </a:r>
          </a:p>
        </p:txBody>
      </p:sp>
      <p:sp>
        <p:nvSpPr>
          <p:cNvPr id="28682" name="Rectangle 13"/>
          <p:cNvSpPr>
            <a:spLocks noChangeArrowheads="1"/>
          </p:cNvSpPr>
          <p:nvPr/>
        </p:nvSpPr>
        <p:spPr bwMode="auto">
          <a:xfrm>
            <a:off x="685800" y="5935663"/>
            <a:ext cx="182626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800">
                <a:solidFill>
                  <a:srgbClr val="CCE6FF"/>
                </a:solidFill>
              </a:rPr>
              <a:t>*</a:t>
            </a:r>
            <a:r>
              <a:rPr lang="en-US" altLang="en-US" sz="2400">
                <a:solidFill>
                  <a:srgbClr val="CCE6FF"/>
                </a:solidFill>
              </a:rPr>
              <a:t>(IF MRH ≥ 70% BINARY MRH = 1; else BINARY MRH = 0)</a:t>
            </a:r>
          </a:p>
        </p:txBody>
      </p:sp>
    </p:spTree>
  </p:cSld>
  <p:clrMapOvr>
    <a:masterClrMapping/>
  </p:clrMapOvr>
  <p:transition advClick="0">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228600" y="100013"/>
            <a:ext cx="8675688" cy="549275"/>
          </a:xfrm>
          <a:noFill/>
        </p:spPr>
        <p:txBody>
          <a:bodyPr lIns="0" tIns="0" rIns="0" bIns="0">
            <a:spAutoFit/>
          </a:bodyPr>
          <a:lstStyle/>
          <a:p>
            <a:pPr defTabSz="381000" eaLnBrk="1" hangingPunct="1"/>
            <a:r>
              <a:rPr lang="en-US" altLang="en-US" sz="3600" b="1" smtClean="0">
                <a:solidFill>
                  <a:schemeClr val="tx1"/>
                </a:solidFill>
              </a:rPr>
              <a:t>PROBABILITY FORECASTS</a:t>
            </a:r>
          </a:p>
        </p:txBody>
      </p:sp>
      <p:sp>
        <p:nvSpPr>
          <p:cNvPr id="29699" name="Rectangle 3"/>
          <p:cNvSpPr>
            <a:spLocks noChangeArrowheads="1"/>
          </p:cNvSpPr>
          <p:nvPr/>
        </p:nvSpPr>
        <p:spPr bwMode="auto">
          <a:xfrm>
            <a:off x="250825" y="723900"/>
            <a:ext cx="8629650" cy="22225"/>
          </a:xfrm>
          <a:prstGeom prst="rect">
            <a:avLst/>
          </a:prstGeom>
          <a:solidFill>
            <a:srgbClr val="66B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0" name="Freeform 4"/>
          <p:cNvSpPr>
            <a:spLocks noChangeArrowheads="1"/>
          </p:cNvSpPr>
          <p:nvPr/>
        </p:nvSpPr>
        <p:spPr bwMode="auto">
          <a:xfrm>
            <a:off x="233363" y="700088"/>
            <a:ext cx="8675687" cy="69850"/>
          </a:xfrm>
          <a:custGeom>
            <a:avLst/>
            <a:gdLst>
              <a:gd name="T0" fmla="*/ 0 w 5465"/>
              <a:gd name="T1" fmla="*/ 110886886 h 44"/>
              <a:gd name="T2" fmla="*/ 2147483647 w 5465"/>
              <a:gd name="T3" fmla="*/ 110886886 h 44"/>
              <a:gd name="T4" fmla="*/ 2147483647 w 5465"/>
              <a:gd name="T5" fmla="*/ 0 h 44"/>
              <a:gd name="T6" fmla="*/ 2147483647 w 5465"/>
              <a:gd name="T7" fmla="*/ 37801549 h 44"/>
              <a:gd name="T8" fmla="*/ 2147483647 w 5465"/>
              <a:gd name="T9" fmla="*/ 73083737 h 44"/>
              <a:gd name="T10" fmla="*/ 35282185 w 5465"/>
              <a:gd name="T11" fmla="*/ 73083737 h 44"/>
              <a:gd name="T12" fmla="*/ 0 w 5465"/>
              <a:gd name="T13" fmla="*/ 110886886 h 44"/>
              <a:gd name="T14" fmla="*/ 0 60000 65536"/>
              <a:gd name="T15" fmla="*/ 0 60000 65536"/>
              <a:gd name="T16" fmla="*/ 0 60000 65536"/>
              <a:gd name="T17" fmla="*/ 0 60000 65536"/>
              <a:gd name="T18" fmla="*/ 0 60000 65536"/>
              <a:gd name="T19" fmla="*/ 0 60000 65536"/>
              <a:gd name="T20" fmla="*/ 0 60000 65536"/>
              <a:gd name="T21" fmla="*/ 0 w 5465"/>
              <a:gd name="T22" fmla="*/ 0 h 44"/>
              <a:gd name="T23" fmla="*/ 5465 w 546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5" h="44">
                <a:moveTo>
                  <a:pt x="0" y="44"/>
                </a:moveTo>
                <a:lnTo>
                  <a:pt x="5465" y="44"/>
                </a:lnTo>
                <a:lnTo>
                  <a:pt x="5465" y="0"/>
                </a:lnTo>
                <a:lnTo>
                  <a:pt x="5450" y="15"/>
                </a:lnTo>
                <a:lnTo>
                  <a:pt x="5450" y="29"/>
                </a:lnTo>
                <a:lnTo>
                  <a:pt x="14" y="29"/>
                </a:lnTo>
                <a:lnTo>
                  <a:pt x="0" y="44"/>
                </a:lnTo>
                <a:close/>
              </a:path>
            </a:pathLst>
          </a:custGeom>
          <a:solidFill>
            <a:srgbClr val="005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1" name="Freeform 5"/>
          <p:cNvSpPr>
            <a:spLocks noChangeArrowheads="1"/>
          </p:cNvSpPr>
          <p:nvPr/>
        </p:nvSpPr>
        <p:spPr bwMode="auto">
          <a:xfrm>
            <a:off x="228600" y="700088"/>
            <a:ext cx="8675688" cy="69850"/>
          </a:xfrm>
          <a:custGeom>
            <a:avLst/>
            <a:gdLst>
              <a:gd name="T0" fmla="*/ 0 w 5465"/>
              <a:gd name="T1" fmla="*/ 110886886 h 44"/>
              <a:gd name="T2" fmla="*/ 0 w 5465"/>
              <a:gd name="T3" fmla="*/ 0 h 44"/>
              <a:gd name="T4" fmla="*/ 2147483647 w 5465"/>
              <a:gd name="T5" fmla="*/ 0 h 44"/>
              <a:gd name="T6" fmla="*/ 2147483647 w 5465"/>
              <a:gd name="T7" fmla="*/ 37801549 h 44"/>
              <a:gd name="T8" fmla="*/ 35282189 w 5465"/>
              <a:gd name="T9" fmla="*/ 37801549 h 44"/>
              <a:gd name="T10" fmla="*/ 35282189 w 5465"/>
              <a:gd name="T11" fmla="*/ 73083737 h 44"/>
              <a:gd name="T12" fmla="*/ 0 w 5465"/>
              <a:gd name="T13" fmla="*/ 110886886 h 44"/>
              <a:gd name="T14" fmla="*/ 0 60000 65536"/>
              <a:gd name="T15" fmla="*/ 0 60000 65536"/>
              <a:gd name="T16" fmla="*/ 0 60000 65536"/>
              <a:gd name="T17" fmla="*/ 0 60000 65536"/>
              <a:gd name="T18" fmla="*/ 0 60000 65536"/>
              <a:gd name="T19" fmla="*/ 0 60000 65536"/>
              <a:gd name="T20" fmla="*/ 0 60000 65536"/>
              <a:gd name="T21" fmla="*/ 0 w 5465"/>
              <a:gd name="T22" fmla="*/ 0 h 44"/>
              <a:gd name="T23" fmla="*/ 5465 w 546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5" h="44">
                <a:moveTo>
                  <a:pt x="0" y="44"/>
                </a:moveTo>
                <a:lnTo>
                  <a:pt x="0" y="0"/>
                </a:lnTo>
                <a:lnTo>
                  <a:pt x="5465" y="0"/>
                </a:lnTo>
                <a:lnTo>
                  <a:pt x="5450" y="15"/>
                </a:lnTo>
                <a:lnTo>
                  <a:pt x="14" y="15"/>
                </a:lnTo>
                <a:lnTo>
                  <a:pt x="14" y="29"/>
                </a:lnTo>
                <a:lnTo>
                  <a:pt x="0" y="44"/>
                </a:lnTo>
                <a:close/>
              </a:path>
            </a:pathLst>
          </a:custGeom>
          <a:solidFill>
            <a:srgbClr val="C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2" name="Rectangle 6"/>
          <p:cNvSpPr>
            <a:spLocks noGrp="1" noChangeArrowheads="1"/>
          </p:cNvSpPr>
          <p:nvPr>
            <p:ph type="subTitle" idx="4294967295"/>
          </p:nvPr>
        </p:nvSpPr>
        <p:spPr>
          <a:xfrm>
            <a:off x="285750" y="800100"/>
            <a:ext cx="8677275" cy="549275"/>
          </a:xfrm>
          <a:noFill/>
        </p:spPr>
        <p:txBody>
          <a:bodyPr lIns="0" tIns="0" rIns="0" bIns="0">
            <a:spAutoFit/>
          </a:bodyPr>
          <a:lstStyle/>
          <a:p>
            <a:pPr marL="0" indent="0" algn="ctr" defTabSz="381000" eaLnBrk="1" hangingPunct="1">
              <a:buFontTx/>
              <a:buNone/>
            </a:pPr>
            <a:r>
              <a:rPr lang="en-US" altLang="en-US" sz="1800" smtClean="0">
                <a:solidFill>
                  <a:srgbClr val="CCE6FF"/>
                </a:solidFill>
              </a:rPr>
              <a:t/>
            </a:r>
            <a:br>
              <a:rPr lang="en-US" altLang="en-US" sz="1800" smtClean="0">
                <a:solidFill>
                  <a:srgbClr val="CCE6FF"/>
                </a:solidFill>
              </a:rPr>
            </a:br>
            <a:endParaRPr lang="en-US" altLang="en-US" sz="1800" smtClean="0">
              <a:solidFill>
                <a:srgbClr val="CCE6FF"/>
              </a:solidFill>
            </a:endParaRPr>
          </a:p>
        </p:txBody>
      </p:sp>
      <p:sp>
        <p:nvSpPr>
          <p:cNvPr id="29703" name="Text Box 7"/>
          <p:cNvSpPr txBox="1">
            <a:spLocks noChangeArrowheads="1"/>
          </p:cNvSpPr>
          <p:nvPr/>
        </p:nvSpPr>
        <p:spPr bwMode="auto">
          <a:xfrm>
            <a:off x="1085850" y="5172075"/>
            <a:ext cx="576738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252413" defTabSz="381000" eaLnBrk="0" hangingPunct="0">
              <a:defRPr>
                <a:solidFill>
                  <a:schemeClr val="tx1"/>
                </a:solidFill>
                <a:latin typeface="Arial" panose="020B0604020202020204" pitchFamily="34" charset="0"/>
              </a:defRPr>
            </a:lvl1pPr>
            <a:lvl2pPr marL="742950" indent="-285750" defTabSz="381000" eaLnBrk="0" hangingPunct="0">
              <a:defRPr>
                <a:solidFill>
                  <a:schemeClr val="tx1"/>
                </a:solidFill>
                <a:latin typeface="Arial" panose="020B0604020202020204" pitchFamily="34" charset="0"/>
              </a:defRPr>
            </a:lvl2pPr>
            <a:lvl3pPr marL="1143000" indent="-228600" defTabSz="381000" eaLnBrk="0" hangingPunct="0">
              <a:defRPr>
                <a:solidFill>
                  <a:schemeClr val="tx1"/>
                </a:solidFill>
                <a:latin typeface="Arial" panose="020B0604020202020204" pitchFamily="34" charset="0"/>
              </a:defRPr>
            </a:lvl3pPr>
            <a:lvl4pPr marL="1600200" indent="-228600" defTabSz="381000" eaLnBrk="0" hangingPunct="0">
              <a:defRPr>
                <a:solidFill>
                  <a:schemeClr val="tx1"/>
                </a:solidFill>
                <a:latin typeface="Arial" panose="020B0604020202020204" pitchFamily="34" charset="0"/>
              </a:defRPr>
            </a:lvl4pPr>
            <a:lvl5pPr marL="2057400" indent="-228600" defTabSz="381000" eaLnBrk="0" hangingPunct="0">
              <a:defRPr>
                <a:solidFill>
                  <a:schemeClr val="tx1"/>
                </a:solidFill>
                <a:latin typeface="Arial" panose="020B0604020202020204" pitchFamily="34" charset="0"/>
              </a:defRPr>
            </a:lvl5pPr>
            <a:lvl6pPr marL="2514600" indent="-228600" algn="ctr"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381000" eaLnBrk="0" fontAlgn="base" hangingPunct="0">
              <a:spcBef>
                <a:spcPct val="0"/>
              </a:spcBef>
              <a:spcAft>
                <a:spcPct val="0"/>
              </a:spcAft>
              <a:defRPr>
                <a:solidFill>
                  <a:schemeClr val="tx1"/>
                </a:solidFill>
                <a:latin typeface="Arial" panose="020B0604020202020204" pitchFamily="34" charset="0"/>
              </a:defRPr>
            </a:lvl9pPr>
          </a:lstStyle>
          <a:p>
            <a:pPr algn="l">
              <a:buClr>
                <a:srgbClr val="FF00FF"/>
              </a:buClr>
              <a:buFont typeface="Arial" panose="020B0604020202020204" pitchFamily="34" charset="0"/>
              <a:buChar char="●"/>
            </a:pPr>
            <a:r>
              <a:rPr lang="en-US" altLang="en-US" sz="2800"/>
              <a:t>  POINT PROBABILITIES</a:t>
            </a:r>
          </a:p>
          <a:p>
            <a:pPr algn="l">
              <a:buClr>
                <a:srgbClr val="FF00FF"/>
              </a:buClr>
              <a:buFont typeface="Arial" panose="020B0604020202020204" pitchFamily="34" charset="0"/>
              <a:buChar char="●"/>
            </a:pPr>
            <a:r>
              <a:rPr lang="en-US" altLang="en-US" sz="2800"/>
              <a:t>  AREAL PROBABILITIES</a:t>
            </a:r>
          </a:p>
          <a:p>
            <a:pPr algn="l">
              <a:buClr>
                <a:srgbClr val="FF00FF"/>
              </a:buClr>
              <a:buFont typeface="Arial" panose="020B0604020202020204" pitchFamily="34" charset="0"/>
              <a:buChar char="●"/>
            </a:pPr>
            <a:r>
              <a:rPr lang="en-US" altLang="en-US" sz="2800"/>
              <a:t>  CONDITIONAL PROBABILITIES</a:t>
            </a:r>
          </a:p>
        </p:txBody>
      </p:sp>
      <p:sp>
        <p:nvSpPr>
          <p:cNvPr id="29704" name="Text Box 8"/>
          <p:cNvSpPr txBox="1">
            <a:spLocks noChangeArrowheads="1"/>
          </p:cNvSpPr>
          <p:nvPr/>
        </p:nvSpPr>
        <p:spPr bwMode="auto">
          <a:xfrm>
            <a:off x="266700" y="1652588"/>
            <a:ext cx="87852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hangingPunct="0">
              <a:defRPr>
                <a:solidFill>
                  <a:schemeClr val="tx1"/>
                </a:solidFill>
                <a:latin typeface="Arial" panose="020B0604020202020204" pitchFamily="34" charset="0"/>
              </a:defRPr>
            </a:lvl1pPr>
            <a:lvl2pPr marL="742950" indent="-285750" defTabSz="381000" eaLnBrk="0" hangingPunct="0">
              <a:defRPr>
                <a:solidFill>
                  <a:schemeClr val="tx1"/>
                </a:solidFill>
                <a:latin typeface="Arial" panose="020B0604020202020204" pitchFamily="34" charset="0"/>
              </a:defRPr>
            </a:lvl2pPr>
            <a:lvl3pPr marL="1143000" indent="-228600" defTabSz="381000" eaLnBrk="0" hangingPunct="0">
              <a:defRPr>
                <a:solidFill>
                  <a:schemeClr val="tx1"/>
                </a:solidFill>
                <a:latin typeface="Arial" panose="020B0604020202020204" pitchFamily="34" charset="0"/>
              </a:defRPr>
            </a:lvl3pPr>
            <a:lvl4pPr marL="1600200" indent="-228600" defTabSz="381000" eaLnBrk="0" hangingPunct="0">
              <a:defRPr>
                <a:solidFill>
                  <a:schemeClr val="tx1"/>
                </a:solidFill>
                <a:latin typeface="Arial" panose="020B0604020202020204" pitchFamily="34" charset="0"/>
              </a:defRPr>
            </a:lvl4pPr>
            <a:lvl5pPr marL="2057400" indent="-228600" defTabSz="381000" eaLnBrk="0" hangingPunct="0">
              <a:defRPr>
                <a:solidFill>
                  <a:schemeClr val="tx1"/>
                </a:solidFill>
                <a:latin typeface="Arial" panose="020B0604020202020204" pitchFamily="34" charset="0"/>
              </a:defRPr>
            </a:lvl5pPr>
            <a:lvl6pPr marL="2514600" indent="-228600" algn="ctr"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381000"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2800"/>
              <a:t>Assessment of probability is </a:t>
            </a:r>
            <a:r>
              <a:rPr lang="en-US" altLang="en-US" sz="2800" b="1" i="1">
                <a:solidFill>
                  <a:srgbClr val="FF60FF"/>
                </a:solidFill>
              </a:rPr>
              <a:t>EXTREMELY</a:t>
            </a:r>
            <a:r>
              <a:rPr lang="en-US" altLang="en-US" sz="2800" i="1">
                <a:solidFill>
                  <a:srgbClr val="FF60FF"/>
                </a:solidFill>
              </a:rPr>
              <a:t> </a:t>
            </a:r>
            <a:r>
              <a:rPr lang="en-US" altLang="en-US" sz="2800"/>
              <a:t>dependent upon how the predictand “event” is defined:</a:t>
            </a:r>
          </a:p>
        </p:txBody>
      </p:sp>
      <p:sp>
        <p:nvSpPr>
          <p:cNvPr id="29705" name="Text Box 9"/>
          <p:cNvSpPr txBox="1">
            <a:spLocks noChangeArrowheads="1"/>
          </p:cNvSpPr>
          <p:nvPr/>
        </p:nvSpPr>
        <p:spPr bwMode="auto">
          <a:xfrm>
            <a:off x="1698625" y="825500"/>
            <a:ext cx="57451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hangingPunct="0">
              <a:defRPr>
                <a:solidFill>
                  <a:schemeClr val="tx1"/>
                </a:solidFill>
                <a:latin typeface="Arial" panose="020B0604020202020204" pitchFamily="34" charset="0"/>
              </a:defRPr>
            </a:lvl1pPr>
            <a:lvl2pPr marL="742950" indent="-285750" defTabSz="381000" eaLnBrk="0" hangingPunct="0">
              <a:defRPr>
                <a:solidFill>
                  <a:schemeClr val="tx1"/>
                </a:solidFill>
                <a:latin typeface="Arial" panose="020B0604020202020204" pitchFamily="34" charset="0"/>
              </a:defRPr>
            </a:lvl2pPr>
            <a:lvl3pPr marL="1143000" indent="-228600" defTabSz="381000" eaLnBrk="0" hangingPunct="0">
              <a:defRPr>
                <a:solidFill>
                  <a:schemeClr val="tx1"/>
                </a:solidFill>
                <a:latin typeface="Arial" panose="020B0604020202020204" pitchFamily="34" charset="0"/>
              </a:defRPr>
            </a:lvl3pPr>
            <a:lvl4pPr marL="1600200" indent="-228600" defTabSz="381000" eaLnBrk="0" hangingPunct="0">
              <a:defRPr>
                <a:solidFill>
                  <a:schemeClr val="tx1"/>
                </a:solidFill>
                <a:latin typeface="Arial" panose="020B0604020202020204" pitchFamily="34" charset="0"/>
              </a:defRPr>
            </a:lvl4pPr>
            <a:lvl5pPr marL="2057400" indent="-228600" defTabSz="381000" eaLnBrk="0" hangingPunct="0">
              <a:defRPr>
                <a:solidFill>
                  <a:schemeClr val="tx1"/>
                </a:solidFill>
                <a:latin typeface="Arial" panose="020B0604020202020204" pitchFamily="34" charset="0"/>
              </a:defRPr>
            </a:lvl5pPr>
            <a:lvl6pPr marL="2514600" indent="-228600" algn="ctr"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381000"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3200" b="1">
                <a:solidFill>
                  <a:srgbClr val="FF0000"/>
                </a:solidFill>
                <a:latin typeface="Arial Bold" panose="020B0704020202020204" pitchFamily="34" charset="0"/>
              </a:rPr>
              <a:t>Some things to keep in mind</a:t>
            </a:r>
          </a:p>
        </p:txBody>
      </p:sp>
      <p:sp>
        <p:nvSpPr>
          <p:cNvPr id="29706" name="Text Box 10"/>
          <p:cNvSpPr txBox="1">
            <a:spLocks noChangeArrowheads="1"/>
          </p:cNvSpPr>
          <p:nvPr/>
        </p:nvSpPr>
        <p:spPr bwMode="auto">
          <a:xfrm>
            <a:off x="1085850" y="2714625"/>
            <a:ext cx="55054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hangingPunct="0">
              <a:defRPr>
                <a:solidFill>
                  <a:schemeClr val="tx1"/>
                </a:solidFill>
                <a:latin typeface="Arial" panose="020B0604020202020204" pitchFamily="34" charset="0"/>
              </a:defRPr>
            </a:lvl1pPr>
            <a:lvl2pPr marL="742950" indent="-285750" defTabSz="381000" eaLnBrk="0" hangingPunct="0">
              <a:defRPr>
                <a:solidFill>
                  <a:schemeClr val="tx1"/>
                </a:solidFill>
                <a:latin typeface="Arial" panose="020B0604020202020204" pitchFamily="34" charset="0"/>
              </a:defRPr>
            </a:lvl2pPr>
            <a:lvl3pPr marL="1143000" indent="-228600" defTabSz="381000" eaLnBrk="0" hangingPunct="0">
              <a:defRPr>
                <a:solidFill>
                  <a:schemeClr val="tx1"/>
                </a:solidFill>
                <a:latin typeface="Arial" panose="020B0604020202020204" pitchFamily="34" charset="0"/>
              </a:defRPr>
            </a:lvl3pPr>
            <a:lvl4pPr marL="1600200" indent="-228600" defTabSz="381000" eaLnBrk="0" hangingPunct="0">
              <a:defRPr>
                <a:solidFill>
                  <a:schemeClr val="tx1"/>
                </a:solidFill>
                <a:latin typeface="Arial" panose="020B0604020202020204" pitchFamily="34" charset="0"/>
              </a:defRPr>
            </a:lvl4pPr>
            <a:lvl5pPr marL="2057400" indent="-228600" defTabSz="381000" eaLnBrk="0" hangingPunct="0">
              <a:defRPr>
                <a:solidFill>
                  <a:schemeClr val="tx1"/>
                </a:solidFill>
                <a:latin typeface="Arial" panose="020B0604020202020204" pitchFamily="34" charset="0"/>
              </a:defRPr>
            </a:lvl5pPr>
            <a:lvl6pPr marL="2514600" indent="-228600" algn="ctr"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381000" eaLnBrk="0" fontAlgn="base" hangingPunct="0">
              <a:spcBef>
                <a:spcPct val="0"/>
              </a:spcBef>
              <a:spcAft>
                <a:spcPct val="0"/>
              </a:spcAft>
              <a:defRPr>
                <a:solidFill>
                  <a:schemeClr val="tx1"/>
                </a:solidFill>
                <a:latin typeface="Arial" panose="020B0604020202020204" pitchFamily="34" charset="0"/>
              </a:defRPr>
            </a:lvl9pPr>
          </a:lstStyle>
          <a:p>
            <a:pPr algn="l">
              <a:buFontTx/>
              <a:buChar char="-"/>
            </a:pPr>
            <a:r>
              <a:rPr lang="en-US" altLang="en-US" sz="2800"/>
              <a:t>Time period of consideration</a:t>
            </a:r>
          </a:p>
          <a:p>
            <a:pPr algn="l">
              <a:buFontTx/>
              <a:buChar char="-"/>
            </a:pPr>
            <a:r>
              <a:rPr lang="en-US" altLang="en-US" sz="2800"/>
              <a:t>Area of occurrence</a:t>
            </a:r>
          </a:p>
          <a:p>
            <a:pPr algn="l">
              <a:buFontTx/>
              <a:buChar char="-"/>
            </a:pPr>
            <a:r>
              <a:rPr lang="en-US" altLang="en-US" sz="2800"/>
              <a:t>Dependent upon another event?</a:t>
            </a:r>
          </a:p>
        </p:txBody>
      </p:sp>
      <p:sp>
        <p:nvSpPr>
          <p:cNvPr id="29707" name="Text Box 11"/>
          <p:cNvSpPr txBox="1">
            <a:spLocks noChangeArrowheads="1"/>
          </p:cNvSpPr>
          <p:nvPr/>
        </p:nvSpPr>
        <p:spPr bwMode="auto">
          <a:xfrm>
            <a:off x="266700" y="4410075"/>
            <a:ext cx="46339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hangingPunct="0">
              <a:defRPr>
                <a:solidFill>
                  <a:schemeClr val="tx1"/>
                </a:solidFill>
                <a:latin typeface="Arial" panose="020B0604020202020204" pitchFamily="34" charset="0"/>
              </a:defRPr>
            </a:lvl1pPr>
            <a:lvl2pPr marL="742950" indent="-285750" defTabSz="381000" eaLnBrk="0" hangingPunct="0">
              <a:defRPr>
                <a:solidFill>
                  <a:schemeClr val="tx1"/>
                </a:solidFill>
                <a:latin typeface="Arial" panose="020B0604020202020204" pitchFamily="34" charset="0"/>
              </a:defRPr>
            </a:lvl2pPr>
            <a:lvl3pPr marL="1143000" indent="-228600" defTabSz="381000" eaLnBrk="0" hangingPunct="0">
              <a:defRPr>
                <a:solidFill>
                  <a:schemeClr val="tx1"/>
                </a:solidFill>
                <a:latin typeface="Arial" panose="020B0604020202020204" pitchFamily="34" charset="0"/>
              </a:defRPr>
            </a:lvl3pPr>
            <a:lvl4pPr marL="1600200" indent="-228600" defTabSz="381000" eaLnBrk="0" hangingPunct="0">
              <a:defRPr>
                <a:solidFill>
                  <a:schemeClr val="tx1"/>
                </a:solidFill>
                <a:latin typeface="Arial" panose="020B0604020202020204" pitchFamily="34" charset="0"/>
              </a:defRPr>
            </a:lvl4pPr>
            <a:lvl5pPr marL="2057400" indent="-228600" defTabSz="381000" eaLnBrk="0" hangingPunct="0">
              <a:defRPr>
                <a:solidFill>
                  <a:schemeClr val="tx1"/>
                </a:solidFill>
                <a:latin typeface="Arial" panose="020B0604020202020204" pitchFamily="34" charset="0"/>
              </a:defRPr>
            </a:lvl5pPr>
            <a:lvl6pPr marL="2514600" indent="-228600" algn="ctr"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381000"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3200" b="1">
                <a:solidFill>
                  <a:srgbClr val="B0FFFF"/>
                </a:solidFill>
                <a:latin typeface="Arial Bold" panose="020B0704020202020204" pitchFamily="34" charset="0"/>
              </a:rPr>
              <a:t>MOS forecasts can be:</a:t>
            </a:r>
          </a:p>
        </p:txBody>
      </p:sp>
    </p:spTree>
  </p:cSld>
  <p:clrMapOvr>
    <a:masterClrMapping/>
  </p:clrMapOvr>
  <p:transition advClick="0">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228600" y="98425"/>
            <a:ext cx="8675688" cy="549275"/>
          </a:xfrm>
        </p:spPr>
        <p:txBody>
          <a:bodyPr lIns="0" tIns="0" rIns="0" bIns="0">
            <a:spAutoFit/>
          </a:bodyPr>
          <a:lstStyle/>
          <a:p>
            <a:pPr defTabSz="381000" eaLnBrk="1" hangingPunct="1"/>
            <a:r>
              <a:rPr lang="en-US" altLang="en-US" sz="3600" b="1" smtClean="0">
                <a:solidFill>
                  <a:schemeClr val="tx1"/>
                </a:solidFill>
              </a:rPr>
              <a:t>PREDICTAND  DEFINITION</a:t>
            </a:r>
          </a:p>
        </p:txBody>
      </p:sp>
      <p:grpSp>
        <p:nvGrpSpPr>
          <p:cNvPr id="30723" name="Group 3"/>
          <p:cNvGrpSpPr>
            <a:grpSpLocks/>
          </p:cNvGrpSpPr>
          <p:nvPr/>
        </p:nvGrpSpPr>
        <p:grpSpPr bwMode="auto">
          <a:xfrm>
            <a:off x="228600" y="693738"/>
            <a:ext cx="8675688" cy="68262"/>
            <a:chOff x="144" y="513"/>
            <a:chExt cx="5465" cy="43"/>
          </a:xfrm>
        </p:grpSpPr>
        <p:sp>
          <p:nvSpPr>
            <p:cNvPr id="30726" name="Rectangle 4"/>
            <p:cNvSpPr>
              <a:spLocks noChangeArrowheads="1"/>
            </p:cNvSpPr>
            <p:nvPr/>
          </p:nvSpPr>
          <p:spPr bwMode="auto">
            <a:xfrm>
              <a:off x="158" y="528"/>
              <a:ext cx="5436" cy="13"/>
            </a:xfrm>
            <a:prstGeom prst="rect">
              <a:avLst/>
            </a:prstGeom>
            <a:solidFill>
              <a:srgbClr val="A0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7" name="Freeform 5"/>
            <p:cNvSpPr>
              <a:spLocks noChangeArrowheads="1"/>
            </p:cNvSpPr>
            <p:nvPr/>
          </p:nvSpPr>
          <p:spPr bwMode="auto">
            <a:xfrm>
              <a:off x="144" y="513"/>
              <a:ext cx="5465" cy="43"/>
            </a:xfrm>
            <a:custGeom>
              <a:avLst/>
              <a:gdLst>
                <a:gd name="T0" fmla="*/ 0 w 5465"/>
                <a:gd name="T1" fmla="*/ 43 h 43"/>
                <a:gd name="T2" fmla="*/ 5465 w 5465"/>
                <a:gd name="T3" fmla="*/ 43 h 43"/>
                <a:gd name="T4" fmla="*/ 5465 w 5465"/>
                <a:gd name="T5" fmla="*/ 0 h 43"/>
                <a:gd name="T6" fmla="*/ 5450 w 5465"/>
                <a:gd name="T7" fmla="*/ 15 h 43"/>
                <a:gd name="T8" fmla="*/ 5450 w 5465"/>
                <a:gd name="T9" fmla="*/ 28 h 43"/>
                <a:gd name="T10" fmla="*/ 14 w 5465"/>
                <a:gd name="T11" fmla="*/ 28 h 43"/>
                <a:gd name="T12" fmla="*/ 0 w 5465"/>
                <a:gd name="T13" fmla="*/ 43 h 43"/>
                <a:gd name="T14" fmla="*/ 0 60000 65536"/>
                <a:gd name="T15" fmla="*/ 0 60000 65536"/>
                <a:gd name="T16" fmla="*/ 0 60000 65536"/>
                <a:gd name="T17" fmla="*/ 0 60000 65536"/>
                <a:gd name="T18" fmla="*/ 0 60000 65536"/>
                <a:gd name="T19" fmla="*/ 0 60000 65536"/>
                <a:gd name="T20" fmla="*/ 0 60000 65536"/>
                <a:gd name="T21" fmla="*/ 0 w 5465"/>
                <a:gd name="T22" fmla="*/ 0 h 43"/>
                <a:gd name="T23" fmla="*/ 5465 w 546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5" h="43">
                  <a:moveTo>
                    <a:pt x="0" y="43"/>
                  </a:moveTo>
                  <a:lnTo>
                    <a:pt x="5465" y="43"/>
                  </a:lnTo>
                  <a:lnTo>
                    <a:pt x="5465" y="0"/>
                  </a:lnTo>
                  <a:lnTo>
                    <a:pt x="5450" y="15"/>
                  </a:lnTo>
                  <a:lnTo>
                    <a:pt x="5450" y="28"/>
                  </a:lnTo>
                  <a:lnTo>
                    <a:pt x="14" y="28"/>
                  </a:lnTo>
                  <a:lnTo>
                    <a:pt x="0" y="43"/>
                  </a:lnTo>
                  <a:close/>
                </a:path>
              </a:pathLst>
            </a:custGeom>
            <a:solidFill>
              <a:srgbClr val="006C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8" name="Freeform 6"/>
            <p:cNvSpPr>
              <a:spLocks noChangeArrowheads="1"/>
            </p:cNvSpPr>
            <p:nvPr/>
          </p:nvSpPr>
          <p:spPr bwMode="auto">
            <a:xfrm>
              <a:off x="144" y="513"/>
              <a:ext cx="5465" cy="43"/>
            </a:xfrm>
            <a:custGeom>
              <a:avLst/>
              <a:gdLst>
                <a:gd name="T0" fmla="*/ 0 w 5465"/>
                <a:gd name="T1" fmla="*/ 43 h 43"/>
                <a:gd name="T2" fmla="*/ 0 w 5465"/>
                <a:gd name="T3" fmla="*/ 0 h 43"/>
                <a:gd name="T4" fmla="*/ 5465 w 5465"/>
                <a:gd name="T5" fmla="*/ 0 h 43"/>
                <a:gd name="T6" fmla="*/ 5450 w 5465"/>
                <a:gd name="T7" fmla="*/ 15 h 43"/>
                <a:gd name="T8" fmla="*/ 14 w 5465"/>
                <a:gd name="T9" fmla="*/ 15 h 43"/>
                <a:gd name="T10" fmla="*/ 14 w 5465"/>
                <a:gd name="T11" fmla="*/ 28 h 43"/>
                <a:gd name="T12" fmla="*/ 0 w 5465"/>
                <a:gd name="T13" fmla="*/ 43 h 43"/>
                <a:gd name="T14" fmla="*/ 0 60000 65536"/>
                <a:gd name="T15" fmla="*/ 0 60000 65536"/>
                <a:gd name="T16" fmla="*/ 0 60000 65536"/>
                <a:gd name="T17" fmla="*/ 0 60000 65536"/>
                <a:gd name="T18" fmla="*/ 0 60000 65536"/>
                <a:gd name="T19" fmla="*/ 0 60000 65536"/>
                <a:gd name="T20" fmla="*/ 0 60000 65536"/>
                <a:gd name="T21" fmla="*/ 0 w 5465"/>
                <a:gd name="T22" fmla="*/ 0 h 43"/>
                <a:gd name="T23" fmla="*/ 5465 w 546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5" h="43">
                  <a:moveTo>
                    <a:pt x="0" y="43"/>
                  </a:moveTo>
                  <a:lnTo>
                    <a:pt x="0" y="0"/>
                  </a:lnTo>
                  <a:lnTo>
                    <a:pt x="5465" y="0"/>
                  </a:lnTo>
                  <a:lnTo>
                    <a:pt x="5450" y="15"/>
                  </a:lnTo>
                  <a:lnTo>
                    <a:pt x="14" y="15"/>
                  </a:lnTo>
                  <a:lnTo>
                    <a:pt x="14" y="28"/>
                  </a:lnTo>
                  <a:lnTo>
                    <a:pt x="0" y="43"/>
                  </a:lnTo>
                  <a:close/>
                </a:path>
              </a:pathLst>
            </a:custGeom>
            <a:solidFill>
              <a:srgbClr val="D6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24" name="Text Box 7"/>
          <p:cNvSpPr txBox="1">
            <a:spLocks noChangeArrowheads="1"/>
          </p:cNvSpPr>
          <p:nvPr/>
        </p:nvSpPr>
        <p:spPr bwMode="auto">
          <a:xfrm>
            <a:off x="284163" y="1598613"/>
            <a:ext cx="8678862"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hangingPunct="0">
              <a:defRPr>
                <a:solidFill>
                  <a:schemeClr val="tx1"/>
                </a:solidFill>
                <a:latin typeface="Arial" panose="020B0604020202020204" pitchFamily="34" charset="0"/>
              </a:defRPr>
            </a:lvl1pPr>
            <a:lvl2pPr marL="742950" indent="-285750" defTabSz="381000" eaLnBrk="0" hangingPunct="0">
              <a:defRPr>
                <a:solidFill>
                  <a:schemeClr val="tx1"/>
                </a:solidFill>
                <a:latin typeface="Arial" panose="020B0604020202020204" pitchFamily="34" charset="0"/>
              </a:defRPr>
            </a:lvl2pPr>
            <a:lvl3pPr marL="1143000" indent="-228600" defTabSz="381000" eaLnBrk="0" hangingPunct="0">
              <a:defRPr>
                <a:solidFill>
                  <a:schemeClr val="tx1"/>
                </a:solidFill>
                <a:latin typeface="Arial" panose="020B0604020202020204" pitchFamily="34" charset="0"/>
              </a:defRPr>
            </a:lvl3pPr>
            <a:lvl4pPr marL="1600200" indent="-228600" defTabSz="381000" eaLnBrk="0" hangingPunct="0">
              <a:defRPr>
                <a:solidFill>
                  <a:schemeClr val="tx1"/>
                </a:solidFill>
                <a:latin typeface="Arial" panose="020B0604020202020204" pitchFamily="34" charset="0"/>
              </a:defRPr>
            </a:lvl4pPr>
            <a:lvl5pPr marL="2057400" indent="-228600" defTabSz="381000" eaLnBrk="0" hangingPunct="0">
              <a:defRPr>
                <a:solidFill>
                  <a:schemeClr val="tx1"/>
                </a:solidFill>
                <a:latin typeface="Arial" panose="020B0604020202020204" pitchFamily="34" charset="0"/>
              </a:defRPr>
            </a:lvl5pPr>
            <a:lvl6pPr marL="2514600" indent="-228600" algn="ctr"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381000"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3200" b="1">
                <a:latin typeface="Arial Bold" panose="020B0704020202020204" pitchFamily="34" charset="0"/>
              </a:rPr>
              <a:t>Daytime Maximum Temperature</a:t>
            </a:r>
          </a:p>
          <a:p>
            <a:pPr algn="l"/>
            <a:r>
              <a:rPr lang="en-US" altLang="en-US" sz="3000" b="1">
                <a:solidFill>
                  <a:srgbClr val="B0FFFF"/>
                </a:solidFill>
              </a:rPr>
              <a:t>   “Daytime” is 0700 AM - 0700 PM LST </a:t>
            </a:r>
            <a:r>
              <a:rPr lang="en-US" altLang="en-US" sz="3000" b="1">
                <a:solidFill>
                  <a:srgbClr val="FFFF66"/>
                </a:solidFill>
              </a:rPr>
              <a:t>*</a:t>
            </a:r>
            <a:endParaRPr lang="en-US" altLang="en-US" sz="3000">
              <a:solidFill>
                <a:srgbClr val="FFFF66"/>
              </a:solidFill>
            </a:endParaRPr>
          </a:p>
          <a:p>
            <a:pPr algn="l">
              <a:lnSpc>
                <a:spcPct val="125000"/>
              </a:lnSpc>
            </a:pPr>
            <a:endParaRPr lang="en-US" altLang="en-US" sz="3000">
              <a:solidFill>
                <a:srgbClr val="B0FFFF"/>
              </a:solidFill>
            </a:endParaRPr>
          </a:p>
          <a:p>
            <a:pPr algn="l"/>
            <a:r>
              <a:rPr lang="en-US" altLang="en-US" sz="3200" b="1">
                <a:latin typeface="Arial Bold" panose="020B0704020202020204" pitchFamily="34" charset="0"/>
              </a:rPr>
              <a:t>Nighttime Minimum Temperature</a:t>
            </a:r>
          </a:p>
          <a:p>
            <a:pPr algn="l"/>
            <a:r>
              <a:rPr lang="en-US" altLang="en-US" sz="3000" b="1">
                <a:solidFill>
                  <a:srgbClr val="B0FFFF"/>
                </a:solidFill>
              </a:rPr>
              <a:t>   “Nighttime” is 0700 PM - 0800 AM LST </a:t>
            </a:r>
            <a:r>
              <a:rPr lang="en-US" altLang="en-US" sz="3000" b="1">
                <a:solidFill>
                  <a:srgbClr val="FFFF66"/>
                </a:solidFill>
              </a:rPr>
              <a:t>*</a:t>
            </a:r>
            <a:endParaRPr lang="en-US" altLang="en-US" sz="3000">
              <a:solidFill>
                <a:srgbClr val="FFFF66"/>
              </a:solidFill>
            </a:endParaRPr>
          </a:p>
          <a:p>
            <a:pPr algn="l"/>
            <a:r>
              <a:rPr lang="en-US" altLang="en-US" sz="3000">
                <a:solidFill>
                  <a:srgbClr val="B0FFFF"/>
                </a:solidFill>
              </a:rPr>
              <a:t>                                  </a:t>
            </a:r>
            <a:r>
              <a:rPr lang="en-US" altLang="en-US" sz="3000" b="1">
                <a:solidFill>
                  <a:srgbClr val="B0FFFF"/>
                </a:solidFill>
              </a:rPr>
              <a:t>            </a:t>
            </a:r>
            <a:r>
              <a:rPr lang="en-US" altLang="en-US" sz="3000" b="1">
                <a:solidFill>
                  <a:srgbClr val="FFFF66"/>
                </a:solidFill>
              </a:rPr>
              <a:t>*</a:t>
            </a:r>
            <a:r>
              <a:rPr lang="en-US" altLang="en-US" sz="3000">
                <a:solidFill>
                  <a:srgbClr val="FFFF66"/>
                </a:solidFill>
              </a:rPr>
              <a:t> </a:t>
            </a:r>
            <a:r>
              <a:rPr lang="en-US" altLang="en-US" sz="2400" b="1">
                <a:solidFill>
                  <a:srgbClr val="FFFF66"/>
                </a:solidFill>
              </a:rPr>
              <a:t>CONUS – differs in AK</a:t>
            </a:r>
            <a:r>
              <a:rPr lang="en-US" altLang="en-US" sz="3000" b="1">
                <a:solidFill>
                  <a:srgbClr val="B0FFFF"/>
                </a:solidFill>
              </a:rPr>
              <a:t> </a:t>
            </a:r>
            <a:endParaRPr lang="en-US" altLang="en-US" sz="3000">
              <a:solidFill>
                <a:srgbClr val="B0FFFF"/>
              </a:solidFill>
            </a:endParaRPr>
          </a:p>
          <a:p>
            <a:pPr algn="l">
              <a:spcBef>
                <a:spcPct val="40000"/>
              </a:spcBef>
            </a:pPr>
            <a:r>
              <a:rPr lang="en-US" altLang="en-US" sz="3200" b="1">
                <a:latin typeface="Arial Bold" panose="020B0704020202020204" pitchFamily="34" charset="0"/>
              </a:rPr>
              <a:t>Probability of Precipitation</a:t>
            </a:r>
          </a:p>
          <a:p>
            <a:pPr algn="l"/>
            <a:r>
              <a:rPr lang="en-US" altLang="en-US" sz="3000" b="1">
                <a:solidFill>
                  <a:srgbClr val="B0FFFF"/>
                </a:solidFill>
              </a:rPr>
              <a:t>     Precipitation occurrence is accumulation </a:t>
            </a:r>
          </a:p>
          <a:p>
            <a:pPr algn="l"/>
            <a:r>
              <a:rPr lang="en-US" altLang="en-US" sz="3000" b="1">
                <a:solidFill>
                  <a:srgbClr val="B0FFFF"/>
                </a:solidFill>
              </a:rPr>
              <a:t>     of ≥ 0.01 inches of liquid-equivalent at a</a:t>
            </a:r>
          </a:p>
          <a:p>
            <a:pPr algn="l"/>
            <a:r>
              <a:rPr lang="en-US" altLang="en-US" sz="3000" b="1">
                <a:solidFill>
                  <a:srgbClr val="B0FFFF"/>
                </a:solidFill>
              </a:rPr>
              <a:t>     gauge location within a specified period</a:t>
            </a:r>
          </a:p>
        </p:txBody>
      </p:sp>
      <p:sp>
        <p:nvSpPr>
          <p:cNvPr id="30725" name="Text Box 8"/>
          <p:cNvSpPr txBox="1">
            <a:spLocks noChangeArrowheads="1"/>
          </p:cNvSpPr>
          <p:nvPr/>
        </p:nvSpPr>
        <p:spPr bwMode="auto">
          <a:xfrm>
            <a:off x="739775" y="836613"/>
            <a:ext cx="77152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hangingPunct="0">
              <a:defRPr>
                <a:solidFill>
                  <a:schemeClr val="tx1"/>
                </a:solidFill>
                <a:latin typeface="Arial" panose="020B0604020202020204" pitchFamily="34" charset="0"/>
              </a:defRPr>
            </a:lvl1pPr>
            <a:lvl2pPr marL="742950" indent="-285750" defTabSz="381000" eaLnBrk="0" hangingPunct="0">
              <a:defRPr>
                <a:solidFill>
                  <a:schemeClr val="tx1"/>
                </a:solidFill>
                <a:latin typeface="Arial" panose="020B0604020202020204" pitchFamily="34" charset="0"/>
              </a:defRPr>
            </a:lvl2pPr>
            <a:lvl3pPr marL="1143000" indent="-228600" defTabSz="381000" eaLnBrk="0" hangingPunct="0">
              <a:defRPr>
                <a:solidFill>
                  <a:schemeClr val="tx1"/>
                </a:solidFill>
                <a:latin typeface="Arial" panose="020B0604020202020204" pitchFamily="34" charset="0"/>
              </a:defRPr>
            </a:lvl3pPr>
            <a:lvl4pPr marL="1600200" indent="-228600" defTabSz="381000" eaLnBrk="0" hangingPunct="0">
              <a:defRPr>
                <a:solidFill>
                  <a:schemeClr val="tx1"/>
                </a:solidFill>
                <a:latin typeface="Arial" panose="020B0604020202020204" pitchFamily="34" charset="0"/>
              </a:defRPr>
            </a:lvl4pPr>
            <a:lvl5pPr marL="2057400" indent="-228600" defTabSz="381000" eaLnBrk="0" hangingPunct="0">
              <a:defRPr>
                <a:solidFill>
                  <a:schemeClr val="tx1"/>
                </a:solidFill>
                <a:latin typeface="Arial" panose="020B0604020202020204" pitchFamily="34" charset="0"/>
              </a:defRPr>
            </a:lvl5pPr>
            <a:lvl6pPr marL="2514600" indent="-228600" algn="ctr"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FF0000"/>
                </a:solidFill>
                <a:latin typeface="Arial Bold" panose="020B0704020202020204" pitchFamily="34" charset="0"/>
              </a:rPr>
              <a:t>Max/Min and PoP</a:t>
            </a:r>
          </a:p>
        </p:txBody>
      </p:sp>
    </p:spTree>
  </p:cSld>
  <p:clrMapOvr>
    <a:masterClrMapping/>
  </p:clrMapOvr>
  <p:transition advClick="0">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8"/>
          <p:cNvGrpSpPr>
            <a:grpSpLocks/>
          </p:cNvGrpSpPr>
          <p:nvPr/>
        </p:nvGrpSpPr>
        <p:grpSpPr bwMode="auto">
          <a:xfrm>
            <a:off x="74613" y="28575"/>
            <a:ext cx="8994775" cy="6800850"/>
            <a:chOff x="47" y="18"/>
            <a:chExt cx="5666" cy="4284"/>
          </a:xfrm>
        </p:grpSpPr>
        <p:sp>
          <p:nvSpPr>
            <p:cNvPr id="31747" name="Rectangle 5"/>
            <p:cNvSpPr>
              <a:spLocks noChangeArrowheads="1"/>
            </p:cNvSpPr>
            <p:nvPr/>
          </p:nvSpPr>
          <p:spPr bwMode="auto">
            <a:xfrm>
              <a:off x="47" y="18"/>
              <a:ext cx="5666" cy="428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1748" name="Picture 4" descr="conus_gfs"/>
            <p:cNvPicPr>
              <a:picLocks noChangeArrowheads="1"/>
            </p:cNvPicPr>
            <p:nvPr/>
          </p:nvPicPr>
          <p:blipFill>
            <a:blip r:embed="rId2">
              <a:extLst>
                <a:ext uri="{28A0092B-C50C-407E-A947-70E740481C1C}">
                  <a14:useLocalDpi xmlns:a14="http://schemas.microsoft.com/office/drawing/2010/main" val="0"/>
                </a:ext>
              </a:extLst>
            </a:blip>
            <a:srcRect l="1071" t="824" r="12143" b="7648"/>
            <a:stretch>
              <a:fillRect/>
            </a:stretch>
          </p:blipFill>
          <p:spPr bwMode="auto">
            <a:xfrm>
              <a:off x="66" y="35"/>
              <a:ext cx="5629" cy="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3"/>
            <p:cNvSpPr txBox="1">
              <a:spLocks noChangeArrowheads="1"/>
            </p:cNvSpPr>
            <p:nvPr/>
          </p:nvSpPr>
          <p:spPr bwMode="auto">
            <a:xfrm>
              <a:off x="48" y="2707"/>
              <a:ext cx="13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chemeClr val="tx2"/>
                  </a:solidFill>
                </a:rPr>
                <a:t>Now approx. 1990 sites</a:t>
              </a:r>
            </a:p>
          </p:txBody>
        </p:sp>
      </p:grpSp>
    </p:spTree>
  </p:cSld>
  <p:clrMapOvr>
    <a:masterClrMapping/>
  </p:clrMapOvr>
  <p:transition advClick="0">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304800" y="1447800"/>
            <a:ext cx="83820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900">
                <a:latin typeface="Courier New" panose="02070309020205020404" pitchFamily="49" charset="0"/>
              </a:rPr>
              <a:t>Station: PIR     Lat: 44.38  Lon:-100.28  Elev: 526  Closest grid pt: 31.9 km.</a:t>
            </a:r>
          </a:p>
          <a:p>
            <a:pPr algn="l" eaLnBrk="1" hangingPunct="1"/>
            <a:r>
              <a:rPr lang="en-US" altLang="en-US" sz="900">
                <a:latin typeface="Courier New" panose="02070309020205020404" pitchFamily="49" charset="0"/>
              </a:rPr>
              <a:t>Initialization Time: 07-07-25 0000 UTC</a:t>
            </a:r>
          </a:p>
          <a:p>
            <a:pPr algn="l" eaLnBrk="1" hangingPunct="1"/>
            <a:r>
              <a:rPr lang="en-US" altLang="en-US" sz="900">
                <a:latin typeface="Courier New" panose="02070309020205020404" pitchFamily="49" charset="0"/>
              </a:rPr>
              <a:t>PARAMETER/TIME      000    006    012    018    024    030    036    042    048    054    060    066    072</a:t>
            </a:r>
          </a:p>
          <a:p>
            <a:pPr algn="l" eaLnBrk="1" hangingPunct="1"/>
            <a:r>
              <a:rPr lang="en-US" altLang="en-US" sz="900">
                <a:latin typeface="Courier New" panose="02070309020205020404" pitchFamily="49" charset="0"/>
              </a:rPr>
              <a:t>------------------- ------ ------ ------ ------ ------ ------ ------ ------ ------ ------ ------ ------ ------</a:t>
            </a:r>
          </a:p>
          <a:p>
            <a:pPr algn="l" eaLnBrk="1" hangingPunct="1"/>
            <a:r>
              <a:rPr lang="en-US" altLang="en-US" sz="900">
                <a:latin typeface="Courier New" panose="02070309020205020404" pitchFamily="49" charset="0"/>
              </a:rPr>
              <a:t>  DAY / HOUR        25/00  25/06  25/12  25/18  26/00  26/06  26/12  26/18  27/00  27/06  27/12  27/18  28/00</a:t>
            </a:r>
          </a:p>
          <a:p>
            <a:pPr algn="l" eaLnBrk="1" hangingPunct="1"/>
            <a:r>
              <a:rPr lang="en-US" altLang="en-US" sz="900">
                <a:latin typeface="Courier New" panose="02070309020205020404" pitchFamily="49" charset="0"/>
              </a:rPr>
              <a:t>------------------- ------ ------ ------ ------ ------ ------ ------ ------ ------ ------ ------ ------ ------</a:t>
            </a:r>
          </a:p>
          <a:p>
            <a:pPr algn="l" eaLnBrk="1" hangingPunct="1"/>
            <a:r>
              <a:rPr lang="en-US" altLang="en-US" sz="900">
                <a:latin typeface="Courier New" panose="02070309020205020404" pitchFamily="49" charset="0"/>
              </a:rPr>
              <a:t>TEMPS</a:t>
            </a:r>
          </a:p>
          <a:p>
            <a:pPr algn="l" eaLnBrk="1" hangingPunct="1"/>
            <a:r>
              <a:rPr lang="en-US" altLang="en-US" sz="900">
                <a:latin typeface="Courier New" panose="02070309020205020404" pitchFamily="49" charset="0"/>
              </a:rPr>
              <a:t>  SFC (2 M) (F)        100     84     78     99    101     86     80     88     73     64     63     82     85</a:t>
            </a:r>
          </a:p>
          <a:p>
            <a:pPr algn="l" eaLnBrk="1" hangingPunct="1"/>
            <a:r>
              <a:rPr lang="en-US" altLang="en-US" sz="900">
                <a:latin typeface="Courier New" panose="02070309020205020404" pitchFamily="49" charset="0"/>
              </a:rPr>
              <a:t>  850 MB (C)            28     27     26     26     29     28     25     21     19     15     13     16     19</a:t>
            </a:r>
          </a:p>
          <a:p>
            <a:pPr algn="l" eaLnBrk="1" hangingPunct="1"/>
            <a:r>
              <a:rPr lang="en-US" altLang="en-US" sz="900">
                <a:latin typeface="Courier New" panose="02070309020205020404" pitchFamily="49" charset="0"/>
              </a:rPr>
              <a:t>  700 MB (C)            15     15     15     15     14     15     13     13     10      9      9      9      9</a:t>
            </a:r>
          </a:p>
          <a:p>
            <a:pPr algn="l" eaLnBrk="1" hangingPunct="1"/>
            <a:r>
              <a:rPr lang="en-US" altLang="en-US" sz="900">
                <a:latin typeface="Courier New" panose="02070309020205020404" pitchFamily="49" charset="0"/>
              </a:rPr>
              <a:t>  500 MB (C)            -5     -5     -5     -5     -5     -5     -6     -6     -5     -3     -4     -5     -5</a:t>
            </a:r>
          </a:p>
          <a:p>
            <a:pPr algn="l" eaLnBrk="1" hangingPunct="1"/>
            <a:r>
              <a:rPr lang="en-US" altLang="en-US" sz="900">
                <a:latin typeface="Courier New" panose="02070309020205020404" pitchFamily="49" charset="0"/>
              </a:rPr>
              <a:t>  1000-500 THCK        587    585    583    585    587    586    583    582    577    575    573    575    577</a:t>
            </a:r>
          </a:p>
          <a:p>
            <a:pPr algn="l" eaLnBrk="1" hangingPunct="1"/>
            <a:endParaRPr lang="en-US" altLang="en-US" sz="900">
              <a:latin typeface="Courier New" panose="02070309020205020404" pitchFamily="49" charset="0"/>
            </a:endParaRPr>
          </a:p>
          <a:p>
            <a:pPr algn="l" eaLnBrk="1" hangingPunct="1"/>
            <a:r>
              <a:rPr lang="en-US" altLang="en-US" sz="900">
                <a:latin typeface="Courier New" panose="02070309020205020404" pitchFamily="49" charset="0"/>
              </a:rPr>
              <a:t>MOISTURE</a:t>
            </a:r>
          </a:p>
          <a:p>
            <a:pPr algn="l" eaLnBrk="1" hangingPunct="1"/>
            <a:r>
              <a:rPr lang="en-US" altLang="en-US" sz="900">
                <a:latin typeface="Courier New" panose="02070309020205020404" pitchFamily="49" charset="0"/>
              </a:rPr>
              <a:t>  30 M AVG RH           23     39     48     29     23     39     48     50     78     87     77     40     31</a:t>
            </a:r>
          </a:p>
          <a:p>
            <a:pPr algn="l" eaLnBrk="1" hangingPunct="1"/>
            <a:r>
              <a:rPr lang="en-US" altLang="en-US" sz="900">
                <a:latin typeface="Courier New" panose="02070309020205020404" pitchFamily="49" charset="0"/>
              </a:rPr>
              <a:t>  850 MB DP/RH       10/32  11/37  10/37  11/39  11/31  12/38  12/46  15/70  17/88  14/94   9/75   8/58   7/46</a:t>
            </a:r>
          </a:p>
          <a:p>
            <a:pPr algn="l" eaLnBrk="1" hangingPunct="1"/>
            <a:r>
              <a:rPr lang="en-US" altLang="en-US" sz="900">
                <a:latin typeface="Courier New" panose="02070309020205020404" pitchFamily="49" charset="0"/>
              </a:rPr>
              <a:t>  700 MB DP/RH        1/40   2/41  -1/34  -4/27   5/54  -1/35   2/48   6/63   6/78   8/93   6/79  -1/48  -8/29</a:t>
            </a:r>
          </a:p>
          <a:p>
            <a:pPr algn="l" eaLnBrk="1" hangingPunct="1"/>
            <a:r>
              <a:rPr lang="en-US" altLang="en-US" sz="900">
                <a:latin typeface="Courier New" panose="02070309020205020404" pitchFamily="49" charset="0"/>
              </a:rPr>
              <a:t>  500 MB DP/RH      -24/21 -25/19 -25/20 -25/18 -22/25 -17/40 -10/74  -9/79  -6/92 -22/22 -30/11 -17/37 -12/58</a:t>
            </a:r>
          </a:p>
          <a:p>
            <a:pPr algn="l" eaLnBrk="1" hangingPunct="1"/>
            <a:r>
              <a:rPr lang="en-US" altLang="en-US" sz="900">
                <a:latin typeface="Courier New" panose="02070309020205020404" pitchFamily="49" charset="0"/>
              </a:rPr>
              <a:t>  CONV PRECIP (IN)</a:t>
            </a:r>
          </a:p>
          <a:p>
            <a:pPr algn="l" eaLnBrk="1" hangingPunct="1"/>
            <a:r>
              <a:rPr lang="en-US" altLang="en-US" sz="900">
                <a:latin typeface="Courier New" panose="02070309020205020404" pitchFamily="49" charset="0"/>
              </a:rPr>
              <a:t>  TOTAL PRECIP (IN)          0.00   0.00   0.00   0.00   0.00   0.00   0.00   0.03   0.07   0.02   0.00   0.00</a:t>
            </a:r>
          </a:p>
          <a:p>
            <a:pPr algn="l" eaLnBrk="1" hangingPunct="1"/>
            <a:endParaRPr lang="en-US" altLang="en-US" sz="900">
              <a:latin typeface="Courier New" panose="02070309020205020404" pitchFamily="49" charset="0"/>
            </a:endParaRPr>
          </a:p>
          <a:p>
            <a:pPr algn="l" eaLnBrk="1" hangingPunct="1"/>
            <a:r>
              <a:rPr lang="en-US" altLang="en-US" sz="900">
                <a:latin typeface="Courier New" panose="02070309020205020404" pitchFamily="49" charset="0"/>
              </a:rPr>
              <a:t>WIND DD/FFF (Kts)</a:t>
            </a:r>
          </a:p>
          <a:p>
            <a:pPr algn="l" eaLnBrk="1" hangingPunct="1"/>
            <a:r>
              <a:rPr lang="en-US" altLang="en-US" sz="900">
                <a:latin typeface="Courier New" panose="02070309020205020404" pitchFamily="49" charset="0"/>
              </a:rPr>
              <a:t>  30 M AVG          15/014 17/017 18/014 17/012 16/011 17/018 22/008 33/006 00/019 00/012 35/011 03/010 05/010</a:t>
            </a:r>
          </a:p>
          <a:p>
            <a:pPr algn="l" eaLnBrk="1" hangingPunct="1"/>
            <a:r>
              <a:rPr lang="en-US" altLang="en-US" sz="900">
                <a:latin typeface="Courier New" panose="02070309020205020404" pitchFamily="49" charset="0"/>
              </a:rPr>
              <a:t>  850 MB            16/015 19/020 22/015 17/014 17/012 19/022 24/010 33/004 05/011 03/013 05/020 04/012 05/011</a:t>
            </a:r>
          </a:p>
          <a:p>
            <a:pPr algn="l" eaLnBrk="1" hangingPunct="1"/>
            <a:r>
              <a:rPr lang="en-US" altLang="en-US" sz="900">
                <a:latin typeface="Courier New" panose="02070309020205020404" pitchFamily="49" charset="0"/>
              </a:rPr>
              <a:t>  700 MB            13/016 14/018 18/010 24/002 23/006 08/002 19/010 22/016 25/010 01/010 36/009 34/005 31/006</a:t>
            </a:r>
          </a:p>
          <a:p>
            <a:pPr algn="l" eaLnBrk="1" hangingPunct="1"/>
            <a:r>
              <a:rPr lang="en-US" altLang="en-US" sz="900">
                <a:latin typeface="Courier New" panose="02070309020205020404" pitchFamily="49" charset="0"/>
              </a:rPr>
              <a:t>  500 MB            31/004 32/006 36/010 34/009 34/009 32/008 29/007 22/018 31/010 33/018 31/016 30/013 30/017</a:t>
            </a:r>
          </a:p>
          <a:p>
            <a:pPr algn="l" eaLnBrk="1" hangingPunct="1"/>
            <a:r>
              <a:rPr lang="en-US" altLang="en-US" sz="900">
                <a:latin typeface="Courier New" panose="02070309020205020404" pitchFamily="49" charset="0"/>
              </a:rPr>
              <a:t>  250 MB            33/007 04/017 05/018 05/013 36/013 35/026 36/022 34/020 02/013 31/012 28/022 26/033 27/042</a:t>
            </a:r>
          </a:p>
          <a:p>
            <a:pPr algn="l" eaLnBrk="1" hangingPunct="1"/>
            <a:endParaRPr lang="en-US" altLang="en-US" sz="900">
              <a:latin typeface="Courier New" panose="02070309020205020404" pitchFamily="49" charset="0"/>
            </a:endParaRPr>
          </a:p>
          <a:p>
            <a:pPr algn="l" eaLnBrk="1" hangingPunct="1"/>
            <a:r>
              <a:rPr lang="en-US" altLang="en-US" sz="900">
                <a:latin typeface="Courier New" panose="02070309020205020404" pitchFamily="49" charset="0"/>
              </a:rPr>
              <a:t>VERTICAL VEL (uB/S)</a:t>
            </a:r>
          </a:p>
          <a:p>
            <a:pPr algn="l" eaLnBrk="1" hangingPunct="1"/>
            <a:r>
              <a:rPr lang="en-US" altLang="en-US" sz="900">
                <a:latin typeface="Courier New" panose="02070309020205020404" pitchFamily="49" charset="0"/>
              </a:rPr>
              <a:t>  850 MB                       -8      6      1     12     -7      9     39     23      8     16     -4     -6</a:t>
            </a:r>
          </a:p>
          <a:p>
            <a:pPr algn="l" eaLnBrk="1" hangingPunct="1"/>
            <a:r>
              <a:rPr lang="en-US" altLang="en-US" sz="900">
                <a:latin typeface="Courier New" panose="02070309020205020404" pitchFamily="49" charset="0"/>
              </a:rPr>
              <a:t>  700 MB                      -44     -6      4      0      1     17     58    -16     -6    -11     -8     -5</a:t>
            </a:r>
          </a:p>
          <a:p>
            <a:pPr algn="l" eaLnBrk="1" hangingPunct="1"/>
            <a:r>
              <a:rPr lang="en-US" altLang="en-US" sz="900">
                <a:latin typeface="Courier New" panose="02070309020205020404" pitchFamily="49" charset="0"/>
              </a:rPr>
              <a:t>  500 MB                        7    -23      7     -9     49      2     -8      5      1     -9      0     -4</a:t>
            </a:r>
          </a:p>
          <a:p>
            <a:pPr algn="l" eaLnBrk="1" hangingPunct="1"/>
            <a:endParaRPr lang="en-US" altLang="en-US" sz="900">
              <a:latin typeface="Courier New" panose="02070309020205020404" pitchFamily="49" charset="0"/>
            </a:endParaRPr>
          </a:p>
          <a:p>
            <a:pPr algn="l" eaLnBrk="1" hangingPunct="1"/>
            <a:r>
              <a:rPr lang="en-US" altLang="en-US" sz="900">
                <a:latin typeface="Courier New" panose="02070309020205020404" pitchFamily="49" charset="0"/>
              </a:rPr>
              <a:t>OTHER</a:t>
            </a:r>
          </a:p>
          <a:p>
            <a:pPr algn="l" eaLnBrk="1" hangingPunct="1"/>
            <a:r>
              <a:rPr lang="en-US" altLang="en-US" sz="900">
                <a:latin typeface="Courier New" panose="02070309020205020404" pitchFamily="49" charset="0"/>
              </a:rPr>
              <a:t>  TROP PRES (MB)       144    138    138    139    129    132    136    137    141    142    142    138    140</a:t>
            </a:r>
          </a:p>
          <a:p>
            <a:pPr algn="l" eaLnBrk="1" hangingPunct="1"/>
            <a:r>
              <a:rPr lang="en-US" altLang="en-US" sz="900">
                <a:latin typeface="Courier New" panose="02070309020205020404" pitchFamily="49" charset="0"/>
              </a:rPr>
              <a:t>  MSL PRES (MB)       1006   1007   1008   1006   1003   1005   1007   1009   1013   1015   1016   1016   1013</a:t>
            </a:r>
          </a:p>
          <a:p>
            <a:pPr algn="l" eaLnBrk="1" hangingPunct="1"/>
            <a:r>
              <a:rPr lang="en-US" altLang="en-US" sz="900">
                <a:latin typeface="Courier New" panose="02070309020205020404" pitchFamily="49" charset="0"/>
              </a:rPr>
              <a:t>  500 MB HGT (DM)      592    591    590    591    590    590    588    589    588    589    588    590    589</a:t>
            </a:r>
          </a:p>
          <a:p>
            <a:pPr algn="l" eaLnBrk="1" hangingPunct="1"/>
            <a:r>
              <a:rPr lang="en-US" altLang="en-US" sz="900">
                <a:latin typeface="Courier New" panose="02070309020205020404" pitchFamily="49" charset="0"/>
              </a:rPr>
              <a:t>  500 MB ABS VORT     12.2   10.7    7.6    9.1    6.0    5.3    3.2    4.2   30.2   10.0    9.1    9.0   11.6</a:t>
            </a:r>
          </a:p>
          <a:p>
            <a:pPr algn="l" eaLnBrk="1" hangingPunct="1"/>
            <a:endParaRPr lang="en-US" altLang="en-US" sz="900">
              <a:latin typeface="Courier New" panose="02070309020205020404" pitchFamily="49" charset="0"/>
            </a:endParaRPr>
          </a:p>
          <a:p>
            <a:pPr algn="l" eaLnBrk="1" hangingPunct="1">
              <a:spcBef>
                <a:spcPct val="50000"/>
              </a:spcBef>
            </a:pPr>
            <a:endParaRPr lang="en-US" altLang="en-US" sz="900">
              <a:latin typeface="Courier New" panose="02070309020205020404" pitchFamily="49" charset="0"/>
            </a:endParaRPr>
          </a:p>
        </p:txBody>
      </p:sp>
      <p:sp>
        <p:nvSpPr>
          <p:cNvPr id="32771" name="Text Box 5"/>
          <p:cNvSpPr txBox="1">
            <a:spLocks noChangeArrowheads="1"/>
          </p:cNvSpPr>
          <p:nvPr/>
        </p:nvSpPr>
        <p:spPr bwMode="auto">
          <a:xfrm>
            <a:off x="228600" y="304800"/>
            <a:ext cx="853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The NAM itself makes predictions, but these are not MOS regressions.  These are called grid interpolations or direct model output.  You can also use this.  As usual, don’t assume it is perfect.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0" y="0"/>
          <a:ext cx="6705600" cy="4384675"/>
        </p:xfrm>
        <a:graphic>
          <a:graphicData uri="http://schemas.openxmlformats.org/presentationml/2006/ole">
            <mc:AlternateContent xmlns:mc="http://schemas.openxmlformats.org/markup-compatibility/2006">
              <mc:Choice xmlns:v="urn:schemas-microsoft-com:vml" Requires="v">
                <p:oleObj spid="_x0000_s3081" name="Paint Shop Pro Image" r:id="rId3" imgW="7921951" imgH="5180488" progId="PaintShopPro">
                  <p:embed/>
                </p:oleObj>
              </mc:Choice>
              <mc:Fallback>
                <p:oleObj name="Paint Shop Pro Image" r:id="rId3" imgW="7921951" imgH="5180488" progId="PaintShopPro">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05600" cy="4384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ChangeAspect="1"/>
          </p:cNvGraphicFramePr>
          <p:nvPr/>
        </p:nvGraphicFramePr>
        <p:xfrm>
          <a:off x="3581400" y="2009775"/>
          <a:ext cx="6448425" cy="4848225"/>
        </p:xfrm>
        <a:graphic>
          <a:graphicData uri="http://schemas.openxmlformats.org/presentationml/2006/ole">
            <mc:AlternateContent xmlns:mc="http://schemas.openxmlformats.org/markup-compatibility/2006">
              <mc:Choice xmlns:v="urn:schemas-microsoft-com:vml" Requires="v">
                <p:oleObj spid="_x0000_s3082" name="Paint Shop Pro Image" r:id="rId5" imgW="6448780" imgH="4848780" progId="PaintShopPro">
                  <p:embed/>
                </p:oleObj>
              </mc:Choice>
              <mc:Fallback>
                <p:oleObj name="Paint Shop Pro Image" r:id="rId5" imgW="6448780" imgH="4848780" progId="PaintShopPro">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009775"/>
                        <a:ext cx="6448425" cy="4848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6"/>
          <p:cNvSpPr txBox="1">
            <a:spLocks noChangeArrowheads="1"/>
          </p:cNvSpPr>
          <p:nvPr/>
        </p:nvSpPr>
        <p:spPr bwMode="auto">
          <a:xfrm>
            <a:off x="5105400" y="304800"/>
            <a:ext cx="3733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NWS forecasters produce zone forecasts after consulting the various computer guidance products.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001000" cy="369332"/>
          </a:xfrm>
          <a:prstGeom prst="rect">
            <a:avLst/>
          </a:prstGeom>
          <a:noFill/>
        </p:spPr>
        <p:txBody>
          <a:bodyPr wrap="square" rtlCol="0">
            <a:spAutoFit/>
          </a:bodyPr>
          <a:lstStyle/>
          <a:p>
            <a:r>
              <a:rPr lang="en-US" dirty="0" smtClean="0"/>
              <a:t>Discussion of today’s Guidance products (not this one).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143500"/>
          </a:xfrm>
          <a:prstGeom prst="rect">
            <a:avLst/>
          </a:prstGeom>
        </p:spPr>
      </p:pic>
    </p:spTree>
    <p:extLst>
      <p:ext uri="{BB962C8B-B14F-4D97-AF65-F5344CB8AC3E}">
        <p14:creationId xmlns:p14="http://schemas.microsoft.com/office/powerpoint/2010/main" val="47889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6"/>
          <p:cNvGraphicFramePr>
            <a:graphicFrameLocks noChangeAspect="1"/>
          </p:cNvGraphicFramePr>
          <p:nvPr/>
        </p:nvGraphicFramePr>
        <p:xfrm>
          <a:off x="304800" y="457200"/>
          <a:ext cx="8839200" cy="5276850"/>
        </p:xfrm>
        <a:graphic>
          <a:graphicData uri="http://schemas.openxmlformats.org/presentationml/2006/ole">
            <mc:AlternateContent xmlns:mc="http://schemas.openxmlformats.org/markup-compatibility/2006">
              <mc:Choice xmlns:v="urn:schemas-microsoft-com:vml" Requires="v">
                <p:oleObj spid="_x0000_s4101" name="Paint Shop Pro Image" r:id="rId4" imgW="7795122" imgH="4653659" progId="PaintShopPro">
                  <p:embed/>
                </p:oleObj>
              </mc:Choice>
              <mc:Fallback>
                <p:oleObj name="Paint Shop Pro Image" r:id="rId4" imgW="7795122" imgH="4653659" progId="PaintShopPro">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7200"/>
                        <a:ext cx="8839200" cy="5276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nvGraphicFramePr>
        <p:xfrm>
          <a:off x="0" y="373063"/>
          <a:ext cx="9144000" cy="6111875"/>
        </p:xfrm>
        <a:graphic>
          <a:graphicData uri="http://schemas.openxmlformats.org/presentationml/2006/ole">
            <mc:AlternateContent xmlns:mc="http://schemas.openxmlformats.org/markup-compatibility/2006">
              <mc:Choice xmlns:v="urn:schemas-microsoft-com:vml" Requires="v">
                <p:oleObj spid="_x0000_s5125" name="Paint Shop Pro Image" r:id="rId4" imgW="8087805" imgH="5404878" progId="PaintShopPro">
                  <p:embed/>
                </p:oleObj>
              </mc:Choice>
              <mc:Fallback>
                <p:oleObj name="Paint Shop Pro Image" r:id="rId4" imgW="8087805" imgH="5404878" progId="PaintShopPro">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063"/>
                        <a:ext cx="9144000" cy="6111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fcprog24hr1301Apr1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3581400" y="4876800"/>
            <a:ext cx="4876800"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b="1"/>
              <a:t>This is the most obvious guidance for predicting where fronts, Highs, Lows, etc. will be.  It is the surface prog and this is a manually produced map.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96838" y="838200"/>
          <a:ext cx="9047162" cy="3613150"/>
        </p:xfrm>
        <a:graphic>
          <a:graphicData uri="http://schemas.openxmlformats.org/presentationml/2006/ole">
            <mc:AlternateContent xmlns:mc="http://schemas.openxmlformats.org/markup-compatibility/2006">
              <mc:Choice xmlns:v="urn:schemas-microsoft-com:vml" Requires="v">
                <p:oleObj spid="_x0000_s6149" name="Paint Shop Pro Image" r:id="rId4" imgW="7424390" imgH="2965854" progId="PaintShopPro">
                  <p:embed/>
                </p:oleObj>
              </mc:Choice>
              <mc:Fallback>
                <p:oleObj name="Paint Shop Pro Image" r:id="rId4" imgW="7424390" imgH="2965854" progId="PaintShopPro">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838200"/>
                        <a:ext cx="9047162" cy="3613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4"/>
          <p:cNvGraphicFramePr>
            <a:graphicFrameLocks noChangeAspect="1"/>
          </p:cNvGraphicFramePr>
          <p:nvPr/>
        </p:nvGraphicFramePr>
        <p:xfrm>
          <a:off x="838200" y="-14288"/>
          <a:ext cx="7467600" cy="6886576"/>
        </p:xfrm>
        <a:graphic>
          <a:graphicData uri="http://schemas.openxmlformats.org/presentationml/2006/ole">
            <mc:AlternateContent xmlns:mc="http://schemas.openxmlformats.org/markup-compatibility/2006">
              <mc:Choice xmlns:v="urn:schemas-microsoft-com:vml" Requires="v">
                <p:oleObj spid="_x0000_s7173" name="Paint Shop Pro Image" r:id="rId4" imgW="8039024" imgH="7414634" progId="PaintShopPro">
                  <p:embed/>
                </p:oleObj>
              </mc:Choice>
              <mc:Fallback>
                <p:oleObj name="Paint Shop Pro Image" r:id="rId4" imgW="8039024" imgH="7414634" progId="PaintShopPro">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288"/>
                        <a:ext cx="7467600" cy="68865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28600" y="0"/>
            <a:ext cx="86868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b="1"/>
              <a:t>4. Use text guidance to make specific numerical forecasts</a:t>
            </a:r>
          </a:p>
          <a:p>
            <a:pPr algn="l" eaLnBrk="1" hangingPunct="1"/>
            <a:r>
              <a:rPr lang="en-US" altLang="en-US" sz="1000">
                <a:latin typeface="Courier New" panose="02070309020205020404" pitchFamily="49" charset="0"/>
              </a:rPr>
              <a:t>ZFPBGM</a:t>
            </a:r>
          </a:p>
          <a:p>
            <a:pPr algn="l" eaLnBrk="1" hangingPunct="1"/>
            <a:r>
              <a:rPr lang="en-US" altLang="en-US" sz="1000">
                <a:latin typeface="Courier New" panose="02070309020205020404" pitchFamily="49" charset="0"/>
              </a:rPr>
              <a:t>ZONE FORECAST PRODUCT FOR CENTRAL NEW YORK/NORTHEAST PENNSYLVANIA</a:t>
            </a:r>
          </a:p>
          <a:p>
            <a:pPr algn="l" eaLnBrk="1" hangingPunct="1"/>
            <a:r>
              <a:rPr lang="en-US" altLang="en-US" sz="1000">
                <a:latin typeface="Courier New" panose="02070309020205020404" pitchFamily="49" charset="0"/>
              </a:rPr>
              <a:t>NATIONAL WEATHER SERVICE BINGHAMTON, NY</a:t>
            </a:r>
          </a:p>
          <a:p>
            <a:pPr algn="l" eaLnBrk="1" hangingPunct="1"/>
            <a:r>
              <a:rPr lang="en-US" altLang="en-US" sz="1000">
                <a:latin typeface="Courier New" panose="02070309020205020404" pitchFamily="49" charset="0"/>
              </a:rPr>
              <a:t>233 AM EDT MON JUL 30 2007</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NYZ046-057-302045-</a:t>
            </a:r>
          </a:p>
          <a:p>
            <a:pPr algn="l" eaLnBrk="1" hangingPunct="1"/>
            <a:r>
              <a:rPr lang="en-US" altLang="en-US" sz="1000">
                <a:latin typeface="Courier New" panose="02070309020205020404" pitchFamily="49" charset="0"/>
              </a:rPr>
              <a:t>OTSEGO-DELAWARE-</a:t>
            </a:r>
          </a:p>
          <a:p>
            <a:pPr algn="l" eaLnBrk="1" hangingPunct="1"/>
            <a:r>
              <a:rPr lang="en-US" altLang="en-US" sz="1000">
                <a:latin typeface="Courier New" panose="02070309020205020404" pitchFamily="49" charset="0"/>
              </a:rPr>
              <a:t>INCLUDING THE CITIES OF...ONEONTA...COOPERSTOWN...WALTON</a:t>
            </a:r>
          </a:p>
          <a:p>
            <a:pPr algn="l" eaLnBrk="1" hangingPunct="1"/>
            <a:r>
              <a:rPr lang="en-US" altLang="en-US" sz="1000">
                <a:latin typeface="Courier New" panose="02070309020205020404" pitchFamily="49" charset="0"/>
              </a:rPr>
              <a:t>233 AM EDT MON JUL 30 2007</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TODAY</a:t>
            </a:r>
          </a:p>
          <a:p>
            <a:pPr algn="l" eaLnBrk="1" hangingPunct="1"/>
            <a:r>
              <a:rPr lang="en-US" altLang="en-US" sz="1000">
                <a:latin typeface="Courier New" panose="02070309020205020404" pitchFamily="49" charset="0"/>
              </a:rPr>
              <a:t>MOSTLY CLOUDY WITH AREAS OF FOG EARLY THIS MORNING...THEN</a:t>
            </a:r>
          </a:p>
          <a:p>
            <a:pPr algn="l" eaLnBrk="1" hangingPunct="1"/>
            <a:r>
              <a:rPr lang="en-US" altLang="en-US" sz="1000">
                <a:latin typeface="Courier New" panose="02070309020205020404" pitchFamily="49" charset="0"/>
              </a:rPr>
              <a:t>BECOMING MOSTLY SUNNY. HIGHS IN THE LOWER 80S. LIGHT AND VARIABLE</a:t>
            </a:r>
          </a:p>
          <a:p>
            <a:pPr algn="l" eaLnBrk="1" hangingPunct="1"/>
            <a:r>
              <a:rPr lang="en-US" altLang="en-US" sz="1000">
                <a:latin typeface="Courier New" panose="02070309020205020404" pitchFamily="49" charset="0"/>
              </a:rPr>
              <a:t>WINDS...BECOMING NORTHWEST AROUND 10 MPH THIS AFTERNOON.</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TONIGHT</a:t>
            </a:r>
          </a:p>
          <a:p>
            <a:pPr algn="l" eaLnBrk="1" hangingPunct="1"/>
            <a:r>
              <a:rPr lang="en-US" altLang="en-US" sz="1000">
                <a:latin typeface="Courier New" panose="02070309020205020404" pitchFamily="49" charset="0"/>
              </a:rPr>
              <a:t>MOSTLY CLEAR. LOWS IN THE MID 50S. NORTHWEST WINDS AROUND</a:t>
            </a:r>
          </a:p>
          <a:p>
            <a:pPr algn="l" eaLnBrk="1" hangingPunct="1"/>
            <a:r>
              <a:rPr lang="en-US" altLang="en-US" sz="1000">
                <a:latin typeface="Courier New" panose="02070309020205020404" pitchFamily="49" charset="0"/>
              </a:rPr>
              <a:t>10 MPH IN THE EVENING...BECOMING LIGHT AND VARIABLE. </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TUESDAY</a:t>
            </a:r>
          </a:p>
          <a:p>
            <a:pPr algn="l" eaLnBrk="1" hangingPunct="1"/>
            <a:r>
              <a:rPr lang="en-US" altLang="en-US" sz="1000">
                <a:latin typeface="Courier New" panose="02070309020205020404" pitchFamily="49" charset="0"/>
              </a:rPr>
              <a:t>PARTLY SUNNY. HIGHS IN THE LOWER 80S. NORTHWEST WINDS</a:t>
            </a:r>
          </a:p>
          <a:p>
            <a:pPr algn="l" eaLnBrk="1" hangingPunct="1"/>
            <a:r>
              <a:rPr lang="en-US" altLang="en-US" sz="1000">
                <a:latin typeface="Courier New" panose="02070309020205020404" pitchFamily="49" charset="0"/>
              </a:rPr>
              <a:t>AROUND 10 MPH. </a:t>
            </a:r>
          </a:p>
          <a:p>
            <a:pPr algn="l" eaLnBrk="1" hangingPunct="1"/>
            <a:endParaRPr lang="en-US" altLang="en-US" sz="1000">
              <a:latin typeface="Courier New" panose="02070309020205020404" pitchFamily="49" charset="0"/>
            </a:endParaRPr>
          </a:p>
          <a:p>
            <a:pPr algn="l" eaLnBrk="1" hangingPunct="1"/>
            <a:r>
              <a:rPr lang="en-US" altLang="en-US" sz="1000">
                <a:latin typeface="Courier New" panose="02070309020205020404" pitchFamily="49" charset="0"/>
              </a:rPr>
              <a:t>Eta MOS (MET)</a:t>
            </a:r>
          </a:p>
          <a:p>
            <a:pPr algn="l" eaLnBrk="1" hangingPunct="1"/>
            <a:r>
              <a:rPr lang="en-US" altLang="en-US" sz="1000">
                <a:latin typeface="Courier New" panose="02070309020205020404" pitchFamily="49" charset="0"/>
              </a:rPr>
              <a:t> KBGM   ETA MOS GUIDANCE    7/30/2007  0000 UTC                      </a:t>
            </a:r>
          </a:p>
          <a:p>
            <a:pPr algn="l" eaLnBrk="1" hangingPunct="1"/>
            <a:r>
              <a:rPr lang="en-US" altLang="en-US" sz="1000">
                <a:latin typeface="Courier New" panose="02070309020205020404" pitchFamily="49" charset="0"/>
              </a:rPr>
              <a:t> DT /JULY 30            /JULY 31                /AUG   1          /  </a:t>
            </a:r>
          </a:p>
          <a:p>
            <a:pPr algn="l" eaLnBrk="1" hangingPunct="1"/>
            <a:r>
              <a:rPr lang="en-US" altLang="en-US" sz="1000">
                <a:latin typeface="Courier New" panose="02070309020205020404" pitchFamily="49" charset="0"/>
              </a:rPr>
              <a:t> HR   06 09 12 15 18 21 00 03 06 09 12 15 18 21 00 03 06 09 12 18 00 </a:t>
            </a:r>
          </a:p>
          <a:p>
            <a:pPr algn="l" eaLnBrk="1" hangingPunct="1"/>
            <a:r>
              <a:rPr lang="en-US" altLang="en-US" sz="1000">
                <a:latin typeface="Courier New" panose="02070309020205020404" pitchFamily="49" charset="0"/>
              </a:rPr>
              <a:t> X/N                    80          61          81          61    78 </a:t>
            </a:r>
          </a:p>
          <a:p>
            <a:pPr algn="l" eaLnBrk="1" hangingPunct="1"/>
            <a:r>
              <a:rPr lang="en-US" altLang="en-US" sz="1000">
                <a:latin typeface="Courier New" panose="02070309020205020404" pitchFamily="49" charset="0"/>
              </a:rPr>
              <a:t> TMP  66 63 65 73 77 78 72 67 65 63 65 73 78 78 73 69 66 63 64 76 72 </a:t>
            </a:r>
          </a:p>
          <a:p>
            <a:pPr algn="l" eaLnBrk="1" hangingPunct="1"/>
            <a:r>
              <a:rPr lang="en-US" altLang="en-US" sz="1000">
                <a:latin typeface="Courier New" panose="02070309020205020404" pitchFamily="49" charset="0"/>
              </a:rPr>
              <a:t> DPT  59 59 61 63 60 59 59 58 58 58 60 62 61 61 62 62 61 59 59 56 55 </a:t>
            </a:r>
          </a:p>
          <a:p>
            <a:pPr algn="l" eaLnBrk="1" hangingPunct="1"/>
            <a:r>
              <a:rPr lang="en-US" altLang="en-US" sz="1000">
                <a:latin typeface="Courier New" panose="02070309020205020404" pitchFamily="49" charset="0"/>
              </a:rPr>
              <a:t> CLD  CL SC CL SC BK BK SC CL CL SC CL FW BK BK FW CL SC SC CL CL CL </a:t>
            </a:r>
          </a:p>
          <a:p>
            <a:pPr algn="l" eaLnBrk="1" hangingPunct="1"/>
            <a:r>
              <a:rPr lang="en-US" altLang="en-US" sz="1000">
                <a:latin typeface="Courier New" panose="02070309020205020404" pitchFamily="49" charset="0"/>
              </a:rPr>
              <a:t> WDR  02 36 36 35 35 35 34 34 34 32 29 32 32 32 34 34 33 33 33 34 35 </a:t>
            </a:r>
          </a:p>
          <a:p>
            <a:pPr algn="l" eaLnBrk="1" hangingPunct="1"/>
            <a:r>
              <a:rPr lang="en-US" altLang="en-US" sz="1000">
                <a:latin typeface="Courier New" panose="02070309020205020404" pitchFamily="49" charset="0"/>
              </a:rPr>
              <a:t> WSP  04 04 04 06 08 08 06 06 05 04 04 07 08 08 06 05 05 05 06 08 06 </a:t>
            </a:r>
          </a:p>
          <a:p>
            <a:pPr algn="l" eaLnBrk="1" hangingPunct="1"/>
            <a:r>
              <a:rPr lang="en-US" altLang="en-US" sz="1000">
                <a:latin typeface="Courier New" panose="02070309020205020404" pitchFamily="49" charset="0"/>
              </a:rPr>
              <a:t> P06         9     5     4     0    10     4    11     1     8  2  1 </a:t>
            </a:r>
          </a:p>
          <a:p>
            <a:pPr algn="l" eaLnBrk="1" hangingPunct="1"/>
            <a:r>
              <a:rPr lang="en-US" altLang="en-US" sz="1000">
                <a:latin typeface="Courier New" panose="02070309020205020404" pitchFamily="49" charset="0"/>
              </a:rPr>
              <a:t> P12                     8          10          14          14     5 </a:t>
            </a:r>
          </a:p>
          <a:p>
            <a:pPr algn="l" eaLnBrk="1" hangingPunct="1"/>
            <a:r>
              <a:rPr lang="en-US" altLang="en-US" sz="1000">
                <a:latin typeface="Courier New" panose="02070309020205020404" pitchFamily="49" charset="0"/>
              </a:rPr>
              <a:t> Q06         0     0     0     0     0     0     0     0     0  0  0 </a:t>
            </a:r>
          </a:p>
          <a:p>
            <a:pPr algn="l" eaLnBrk="1" hangingPunct="1"/>
            <a:r>
              <a:rPr lang="en-US" altLang="en-US" sz="1000">
                <a:latin typeface="Courier New" panose="02070309020205020404" pitchFamily="49" charset="0"/>
              </a:rPr>
              <a:t> Q12                     0           0           0           0     0 </a:t>
            </a:r>
          </a:p>
          <a:p>
            <a:pPr algn="l" eaLnBrk="1" hangingPunct="1"/>
            <a:r>
              <a:rPr lang="en-US" altLang="en-US" sz="1000">
                <a:latin typeface="Courier New" panose="02070309020205020404" pitchFamily="49" charset="0"/>
              </a:rPr>
              <a:t> T06      0/ 0  2/ 0  5/11  0/ 4  0/ 0  8/ 0 16/13  5/ 5  3/ 0999/99 </a:t>
            </a:r>
          </a:p>
          <a:p>
            <a:pPr algn="l" eaLnBrk="1" hangingPunct="1"/>
            <a:r>
              <a:rPr lang="en-US" altLang="en-US" sz="1000">
                <a:latin typeface="Courier New" panose="02070309020205020404" pitchFamily="49" charset="0"/>
              </a:rPr>
              <a:t> T12            2/ 0        5/11        8/ 0       16/13   999/99    </a:t>
            </a:r>
          </a:p>
          <a:p>
            <a:pPr algn="l" eaLnBrk="1" hangingPunct="1"/>
            <a:r>
              <a:rPr lang="en-US" altLang="en-US" sz="1000">
                <a:latin typeface="Courier New" panose="02070309020205020404" pitchFamily="49" charset="0"/>
              </a:rPr>
              <a:t> CIG   8  8  8  8  8  8  8  8  8  8  8  8  7  7  8  8  8  8  8  8  8 </a:t>
            </a:r>
          </a:p>
          <a:p>
            <a:pPr algn="l" eaLnBrk="1" hangingPunct="1"/>
            <a:r>
              <a:rPr lang="en-US" altLang="en-US" sz="1000">
                <a:latin typeface="Courier New" panose="02070309020205020404" pitchFamily="49" charset="0"/>
              </a:rPr>
              <a:t> VIS   7  6  5  7  7  7  7  7  7  7  7  7  7  7  7  7  7  5  7  7  7 </a:t>
            </a:r>
          </a:p>
          <a:p>
            <a:pPr algn="l" eaLnBrk="1" hangingPunct="1"/>
            <a:r>
              <a:rPr lang="en-US" altLang="en-US" sz="1000">
                <a:latin typeface="Courier New" panose="02070309020205020404" pitchFamily="49" charset="0"/>
              </a:rPr>
              <a:t> OBV   N BR BR  N  N  N  N  N  N  N  N  N  N  N  N  N  N BR  N  N  N </a:t>
            </a:r>
          </a:p>
          <a:p>
            <a:pPr algn="l" eaLnBrk="1" hangingPunct="1"/>
            <a:r>
              <a:rPr lang="en-US" altLang="en-US" sz="1000">
                <a:latin typeface="Courier New" panose="02070309020205020404" pitchFamily="49" charset="0"/>
              </a:rPr>
              <a:t>                                                                     </a:t>
            </a:r>
          </a:p>
        </p:txBody>
      </p:sp>
      <p:sp>
        <p:nvSpPr>
          <p:cNvPr id="33795" name="Text Box 6"/>
          <p:cNvSpPr txBox="1">
            <a:spLocks noChangeArrowheads="1"/>
          </p:cNvSpPr>
          <p:nvPr/>
        </p:nvSpPr>
        <p:spPr bwMode="auto">
          <a:xfrm>
            <a:off x="5715000" y="914400"/>
            <a:ext cx="2971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You don’t have to agree, even with the official Zone Forecast Product.</a:t>
            </a:r>
          </a:p>
          <a:p>
            <a:pPr eaLnBrk="1" hangingPunct="1">
              <a:spcBef>
                <a:spcPct val="50000"/>
              </a:spcBef>
            </a:pPr>
            <a:r>
              <a:rPr lang="en-US" altLang="en-US" b="1"/>
              <a:t>Notice that this one doesn’t agree with the Eta MOS guidance.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fcprog48hr1604Apr1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3733800" y="5105400"/>
            <a:ext cx="4495800" cy="1603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b="1"/>
              <a:t>This prog is a 48 hour forecast which will verify at the same time as the 24 hour forecast shown in the previous slide.</a:t>
            </a:r>
          </a:p>
          <a:p>
            <a:pPr algn="l" eaLnBrk="1" hangingPunct="1">
              <a:spcBef>
                <a:spcPct val="50000"/>
              </a:spcBef>
            </a:pPr>
            <a:r>
              <a:rPr lang="en-US" altLang="en-US" b="1"/>
              <a:t>Note the verifying time.</a:t>
            </a:r>
          </a:p>
        </p:txBody>
      </p:sp>
      <p:sp>
        <p:nvSpPr>
          <p:cNvPr id="13316" name="Line 6"/>
          <p:cNvSpPr>
            <a:spLocks noChangeShapeType="1"/>
          </p:cNvSpPr>
          <p:nvPr/>
        </p:nvSpPr>
        <p:spPr bwMode="auto">
          <a:xfrm flipH="1" flipV="1">
            <a:off x="2209800" y="6248400"/>
            <a:ext cx="1444625" cy="384175"/>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USsfc1114Apr1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2819400" y="5410200"/>
            <a:ext cx="5715000" cy="9159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b="1"/>
              <a:t>Here’s the actual 12Z map.  This is called the verification.  How good were the 24 and 48 hour progs as guidance products?</a:t>
            </a:r>
          </a:p>
        </p:txBody>
      </p:sp>
      <p:sp>
        <p:nvSpPr>
          <p:cNvPr id="14340" name="Text Box 6"/>
          <p:cNvSpPr txBox="1">
            <a:spLocks noChangeArrowheads="1"/>
          </p:cNvSpPr>
          <p:nvPr/>
        </p:nvSpPr>
        <p:spPr bwMode="auto">
          <a:xfrm>
            <a:off x="304800" y="6491288"/>
            <a:ext cx="8534400" cy="366712"/>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a:solidFill>
                  <a:srgbClr val="FFFF00"/>
                </a:solidFill>
              </a:rPr>
              <a:t>So, how did forecasters at NCEP decide where to forecast the surface features?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fc241334Apr1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533400" y="5181600"/>
            <a:ext cx="6705600" cy="14652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b="1"/>
              <a:t>This is computer output from the North American Mesoscale model, or NAM.  It is also guidance.  Numerical model output is the main guidance for forecasters.  You need to learn to use it but don’t ever assume the computer forecast is perfect.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9"/>
          <p:cNvSpPr txBox="1">
            <a:spLocks noChangeArrowheads="1"/>
          </p:cNvSpPr>
          <p:nvPr/>
        </p:nvSpPr>
        <p:spPr bwMode="auto">
          <a:xfrm>
            <a:off x="4876800" y="838200"/>
            <a:ext cx="39624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b="1">
                <a:solidFill>
                  <a:srgbClr val="003366"/>
                </a:solidFill>
              </a:rPr>
              <a:t>Here are two computer forecasts verifying at the same time and date.   Your forecast for central New York on Sunday morning</a:t>
            </a:r>
            <a:r>
              <a:rPr lang="en-US" altLang="en-US" b="1"/>
              <a:t> is what ?</a:t>
            </a:r>
          </a:p>
          <a:p>
            <a:pPr algn="l" eaLnBrk="1" hangingPunct="1">
              <a:spcBef>
                <a:spcPct val="50000"/>
              </a:spcBef>
            </a:pPr>
            <a:r>
              <a:rPr lang="en-US" altLang="en-US"/>
              <a:t>(Do you pick one or average them, i.e., hedge?)</a:t>
            </a:r>
          </a:p>
        </p:txBody>
      </p:sp>
      <p:sp>
        <p:nvSpPr>
          <p:cNvPr id="1029" name="Text Box 10"/>
          <p:cNvSpPr txBox="1">
            <a:spLocks noChangeArrowheads="1"/>
          </p:cNvSpPr>
          <p:nvPr/>
        </p:nvSpPr>
        <p:spPr bwMode="auto">
          <a:xfrm>
            <a:off x="5029200" y="3276600"/>
            <a:ext cx="3733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a:solidFill>
                  <a:srgbClr val="003366"/>
                </a:solidFill>
              </a:rPr>
              <a:t>By the way, this is the day of the Baseball Hall of Fame induction ceremony.  If it rains like the GFS predicts, 75,000 people will get soaked in Cooperstown. So it’s an important forecast!  </a:t>
            </a:r>
          </a:p>
        </p:txBody>
      </p:sp>
      <p:graphicFrame>
        <p:nvGraphicFramePr>
          <p:cNvPr id="1026" name="Object 11"/>
          <p:cNvGraphicFramePr>
            <a:graphicFrameLocks noChangeAspect="1"/>
          </p:cNvGraphicFramePr>
          <p:nvPr/>
        </p:nvGraphicFramePr>
        <p:xfrm>
          <a:off x="0" y="3236913"/>
          <a:ext cx="4724400" cy="3587750"/>
        </p:xfrm>
        <a:graphic>
          <a:graphicData uri="http://schemas.openxmlformats.org/presentationml/2006/ole">
            <mc:AlternateContent xmlns:mc="http://schemas.openxmlformats.org/markup-compatibility/2006">
              <mc:Choice xmlns:v="urn:schemas-microsoft-com:vml" Requires="v">
                <p:oleObj spid="_x0000_s1036" name="Paint Shop Pro Image" r:id="rId3" imgW="3239024" imgH="2458537" progId="PaintShopPro">
                  <p:embed/>
                </p:oleObj>
              </mc:Choice>
              <mc:Fallback>
                <p:oleObj name="Paint Shop Pro Image" r:id="rId3" imgW="3239024" imgH="2458537" progId="PaintShopPro">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6913"/>
                        <a:ext cx="4724400"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3"/>
          <p:cNvGraphicFramePr>
            <a:graphicFrameLocks noChangeAspect="1"/>
          </p:cNvGraphicFramePr>
          <p:nvPr/>
        </p:nvGraphicFramePr>
        <p:xfrm>
          <a:off x="0" y="0"/>
          <a:ext cx="4724400" cy="3235325"/>
        </p:xfrm>
        <a:graphic>
          <a:graphicData uri="http://schemas.openxmlformats.org/presentationml/2006/ole">
            <mc:AlternateContent xmlns:mc="http://schemas.openxmlformats.org/markup-compatibility/2006">
              <mc:Choice xmlns:v="urn:schemas-microsoft-com:vml" Requires="v">
                <p:oleObj spid="_x0000_s1037" name="Paint Shop Pro Image" r:id="rId5" imgW="3278049" imgH="2244511" progId="PaintShopPro">
                  <p:embed/>
                </p:oleObj>
              </mc:Choice>
              <mc:Fallback>
                <p:oleObj name="Paint Shop Pro Image" r:id="rId5" imgW="3278049" imgH="2244511" progId="PaintShopPro">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724400"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14"/>
          <p:cNvSpPr txBox="1">
            <a:spLocks noChangeArrowheads="1"/>
          </p:cNvSpPr>
          <p:nvPr/>
        </p:nvSpPr>
        <p:spPr bwMode="auto">
          <a:xfrm>
            <a:off x="2667000" y="0"/>
            <a:ext cx="129540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NAM</a:t>
            </a:r>
          </a:p>
        </p:txBody>
      </p:sp>
      <p:sp>
        <p:nvSpPr>
          <p:cNvPr id="1031" name="Text Box 15"/>
          <p:cNvSpPr txBox="1">
            <a:spLocks noChangeArrowheads="1"/>
          </p:cNvSpPr>
          <p:nvPr/>
        </p:nvSpPr>
        <p:spPr bwMode="auto">
          <a:xfrm>
            <a:off x="2895600" y="3505200"/>
            <a:ext cx="91440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GFS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nvGraphicFramePr>
        <p:xfrm>
          <a:off x="0" y="0"/>
          <a:ext cx="4648200" cy="3481388"/>
        </p:xfrm>
        <a:graphic>
          <a:graphicData uri="http://schemas.openxmlformats.org/presentationml/2006/ole">
            <mc:AlternateContent xmlns:mc="http://schemas.openxmlformats.org/markup-compatibility/2006">
              <mc:Choice xmlns:v="urn:schemas-microsoft-com:vml" Requires="v">
                <p:oleObj spid="_x0000_s2060" name="Paint Shop Pro Image" r:id="rId3" imgW="3073171" imgH="2302439" progId="PaintShopPro">
                  <p:embed/>
                </p:oleObj>
              </mc:Choice>
              <mc:Fallback>
                <p:oleObj name="Paint Shop Pro Image" r:id="rId3" imgW="3073171" imgH="2302439" progId="PaintShopPro">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48200" cy="3481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6"/>
          <p:cNvGraphicFramePr>
            <a:graphicFrameLocks noChangeAspect="1"/>
          </p:cNvGraphicFramePr>
          <p:nvPr/>
        </p:nvGraphicFramePr>
        <p:xfrm>
          <a:off x="0" y="3341688"/>
          <a:ext cx="4648200" cy="3516312"/>
        </p:xfrm>
        <a:graphic>
          <a:graphicData uri="http://schemas.openxmlformats.org/presentationml/2006/ole">
            <mc:AlternateContent xmlns:mc="http://schemas.openxmlformats.org/markup-compatibility/2006">
              <mc:Choice xmlns:v="urn:schemas-microsoft-com:vml" Requires="v">
                <p:oleObj spid="_x0000_s2061" name="Paint Shop Pro Image" r:id="rId5" imgW="3082927" imgH="2331707" progId="PaintShopPro">
                  <p:embed/>
                </p:oleObj>
              </mc:Choice>
              <mc:Fallback>
                <p:oleObj name="Paint Shop Pro Image" r:id="rId5" imgW="3082927" imgH="2331707" progId="PaintShopPro">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41688"/>
                        <a:ext cx="4648200" cy="3516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7"/>
          <p:cNvSpPr txBox="1">
            <a:spLocks noChangeArrowheads="1"/>
          </p:cNvSpPr>
          <p:nvPr/>
        </p:nvSpPr>
        <p:spPr bwMode="auto">
          <a:xfrm>
            <a:off x="4876800" y="685800"/>
            <a:ext cx="3352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b="1">
                <a:solidFill>
                  <a:srgbClr val="003366"/>
                </a:solidFill>
              </a:rPr>
              <a:t>By Sunday, both models had converged on the drier NAM forecast.  This was what verified.</a:t>
            </a:r>
          </a:p>
        </p:txBody>
      </p:sp>
      <p:graphicFrame>
        <p:nvGraphicFramePr>
          <p:cNvPr id="2052" name="Object 9"/>
          <p:cNvGraphicFramePr>
            <a:graphicFrameLocks noChangeAspect="1"/>
          </p:cNvGraphicFramePr>
          <p:nvPr/>
        </p:nvGraphicFramePr>
        <p:xfrm>
          <a:off x="4724400" y="2379663"/>
          <a:ext cx="4184650" cy="4478337"/>
        </p:xfrm>
        <a:graphic>
          <a:graphicData uri="http://schemas.openxmlformats.org/presentationml/2006/ole">
            <mc:AlternateContent xmlns:mc="http://schemas.openxmlformats.org/markup-compatibility/2006">
              <mc:Choice xmlns:v="urn:schemas-microsoft-com:vml" Requires="v">
                <p:oleObj spid="_x0000_s2062" name="Paint Shop Pro Image" r:id="rId7" imgW="4185366" imgH="4478049" progId="PaintShopPro">
                  <p:embed/>
                </p:oleObj>
              </mc:Choice>
              <mc:Fallback>
                <p:oleObj name="Paint Shop Pro Image" r:id="rId7" imgW="4185366" imgH="4478049" progId="PaintShopPro">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379663"/>
                        <a:ext cx="4184650" cy="4478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300mb241337Apr1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685800" y="5410200"/>
            <a:ext cx="4419600" cy="9159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b="1"/>
              <a:t>NAM (also GFS, RUC, etc.) output shows many levels and many different types of information</a:t>
            </a:r>
            <a:r>
              <a:rPr lang="en-US" altLang="en-US"/>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noFill/>
          <a:prstDash val="solid"/>
          <a:round/>
          <a:headEnd type="none" w="med" len="med"/>
          <a:tailEnd type="triangle" w="lg" len="lg"/>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noFill/>
          <a:prstDash val="solid"/>
          <a:round/>
          <a:headEnd type="none" w="med" len="med"/>
          <a:tailEnd type="triangle" w="lg" len="lg"/>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3">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3">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3">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3">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3">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3">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3">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348</TotalTime>
  <Words>3065</Words>
  <Application>Microsoft Office PowerPoint</Application>
  <PresentationFormat>On-screen Show (4:3)</PresentationFormat>
  <Paragraphs>307</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Arial Bold</vt:lpstr>
      <vt:lpstr>Courier New</vt:lpstr>
      <vt:lpstr>Futura Md BT</vt:lpstr>
      <vt:lpstr>Wingdings</vt:lpstr>
      <vt:lpstr>Default Design</vt:lpstr>
      <vt:lpstr>Paint Shop Pro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 LINEAR REGRESSION</vt:lpstr>
      <vt:lpstr>MOS LINEAR REGRESSION</vt:lpstr>
      <vt:lpstr>REDUCTION OF VARIANCE</vt:lpstr>
      <vt:lpstr>MOS LINEAR REGRESSION</vt:lpstr>
      <vt:lpstr>EXAMPLE REGRESSION EQUATIONS</vt:lpstr>
      <vt:lpstr>PROBABILITY FORECASTS</vt:lpstr>
      <vt:lpstr>PREDICTAND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SUNY-Oneonta Earth Sciences Dept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Jerome</dc:creator>
  <cp:lastModifiedBy>Blechman, Jerome</cp:lastModifiedBy>
  <cp:revision>31</cp:revision>
  <dcterms:created xsi:type="dcterms:W3CDTF">2007-07-21T18:55:43Z</dcterms:created>
  <dcterms:modified xsi:type="dcterms:W3CDTF">2015-07-08T14:58:21Z</dcterms:modified>
</cp:coreProperties>
</file>