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258" r:id="rId4"/>
    <p:sldId id="260" r:id="rId5"/>
    <p:sldId id="259" r:id="rId6"/>
    <p:sldId id="299" r:id="rId7"/>
    <p:sldId id="261" r:id="rId8"/>
    <p:sldId id="262" r:id="rId9"/>
    <p:sldId id="263" r:id="rId10"/>
    <p:sldId id="265" r:id="rId11"/>
    <p:sldId id="264" r:id="rId12"/>
    <p:sldId id="266" r:id="rId13"/>
    <p:sldId id="267" r:id="rId14"/>
    <p:sldId id="268" r:id="rId15"/>
    <p:sldId id="269" r:id="rId16"/>
    <p:sldId id="270" r:id="rId17"/>
    <p:sldId id="271" r:id="rId18"/>
    <p:sldId id="277" r:id="rId19"/>
    <p:sldId id="273" r:id="rId20"/>
    <p:sldId id="286" r:id="rId21"/>
    <p:sldId id="275" r:id="rId22"/>
    <p:sldId id="276" r:id="rId23"/>
    <p:sldId id="279" r:id="rId24"/>
    <p:sldId id="272" r:id="rId25"/>
    <p:sldId id="287" r:id="rId26"/>
    <p:sldId id="280" r:id="rId27"/>
    <p:sldId id="281" r:id="rId28"/>
    <p:sldId id="282" r:id="rId29"/>
    <p:sldId id="283" r:id="rId30"/>
    <p:sldId id="284" r:id="rId31"/>
    <p:sldId id="291" r:id="rId32"/>
    <p:sldId id="288" r:id="rId33"/>
    <p:sldId id="292" r:id="rId34"/>
    <p:sldId id="289" r:id="rId35"/>
    <p:sldId id="293" r:id="rId36"/>
    <p:sldId id="290" r:id="rId37"/>
    <p:sldId id="278" r:id="rId38"/>
    <p:sldId id="285" r:id="rId39"/>
    <p:sldId id="294" r:id="rId40"/>
    <p:sldId id="297" r:id="rId41"/>
    <p:sldId id="296" r:id="rId42"/>
    <p:sldId id="295" r:id="rId43"/>
    <p:sldId id="298" r:id="rId44"/>
  </p:sldIdLst>
  <p:sldSz cx="9144000" cy="6858000" type="screen4x3"/>
  <p:notesSz cx="6858000" cy="9144000"/>
  <p:custDataLst>
    <p:tags r:id="rId46"/>
  </p:custDataLst>
  <p:defaultTex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3366"/>
    <a:srgbClr val="C0C0C0"/>
    <a:srgbClr val="FF0000"/>
    <a:srgbClr val="666633"/>
    <a:srgbClr val="FFFF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123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0D7BA93F-4B3C-43C2-80CB-F36940C4021E}" type="datetimeFigureOut">
              <a:rPr lang="en-US"/>
              <a:pPr>
                <a:defRPr/>
              </a:pPr>
              <a:t>12/7/2018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D91FEF3-205C-4AA2-9141-60D0FEBAB76F}" type="slidenum">
              <a:rPr lang="en-US" altLang="en-US"/>
              <a:pPr/>
              <a:t>‹#›</a:t>
            </a:fld>
            <a:endParaRPr lang="en-US" altLang="en-US"/>
          </a:p>
        </p:txBody>
      </p:sp>
    </p:spTree>
    <p:extLst>
      <p:ext uri="{BB962C8B-B14F-4D97-AF65-F5344CB8AC3E}">
        <p14:creationId xmlns:p14="http://schemas.microsoft.com/office/powerpoint/2010/main" val="7837094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A930FA-754D-4842-BEB3-114F103B09F9}" type="slidenum">
              <a:rPr lang="en-US" altLang="en-US"/>
              <a:pPr/>
              <a:t>‹#›</a:t>
            </a:fld>
            <a:endParaRPr lang="en-US" altLang="en-US"/>
          </a:p>
        </p:txBody>
      </p:sp>
    </p:spTree>
    <p:extLst>
      <p:ext uri="{BB962C8B-B14F-4D97-AF65-F5344CB8AC3E}">
        <p14:creationId xmlns:p14="http://schemas.microsoft.com/office/powerpoint/2010/main" val="384962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2E816E-D8DB-453E-9C5C-22643712A0D6}" type="slidenum">
              <a:rPr lang="en-US" altLang="en-US"/>
              <a:pPr/>
              <a:t>‹#›</a:t>
            </a:fld>
            <a:endParaRPr lang="en-US" altLang="en-US"/>
          </a:p>
        </p:txBody>
      </p:sp>
    </p:spTree>
    <p:extLst>
      <p:ext uri="{BB962C8B-B14F-4D97-AF65-F5344CB8AC3E}">
        <p14:creationId xmlns:p14="http://schemas.microsoft.com/office/powerpoint/2010/main" val="372847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76408FC-DA88-4619-940E-B6A7A2218C98}" type="slidenum">
              <a:rPr lang="en-US" altLang="en-US"/>
              <a:pPr/>
              <a:t>‹#›</a:t>
            </a:fld>
            <a:endParaRPr lang="en-US" altLang="en-US"/>
          </a:p>
        </p:txBody>
      </p:sp>
    </p:spTree>
    <p:extLst>
      <p:ext uri="{BB962C8B-B14F-4D97-AF65-F5344CB8AC3E}">
        <p14:creationId xmlns:p14="http://schemas.microsoft.com/office/powerpoint/2010/main" val="2415112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DC5D5C-93E7-4BAF-B9BA-F19413C8C116}" type="slidenum">
              <a:rPr lang="en-US" altLang="en-US"/>
              <a:pPr/>
              <a:t>‹#›</a:t>
            </a:fld>
            <a:endParaRPr lang="en-US" altLang="en-US"/>
          </a:p>
        </p:txBody>
      </p:sp>
    </p:spTree>
    <p:extLst>
      <p:ext uri="{BB962C8B-B14F-4D97-AF65-F5344CB8AC3E}">
        <p14:creationId xmlns:p14="http://schemas.microsoft.com/office/powerpoint/2010/main" val="881023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D10097-0ABC-4027-BF6C-A2692E7A1E5E}" type="slidenum">
              <a:rPr lang="en-US" altLang="en-US"/>
              <a:pPr/>
              <a:t>‹#›</a:t>
            </a:fld>
            <a:endParaRPr lang="en-US" altLang="en-US"/>
          </a:p>
        </p:txBody>
      </p:sp>
    </p:spTree>
    <p:extLst>
      <p:ext uri="{BB962C8B-B14F-4D97-AF65-F5344CB8AC3E}">
        <p14:creationId xmlns:p14="http://schemas.microsoft.com/office/powerpoint/2010/main" val="2098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9FCF9FF-E27C-486E-8E9F-2E0B50E52730}" type="slidenum">
              <a:rPr lang="en-US" altLang="en-US"/>
              <a:pPr/>
              <a:t>‹#›</a:t>
            </a:fld>
            <a:endParaRPr lang="en-US" altLang="en-US"/>
          </a:p>
        </p:txBody>
      </p:sp>
    </p:spTree>
    <p:extLst>
      <p:ext uri="{BB962C8B-B14F-4D97-AF65-F5344CB8AC3E}">
        <p14:creationId xmlns:p14="http://schemas.microsoft.com/office/powerpoint/2010/main" val="302899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2BC64F1-35CA-4332-A0E4-4D77AFBB6EA0}" type="slidenum">
              <a:rPr lang="en-US" altLang="en-US"/>
              <a:pPr/>
              <a:t>‹#›</a:t>
            </a:fld>
            <a:endParaRPr lang="en-US" altLang="en-US"/>
          </a:p>
        </p:txBody>
      </p:sp>
    </p:spTree>
    <p:extLst>
      <p:ext uri="{BB962C8B-B14F-4D97-AF65-F5344CB8AC3E}">
        <p14:creationId xmlns:p14="http://schemas.microsoft.com/office/powerpoint/2010/main" val="246249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EBFE497-19EA-41D8-BCD4-931353C6B3B8}" type="slidenum">
              <a:rPr lang="en-US" altLang="en-US"/>
              <a:pPr/>
              <a:t>‹#›</a:t>
            </a:fld>
            <a:endParaRPr lang="en-US" altLang="en-US"/>
          </a:p>
        </p:txBody>
      </p:sp>
    </p:spTree>
    <p:extLst>
      <p:ext uri="{BB962C8B-B14F-4D97-AF65-F5344CB8AC3E}">
        <p14:creationId xmlns:p14="http://schemas.microsoft.com/office/powerpoint/2010/main" val="107385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DA71480-FC21-402C-9026-02990B173F0F}" type="slidenum">
              <a:rPr lang="en-US" altLang="en-US"/>
              <a:pPr/>
              <a:t>‹#›</a:t>
            </a:fld>
            <a:endParaRPr lang="en-US" altLang="en-US"/>
          </a:p>
        </p:txBody>
      </p:sp>
    </p:spTree>
    <p:extLst>
      <p:ext uri="{BB962C8B-B14F-4D97-AF65-F5344CB8AC3E}">
        <p14:creationId xmlns:p14="http://schemas.microsoft.com/office/powerpoint/2010/main" val="82354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6296E4A-2653-4C24-8427-7ABE5B0BE2A9}" type="slidenum">
              <a:rPr lang="en-US" altLang="en-US"/>
              <a:pPr/>
              <a:t>‹#›</a:t>
            </a:fld>
            <a:endParaRPr lang="en-US" altLang="en-US"/>
          </a:p>
        </p:txBody>
      </p:sp>
    </p:spTree>
    <p:extLst>
      <p:ext uri="{BB962C8B-B14F-4D97-AF65-F5344CB8AC3E}">
        <p14:creationId xmlns:p14="http://schemas.microsoft.com/office/powerpoint/2010/main" val="87164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FC18E11-4BE9-4494-BA16-2182571C6279}" type="slidenum">
              <a:rPr lang="en-US" altLang="en-US"/>
              <a:pPr/>
              <a:t>‹#›</a:t>
            </a:fld>
            <a:endParaRPr lang="en-US" altLang="en-US"/>
          </a:p>
        </p:txBody>
      </p:sp>
    </p:spTree>
    <p:extLst>
      <p:ext uri="{BB962C8B-B14F-4D97-AF65-F5344CB8AC3E}">
        <p14:creationId xmlns:p14="http://schemas.microsoft.com/office/powerpoint/2010/main" val="411301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FFD0FD9-3D27-4D06-9B2A-98383F99F2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6.wmf"/></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914400" y="5334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Jet Streams</a:t>
            </a:r>
          </a:p>
        </p:txBody>
      </p:sp>
      <p:pic>
        <p:nvPicPr>
          <p:cNvPr id="307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1928813"/>
            <a:ext cx="44577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4400"/>
            <a:ext cx="6445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6172200"/>
            <a:ext cx="38957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1268" name="TextBox 4"/>
          <p:cNvSpPr txBox="1">
            <a:spLocks noChangeArrowheads="1"/>
          </p:cNvSpPr>
          <p:nvPr/>
        </p:nvSpPr>
        <p:spPr bwMode="auto">
          <a:xfrm>
            <a:off x="228600" y="2286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Two jets over N. America.  The northern jet is Polar and the southern jet is Subtropical.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28800"/>
            <a:ext cx="5592763" cy="37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2291" name="TextBox 2"/>
          <p:cNvSpPr txBox="1">
            <a:spLocks noChangeArrowheads="1"/>
          </p:cNvSpPr>
          <p:nvPr/>
        </p:nvSpPr>
        <p:spPr bwMode="auto">
          <a:xfrm>
            <a:off x="152400" y="304800"/>
            <a:ext cx="868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If the Accuweather folks wanted to highlight the fact that the jet was causing unsettled weather in the U.S. heartland they should not have used this purple line.</a:t>
            </a:r>
          </a:p>
        </p:txBody>
      </p:sp>
      <p:sp>
        <p:nvSpPr>
          <p:cNvPr id="12292" name="TextBox 3"/>
          <p:cNvSpPr txBox="1">
            <a:spLocks noChangeArrowheads="1"/>
          </p:cNvSpPr>
          <p:nvPr/>
        </p:nvSpPr>
        <p:spPr bwMode="auto">
          <a:xfrm>
            <a:off x="0" y="114300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But the jet DOES separate air masses so this was at least good to show that.</a:t>
            </a:r>
          </a:p>
        </p:txBody>
      </p:sp>
      <p:sp>
        <p:nvSpPr>
          <p:cNvPr id="2" name="TextBox 1"/>
          <p:cNvSpPr txBox="1"/>
          <p:nvPr/>
        </p:nvSpPr>
        <p:spPr>
          <a:xfrm>
            <a:off x="533400" y="5864225"/>
            <a:ext cx="8077200" cy="646331"/>
          </a:xfrm>
          <a:prstGeom prst="rect">
            <a:avLst/>
          </a:prstGeom>
          <a:noFill/>
        </p:spPr>
        <p:txBody>
          <a:bodyPr wrap="square" rtlCol="0">
            <a:spAutoFit/>
          </a:bodyPr>
          <a:lstStyle/>
          <a:p>
            <a:r>
              <a:rPr lang="en-US" b="1" dirty="0"/>
              <a:t>Why is it “unsettled” only in one place on the purple line?</a:t>
            </a:r>
          </a:p>
          <a:p>
            <a:r>
              <a:rPr lang="en-US" b="1" dirty="0"/>
              <a:t> That’s something this image isn’t telling you.  So what DOES it mean?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50450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38" y="3200400"/>
            <a:ext cx="51863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3316" name="TextBox 3"/>
          <p:cNvSpPr txBox="1">
            <a:spLocks noChangeArrowheads="1"/>
          </p:cNvSpPr>
          <p:nvPr/>
        </p:nvSpPr>
        <p:spPr bwMode="auto">
          <a:xfrm>
            <a:off x="5410200" y="381000"/>
            <a:ext cx="3429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The surface temperature gradients seem to fit with the upper tropospheric jets! </a:t>
            </a:r>
          </a:p>
          <a:p>
            <a:pPr eaLnBrk="1" hangingPunct="1"/>
            <a:endParaRPr lang="en-US" altLang="en-US" b="1"/>
          </a:p>
          <a:p>
            <a:pPr eaLnBrk="1" hangingPunct="1"/>
            <a:r>
              <a:rPr lang="en-US" altLang="en-US" b="1"/>
              <a:t>How does that work?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43000"/>
            <a:ext cx="639445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096000"/>
            <a:ext cx="41338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4340" name="TextBox 3"/>
          <p:cNvSpPr txBox="1">
            <a:spLocks noChangeArrowheads="1"/>
          </p:cNvSpPr>
          <p:nvPr/>
        </p:nvSpPr>
        <p:spPr bwMode="auto">
          <a:xfrm>
            <a:off x="990600" y="228600"/>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Troughs and Ridges in the upper air are cold and warm.  At 700 </a:t>
            </a:r>
            <a:r>
              <a:rPr lang="en-US" altLang="en-US" dirty="0" err="1"/>
              <a:t>mb</a:t>
            </a:r>
            <a:r>
              <a:rPr lang="en-US" altLang="en-US" dirty="0"/>
              <a:t> you can see the isotherms show that. (Remember the hypsometric </a:t>
            </a:r>
            <a:r>
              <a:rPr lang="en-US" altLang="en-US" dirty="0" err="1"/>
              <a:t>eq</a:t>
            </a:r>
            <a:r>
              <a:rPr lang="en-US" altLang="en-US"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14375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5363" name="TextBox 2"/>
          <p:cNvSpPr txBox="1">
            <a:spLocks noChangeArrowheads="1"/>
          </p:cNvSpPr>
          <p:nvPr/>
        </p:nvSpPr>
        <p:spPr bwMode="auto">
          <a:xfrm>
            <a:off x="304800" y="152400"/>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Surface temperatures match the 700 mb temperatures because the troughs and ridges are just the upward extensions of the surface features.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467842"/>
            <a:ext cx="64389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2" y="6433542"/>
            <a:ext cx="3952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6388" name="TextBox 3"/>
          <p:cNvSpPr txBox="1">
            <a:spLocks noChangeArrowheads="1"/>
          </p:cNvSpPr>
          <p:nvPr/>
        </p:nvSpPr>
        <p:spPr bwMode="auto">
          <a:xfrm>
            <a:off x="381000" y="1524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The temperature pattern goes all the way up to the tropopause.  </a:t>
            </a:r>
          </a:p>
        </p:txBody>
      </p:sp>
      <p:sp>
        <p:nvSpPr>
          <p:cNvPr id="16389" name="TextBox 4"/>
          <p:cNvSpPr txBox="1">
            <a:spLocks noChangeArrowheads="1"/>
          </p:cNvSpPr>
          <p:nvPr/>
        </p:nvSpPr>
        <p:spPr bwMode="auto">
          <a:xfrm>
            <a:off x="304800" y="533400"/>
            <a:ext cx="8839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mn-lt"/>
              </a:rPr>
              <a:t>Since </a:t>
            </a:r>
            <a:r>
              <a:rPr lang="en-US" altLang="en-US" b="1" dirty="0">
                <a:latin typeface="Symbol" panose="05050102010706020507" pitchFamily="18" charset="2"/>
              </a:rPr>
              <a:t>r </a:t>
            </a:r>
            <a:r>
              <a:rPr lang="en-US" altLang="en-US" b="1" dirty="0">
                <a:latin typeface="+mn-lt"/>
              </a:rPr>
              <a:t>= P/RT,  </a:t>
            </a:r>
          </a:p>
          <a:p>
            <a:pPr eaLnBrk="1" hangingPunct="1"/>
            <a:r>
              <a:rPr lang="en-US" altLang="en-US" dirty="0">
                <a:latin typeface="+mn-lt"/>
              </a:rPr>
              <a:t>i</a:t>
            </a:r>
            <a:r>
              <a:rPr lang="en-US" altLang="en-US" dirty="0"/>
              <a:t>f P is constant, the height (temperature) gradient creates a density gradient.  Wind is the result.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695325"/>
            <a:ext cx="64389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74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6096000"/>
            <a:ext cx="3752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7412" name="TextBox 5"/>
          <p:cNvSpPr txBox="1">
            <a:spLocks noChangeArrowheads="1"/>
          </p:cNvSpPr>
          <p:nvPr/>
        </p:nvSpPr>
        <p:spPr bwMode="auto">
          <a:xfrm>
            <a:off x="457200" y="152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The Subtropical Jet is best seen at 200 mb</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6470650"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0"/>
            <a:ext cx="38004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18436" name="TextBox 3"/>
          <p:cNvSpPr txBox="1">
            <a:spLocks noChangeArrowheads="1"/>
          </p:cNvSpPr>
          <p:nvPr/>
        </p:nvSpPr>
        <p:spPr bwMode="auto">
          <a:xfrm>
            <a:off x="228600" y="152400"/>
            <a:ext cx="861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In contrast, the Polar Jet is most easily seen at a lower elevation, here at 300 mb.</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1" descr="07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990600"/>
            <a:ext cx="89408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p:cNvSpPr txBox="1">
            <a:spLocks noChangeArrowheads="1"/>
          </p:cNvSpPr>
          <p:nvPr/>
        </p:nvSpPr>
        <p:spPr bwMode="auto">
          <a:xfrm>
            <a:off x="228600" y="3048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Here’s a schematic showing the relative positions of the two types of jet streams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m360\Jet Streams\Fall 2009\image_0_2009_11_29_12_00_00Z.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8867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457200" y="0"/>
            <a:ext cx="838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Jet Streams are Three-Dimensional</a:t>
            </a:r>
          </a:p>
        </p:txBody>
      </p:sp>
      <p:sp>
        <p:nvSpPr>
          <p:cNvPr id="20484" name="TextBox 3"/>
          <p:cNvSpPr txBox="1">
            <a:spLocks noChangeArrowheads="1"/>
          </p:cNvSpPr>
          <p:nvPr/>
        </p:nvSpPr>
        <p:spPr bwMode="auto">
          <a:xfrm>
            <a:off x="3657600" y="533400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Subtropical Jet Stream</a:t>
            </a:r>
          </a:p>
        </p:txBody>
      </p:sp>
      <p:sp>
        <p:nvSpPr>
          <p:cNvPr id="20485" name="TextBox 4"/>
          <p:cNvSpPr txBox="1">
            <a:spLocks noChangeArrowheads="1"/>
          </p:cNvSpPr>
          <p:nvPr/>
        </p:nvSpPr>
        <p:spPr bwMode="auto">
          <a:xfrm>
            <a:off x="3962400" y="14478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Polar Jet Streams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48815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4099" name="TextBox 2"/>
          <p:cNvSpPr txBox="1">
            <a:spLocks noChangeArrowheads="1"/>
          </p:cNvSpPr>
          <p:nvPr/>
        </p:nvSpPr>
        <p:spPr bwMode="auto">
          <a:xfrm>
            <a:off x="381000" y="228600"/>
            <a:ext cx="8305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During World War II, allied pilots encountered high speed winds in the upper air.  They named those winds after the fastest planes they came up against:  fighters equipped with jet engines.</a:t>
            </a:r>
          </a:p>
          <a:p>
            <a:pPr eaLnBrk="1" hangingPunct="1"/>
            <a:endParaRPr lang="en-US" altLang="en-US"/>
          </a:p>
        </p:txBody>
      </p:sp>
      <p:sp>
        <p:nvSpPr>
          <p:cNvPr id="4100" name="TextBox 3"/>
          <p:cNvSpPr txBox="1">
            <a:spLocks noChangeArrowheads="1"/>
          </p:cNvSpPr>
          <p:nvPr/>
        </p:nvSpPr>
        <p:spPr bwMode="auto">
          <a:xfrm>
            <a:off x="990600" y="5105400"/>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German Messerschmidt 262</a:t>
            </a:r>
          </a:p>
          <a:p>
            <a:pPr eaLnBrk="1" hangingPunct="1"/>
            <a:r>
              <a:rPr lang="en-US" altLang="en-US" b="1"/>
              <a:t>Top speed: 540 mph</a:t>
            </a:r>
          </a:p>
        </p:txBody>
      </p:sp>
      <p:pic>
        <p:nvPicPr>
          <p:cNvPr id="4101" name="Picture 5" descr="C:\Users\blechmjb\Desktop\P51-d_mustang_472216_ar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49738"/>
            <a:ext cx="3505200"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5"/>
          <p:cNvSpPr txBox="1">
            <a:spLocks noChangeArrowheads="1"/>
          </p:cNvSpPr>
          <p:nvPr/>
        </p:nvSpPr>
        <p:spPr bwMode="auto">
          <a:xfrm>
            <a:off x="6019800" y="3276600"/>
            <a:ext cx="251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U.S. P-51 Mustang</a:t>
            </a:r>
          </a:p>
          <a:p>
            <a:pPr eaLnBrk="1" hangingPunct="1"/>
            <a:r>
              <a:rPr lang="en-US" altLang="en-US"/>
              <a:t>Top speed: 425 mph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m360\Jet Streams\Fall 2009\JetLoop3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8867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m360\Jet Streams\Fall 2009\image_26_2009_11_29_12_00_00Z.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85825"/>
            <a:ext cx="78867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228600" y="0"/>
            <a:ext cx="830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The Subtropical Jet is a little higher in elevation due to the larger Thickness in a warmer part of the atmosphere (that’s why we look for it at 200 mb, while we look for the Polar Jet at 300 mb)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m360\Jet Streams\Fall 2009\gfs_250_000m.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50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2"/>
          <p:cNvSpPr txBox="1">
            <a:spLocks noChangeArrowheads="1"/>
          </p:cNvSpPr>
          <p:nvPr/>
        </p:nvSpPr>
        <p:spPr bwMode="auto">
          <a:xfrm>
            <a:off x="457200" y="228600"/>
            <a:ext cx="838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A more conventional view of the same jet streams.  250 mb is a compromise level which shows some of all upper tropospheric jets.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6858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cxnSp>
        <p:nvCxnSpPr>
          <p:cNvPr id="24579" name="Straight Arrow Connector 3"/>
          <p:cNvCxnSpPr>
            <a:cxnSpLocks noChangeShapeType="1"/>
          </p:cNvCxnSpPr>
          <p:nvPr/>
        </p:nvCxnSpPr>
        <p:spPr bwMode="auto">
          <a:xfrm flipH="1" flipV="1">
            <a:off x="4648200" y="3733800"/>
            <a:ext cx="304800" cy="1066800"/>
          </a:xfrm>
          <a:prstGeom prst="straightConnector1">
            <a:avLst/>
          </a:prstGeom>
          <a:noFill/>
          <a:ln w="47625"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4580" name="TextBox 6"/>
          <p:cNvSpPr txBox="1">
            <a:spLocks noChangeArrowheads="1"/>
          </p:cNvSpPr>
          <p:nvPr/>
        </p:nvSpPr>
        <p:spPr bwMode="auto">
          <a:xfrm>
            <a:off x="1371600" y="5791200"/>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The maximum wind in a Jet Stream is called the Jet Streak</a:t>
            </a:r>
          </a:p>
        </p:txBody>
      </p:sp>
      <p:sp>
        <p:nvSpPr>
          <p:cNvPr id="24581" name="TextBox 9"/>
          <p:cNvSpPr txBox="1">
            <a:spLocks noChangeArrowheads="1"/>
          </p:cNvSpPr>
          <p:nvPr/>
        </p:nvSpPr>
        <p:spPr bwMode="auto">
          <a:xfrm>
            <a:off x="4267200" y="3276600"/>
            <a:ext cx="76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solidFill>
                  <a:schemeClr val="bg1"/>
                </a:solidFill>
                <a:latin typeface="Times New Roman" panose="02020603050405020304" pitchFamily="18" charset="0"/>
                <a:cs typeface="Times New Roman" panose="02020603050405020304" pitchFamily="18" charset="0"/>
              </a:rPr>
              <a:t>J</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p:cNvSpPr txBox="1">
            <a:spLocks noChangeArrowheads="1"/>
          </p:cNvSpPr>
          <p:nvPr/>
        </p:nvSpPr>
        <p:spPr bwMode="auto">
          <a:xfrm>
            <a:off x="381000" y="228600"/>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The main part of the definition of a jet (“relatively strong winds concentrated within a narrow stream in the atmosphere”) does not </a:t>
            </a:r>
            <a:r>
              <a:rPr lang="en-US" altLang="en-US" u="sng"/>
              <a:t>require</a:t>
            </a:r>
            <a:r>
              <a:rPr lang="en-US" altLang="en-US"/>
              <a:t> that the jet be in the upper troposphere. </a:t>
            </a:r>
          </a:p>
        </p:txBody>
      </p:sp>
      <p:sp>
        <p:nvSpPr>
          <p:cNvPr id="25603" name="TextBox 4"/>
          <p:cNvSpPr txBox="1">
            <a:spLocks noChangeArrowheads="1"/>
          </p:cNvSpPr>
          <p:nvPr/>
        </p:nvSpPr>
        <p:spPr bwMode="auto">
          <a:xfrm>
            <a:off x="533400" y="6019800"/>
            <a:ext cx="792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When it is in the lower troposphere (850 mb), it is a Low Level Jet.  50 knots is usually a good value to use to identify the LLJ but don’t get hung up on it.</a:t>
            </a: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381750"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715000"/>
            <a:ext cx="3762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25606" name="TextBox 5"/>
          <p:cNvSpPr txBox="1">
            <a:spLocks noChangeArrowheads="1"/>
          </p:cNvSpPr>
          <p:nvPr/>
        </p:nvSpPr>
        <p:spPr bwMode="auto">
          <a:xfrm>
            <a:off x="4953000" y="31242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LLJ</a:t>
            </a:r>
          </a:p>
        </p:txBody>
      </p:sp>
      <p:sp>
        <p:nvSpPr>
          <p:cNvPr id="25607" name="TextBox 6"/>
          <p:cNvSpPr txBox="1">
            <a:spLocks noChangeArrowheads="1"/>
          </p:cNvSpPr>
          <p:nvPr/>
        </p:nvSpPr>
        <p:spPr bwMode="auto">
          <a:xfrm>
            <a:off x="3810000" y="23622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LLJ</a:t>
            </a:r>
          </a:p>
        </p:txBody>
      </p:sp>
      <p:sp>
        <p:nvSpPr>
          <p:cNvPr id="25608" name="TextBox 7"/>
          <p:cNvSpPr txBox="1">
            <a:spLocks noChangeArrowheads="1"/>
          </p:cNvSpPr>
          <p:nvPr/>
        </p:nvSpPr>
        <p:spPr bwMode="auto">
          <a:xfrm>
            <a:off x="6172200" y="35052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LLJ</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85800"/>
            <a:ext cx="58293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26627" name="TextBox 3"/>
          <p:cNvSpPr txBox="1">
            <a:spLocks noChangeArrowheads="1"/>
          </p:cNvSpPr>
          <p:nvPr/>
        </p:nvSpPr>
        <p:spPr bwMode="auto">
          <a:xfrm>
            <a:off x="685800" y="2286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If the cold advection is occurring, it’s a descending Jet</a:t>
            </a:r>
          </a:p>
        </p:txBody>
      </p:sp>
      <p:sp>
        <p:nvSpPr>
          <p:cNvPr id="26628" name="TextBox 4"/>
          <p:cNvSpPr txBox="1">
            <a:spLocks noChangeArrowheads="1"/>
          </p:cNvSpPr>
          <p:nvPr/>
        </p:nvSpPr>
        <p:spPr bwMode="auto">
          <a:xfrm>
            <a:off x="838200" y="5410200"/>
            <a:ext cx="746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If the descending Jet is at 850 mb, some of that momentum will reach the ground.  This calls for a high-wind forecast.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524750"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2765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172200"/>
            <a:ext cx="29908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27652" name="Text Box 9"/>
          <p:cNvSpPr txBox="1">
            <a:spLocks noChangeArrowheads="1"/>
          </p:cNvSpPr>
          <p:nvPr/>
        </p:nvSpPr>
        <p:spPr bwMode="auto">
          <a:xfrm>
            <a:off x="1219200" y="4648200"/>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Jets create PVA/NVA</a:t>
            </a:r>
          </a:p>
        </p:txBody>
      </p:sp>
      <p:sp>
        <p:nvSpPr>
          <p:cNvPr id="27653" name="Text Box 10"/>
          <p:cNvSpPr txBox="1">
            <a:spLocks noChangeArrowheads="1"/>
          </p:cNvSpPr>
          <p:nvPr/>
        </p:nvSpPr>
        <p:spPr bwMode="auto">
          <a:xfrm>
            <a:off x="4267200" y="12954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KGRB</a:t>
            </a:r>
          </a:p>
        </p:txBody>
      </p:sp>
      <p:sp>
        <p:nvSpPr>
          <p:cNvPr id="27654" name="Line 11"/>
          <p:cNvSpPr>
            <a:spLocks noChangeShapeType="1"/>
          </p:cNvSpPr>
          <p:nvPr/>
        </p:nvSpPr>
        <p:spPr bwMode="auto">
          <a:xfrm>
            <a:off x="5181600" y="1600200"/>
            <a:ext cx="381000" cy="68580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760095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2867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943600"/>
            <a:ext cx="29813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28676" name="Line 6"/>
          <p:cNvSpPr>
            <a:spLocks noChangeShapeType="1"/>
          </p:cNvSpPr>
          <p:nvPr/>
        </p:nvSpPr>
        <p:spPr bwMode="auto">
          <a:xfrm>
            <a:off x="5105400" y="1295400"/>
            <a:ext cx="533400" cy="1066800"/>
          </a:xfrm>
          <a:prstGeom prst="line">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28677" name="Text Box 7"/>
          <p:cNvSpPr txBox="1">
            <a:spLocks noChangeArrowheads="1"/>
          </p:cNvSpPr>
          <p:nvPr/>
        </p:nvSpPr>
        <p:spPr bwMode="auto">
          <a:xfrm>
            <a:off x="3581400" y="914400"/>
            <a:ext cx="3048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Here is the 500 mb jet streak at KGRB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Vorticity111612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
            <a:ext cx="71628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5"/>
          <p:cNvSpPr txBox="1">
            <a:spLocks noChangeArrowheads="1"/>
          </p:cNvSpPr>
          <p:nvPr/>
        </p:nvSpPr>
        <p:spPr bwMode="auto">
          <a:xfrm>
            <a:off x="4876800" y="19812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a:t>J</a:t>
            </a:r>
          </a:p>
        </p:txBody>
      </p:sp>
      <p:sp>
        <p:nvSpPr>
          <p:cNvPr id="29700" name="Text Box 6"/>
          <p:cNvSpPr txBox="1">
            <a:spLocks noChangeArrowheads="1"/>
          </p:cNvSpPr>
          <p:nvPr/>
        </p:nvSpPr>
        <p:spPr bwMode="auto">
          <a:xfrm>
            <a:off x="4495800" y="12954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chemeClr val="bg1"/>
                </a:solidFill>
              </a:rPr>
              <a:t>vortmax</a:t>
            </a:r>
          </a:p>
        </p:txBody>
      </p:sp>
      <p:sp>
        <p:nvSpPr>
          <p:cNvPr id="29701" name="Text Box 7"/>
          <p:cNvSpPr txBox="1">
            <a:spLocks noChangeArrowheads="1"/>
          </p:cNvSpPr>
          <p:nvPr/>
        </p:nvSpPr>
        <p:spPr bwMode="auto">
          <a:xfrm>
            <a:off x="4419600" y="29718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FF00"/>
                </a:solidFill>
              </a:rPr>
              <a:t>vortmin</a:t>
            </a:r>
          </a:p>
        </p:txBody>
      </p:sp>
      <p:sp>
        <p:nvSpPr>
          <p:cNvPr id="29702" name="Text Box 8"/>
          <p:cNvSpPr txBox="1">
            <a:spLocks noChangeArrowheads="1"/>
          </p:cNvSpPr>
          <p:nvPr/>
        </p:nvSpPr>
        <p:spPr bwMode="auto">
          <a:xfrm>
            <a:off x="1143000" y="6096000"/>
            <a:ext cx="708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On either side of the jet streak, there is a maximum and a minimum of vorticity.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fi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66659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5"/>
          <p:cNvSpPr txBox="1">
            <a:spLocks noChangeArrowheads="1"/>
          </p:cNvSpPr>
          <p:nvPr/>
        </p:nvSpPr>
        <p:spPr bwMode="auto">
          <a:xfrm>
            <a:off x="2971800" y="1371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Vorticity maximum</a:t>
            </a:r>
          </a:p>
        </p:txBody>
      </p:sp>
      <p:sp>
        <p:nvSpPr>
          <p:cNvPr id="30724" name="Text Box 6"/>
          <p:cNvSpPr txBox="1">
            <a:spLocks noChangeArrowheads="1"/>
          </p:cNvSpPr>
          <p:nvPr/>
        </p:nvSpPr>
        <p:spPr bwMode="auto">
          <a:xfrm>
            <a:off x="2971800" y="41910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Vorticity minimum</a:t>
            </a:r>
          </a:p>
        </p:txBody>
      </p:sp>
      <p:sp>
        <p:nvSpPr>
          <p:cNvPr id="30725" name="TextBox 4"/>
          <p:cNvSpPr txBox="1">
            <a:spLocks noChangeArrowheads="1"/>
          </p:cNvSpPr>
          <p:nvPr/>
        </p:nvSpPr>
        <p:spPr bwMode="auto">
          <a:xfrm>
            <a:off x="381000" y="228600"/>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With wind blowing from Entrance to Exit regions, the vorticity is being advected so you get areas of PVA and NVA in this pattern: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228600" y="152400"/>
            <a:ext cx="8686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endParaRPr lang="en-US" altLang="en-US"/>
          </a:p>
          <a:p>
            <a:pPr algn="l" eaLnBrk="1" hangingPunct="1"/>
            <a:r>
              <a:rPr lang="en-US" altLang="en-US"/>
              <a:t>From the AMS Glossary of Meteorology </a:t>
            </a:r>
            <a:r>
              <a:rPr lang="en-US" altLang="en-US" sz="1600"/>
              <a:t>(http://amsglossary.allenpress.com/glossary): </a:t>
            </a:r>
          </a:p>
          <a:p>
            <a:pPr algn="l" eaLnBrk="1" hangingPunct="1"/>
            <a:endParaRPr lang="en-US" altLang="en-US" b="1"/>
          </a:p>
          <a:p>
            <a:pPr algn="l" eaLnBrk="1" hangingPunct="1"/>
            <a:r>
              <a:rPr lang="en-US" altLang="en-US" b="1"/>
              <a:t>jet stream</a:t>
            </a:r>
            <a:r>
              <a:rPr lang="en-US" altLang="en-US"/>
              <a:t>—Relatively strong winds concentrated within a narrow stream in the atmosphere.  </a:t>
            </a:r>
          </a:p>
        </p:txBody>
      </p:sp>
      <p:sp>
        <p:nvSpPr>
          <p:cNvPr id="5123" name="TextBox 2"/>
          <p:cNvSpPr txBox="1">
            <a:spLocks noChangeArrowheads="1"/>
          </p:cNvSpPr>
          <p:nvPr/>
        </p:nvSpPr>
        <p:spPr bwMode="auto">
          <a:xfrm>
            <a:off x="152400" y="16764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a:t>While this term may be applied to any such stream regardless of direction (including vertical), it is coming more and more to mean only a quasi-horizontal jet stream of maximum winds embedded in the midlatitude westerlies, and concentrated in the high troposphere …</a:t>
            </a:r>
          </a:p>
        </p:txBody>
      </p:sp>
      <p:pic>
        <p:nvPicPr>
          <p:cNvPr id="51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124200"/>
            <a:ext cx="3810000"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4"/>
          <p:cNvSpPr txBox="1">
            <a:spLocks noChangeArrowheads="1"/>
          </p:cNvSpPr>
          <p:nvPr/>
        </p:nvSpPr>
        <p:spPr bwMode="auto">
          <a:xfrm>
            <a:off x="1066800" y="228600"/>
            <a:ext cx="701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Geostrophic and Ageostrophic wind</a:t>
            </a:r>
          </a:p>
        </p:txBody>
      </p:sp>
      <p:sp>
        <p:nvSpPr>
          <p:cNvPr id="1028" name="Text Box 6"/>
          <p:cNvSpPr txBox="1">
            <a:spLocks noChangeArrowheads="1"/>
          </p:cNvSpPr>
          <p:nvPr/>
        </p:nvSpPr>
        <p:spPr bwMode="auto">
          <a:xfrm>
            <a:off x="1828800" y="5334000"/>
            <a:ext cx="541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Departures from Geostrophic are highly exaggerated</a:t>
            </a:r>
          </a:p>
        </p:txBody>
      </p:sp>
      <p:graphicFrame>
        <p:nvGraphicFramePr>
          <p:cNvPr id="2" name="Object 1">
            <a:extLst>
              <a:ext uri="{FF2B5EF4-FFF2-40B4-BE49-F238E27FC236}">
                <a16:creationId xmlns:a16="http://schemas.microsoft.com/office/drawing/2014/main" id="{1E34D8BA-6B45-40A3-AC69-4437E376A4CB}"/>
              </a:ext>
            </a:extLst>
          </p:cNvPr>
          <p:cNvGraphicFramePr>
            <a:graphicFrameLocks noChangeAspect="1"/>
          </p:cNvGraphicFramePr>
          <p:nvPr>
            <p:extLst>
              <p:ext uri="{D42A27DB-BD31-4B8C-83A1-F6EECF244321}">
                <p14:modId xmlns:p14="http://schemas.microsoft.com/office/powerpoint/2010/main" val="1513457543"/>
              </p:ext>
            </p:extLst>
          </p:nvPr>
        </p:nvGraphicFramePr>
        <p:xfrm>
          <a:off x="783570" y="685800"/>
          <a:ext cx="7576859" cy="4436586"/>
        </p:xfrm>
        <a:graphic>
          <a:graphicData uri="http://schemas.openxmlformats.org/presentationml/2006/ole">
            <mc:AlternateContent xmlns:mc="http://schemas.openxmlformats.org/markup-compatibility/2006">
              <mc:Choice xmlns:v="urn:schemas-microsoft-com:vml" Requires="v">
                <p:oleObj spid="_x0000_s1032" r:id="rId3" imgW="5863680" imgH="3434400" progId="">
                  <p:embed/>
                </p:oleObj>
              </mc:Choice>
              <mc:Fallback>
                <p:oleObj r:id="rId3" imgW="5863680" imgH="3434400" progId="">
                  <p:embed/>
                  <p:pic>
                    <p:nvPicPr>
                      <p:cNvPr id="0" name=""/>
                      <p:cNvPicPr/>
                      <p:nvPr/>
                    </p:nvPicPr>
                    <p:blipFill>
                      <a:blip r:embed="rId4"/>
                      <a:stretch>
                        <a:fillRect/>
                      </a:stretch>
                    </p:blipFill>
                    <p:spPr>
                      <a:xfrm>
                        <a:off x="783570" y="685800"/>
                        <a:ext cx="7576859" cy="4436586"/>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fi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43000"/>
            <a:ext cx="6665913"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5"/>
          <p:cNvSpPr txBox="1">
            <a:spLocks noChangeArrowheads="1"/>
          </p:cNvSpPr>
          <p:nvPr/>
        </p:nvSpPr>
        <p:spPr bwMode="auto">
          <a:xfrm>
            <a:off x="6172200" y="34290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V</a:t>
            </a:r>
            <a:r>
              <a:rPr lang="en-US" altLang="en-US" b="1" baseline="-25000"/>
              <a:t>g</a:t>
            </a:r>
            <a:endParaRPr lang="en-US" altLang="en-US"/>
          </a:p>
        </p:txBody>
      </p:sp>
      <p:sp>
        <p:nvSpPr>
          <p:cNvPr id="31748" name="Text Box 6"/>
          <p:cNvSpPr txBox="1">
            <a:spLocks noChangeArrowheads="1"/>
          </p:cNvSpPr>
          <p:nvPr/>
        </p:nvSpPr>
        <p:spPr bwMode="auto">
          <a:xfrm>
            <a:off x="2667000" y="3352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V</a:t>
            </a:r>
            <a:r>
              <a:rPr lang="en-US" altLang="en-US" b="1" baseline="-25000"/>
              <a:t>g</a:t>
            </a:r>
            <a:endParaRPr lang="en-US" altLang="en-US"/>
          </a:p>
        </p:txBody>
      </p:sp>
      <p:sp>
        <p:nvSpPr>
          <p:cNvPr id="31749" name="Text Box 7"/>
          <p:cNvSpPr txBox="1">
            <a:spLocks noChangeArrowheads="1"/>
          </p:cNvSpPr>
          <p:nvPr/>
        </p:nvSpPr>
        <p:spPr bwMode="auto">
          <a:xfrm>
            <a:off x="2286000" y="2590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V (total wind)</a:t>
            </a:r>
          </a:p>
        </p:txBody>
      </p:sp>
      <p:sp>
        <p:nvSpPr>
          <p:cNvPr id="31750" name="Text Box 8"/>
          <p:cNvSpPr txBox="1">
            <a:spLocks noChangeArrowheads="1"/>
          </p:cNvSpPr>
          <p:nvPr/>
        </p:nvSpPr>
        <p:spPr bwMode="auto">
          <a:xfrm>
            <a:off x="6019800" y="25908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V (total wind)</a:t>
            </a:r>
          </a:p>
        </p:txBody>
      </p:sp>
      <p:sp>
        <p:nvSpPr>
          <p:cNvPr id="31751" name="Line 9"/>
          <p:cNvSpPr>
            <a:spLocks noChangeShapeType="1"/>
          </p:cNvSpPr>
          <p:nvPr/>
        </p:nvSpPr>
        <p:spPr bwMode="auto">
          <a:xfrm flipV="1">
            <a:off x="3276600" y="2895600"/>
            <a:ext cx="0" cy="457200"/>
          </a:xfrm>
          <a:prstGeom prst="line">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1752" name="Line 10"/>
          <p:cNvSpPr>
            <a:spLocks noChangeShapeType="1"/>
          </p:cNvSpPr>
          <p:nvPr/>
        </p:nvSpPr>
        <p:spPr bwMode="auto">
          <a:xfrm>
            <a:off x="6096000" y="2895600"/>
            <a:ext cx="0" cy="457200"/>
          </a:xfrm>
          <a:prstGeom prst="line">
            <a:avLst/>
          </a:prstGeom>
          <a:noFill/>
          <a:ln w="1270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1753" name="Text Box 11"/>
          <p:cNvSpPr txBox="1">
            <a:spLocks noChangeArrowheads="1"/>
          </p:cNvSpPr>
          <p:nvPr/>
        </p:nvSpPr>
        <p:spPr bwMode="auto">
          <a:xfrm>
            <a:off x="5562600" y="2819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1"/>
          </a:p>
        </p:txBody>
      </p:sp>
      <p:sp>
        <p:nvSpPr>
          <p:cNvPr id="31754" name="Text Box 12"/>
          <p:cNvSpPr txBox="1">
            <a:spLocks noChangeArrowheads="1"/>
          </p:cNvSpPr>
          <p:nvPr/>
        </p:nvSpPr>
        <p:spPr bwMode="auto">
          <a:xfrm>
            <a:off x="3352800" y="2895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1"/>
          </a:p>
        </p:txBody>
      </p:sp>
      <p:sp>
        <p:nvSpPr>
          <p:cNvPr id="31755" name="Text Box 13"/>
          <p:cNvSpPr txBox="1">
            <a:spLocks noChangeArrowheads="1"/>
          </p:cNvSpPr>
          <p:nvPr/>
        </p:nvSpPr>
        <p:spPr bwMode="auto">
          <a:xfrm>
            <a:off x="914400" y="228600"/>
            <a:ext cx="723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Another view</a:t>
            </a:r>
          </a:p>
        </p:txBody>
      </p:sp>
      <p:sp>
        <p:nvSpPr>
          <p:cNvPr id="31756" name="TextBox 11"/>
          <p:cNvSpPr txBox="1">
            <a:spLocks noChangeArrowheads="1"/>
          </p:cNvSpPr>
          <p:nvPr/>
        </p:nvSpPr>
        <p:spPr bwMode="auto">
          <a:xfrm>
            <a:off x="1447800" y="3048000"/>
            <a:ext cx="457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77800"/>
            <a:ext cx="65024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14400"/>
            <a:ext cx="37719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3795" name="Line 5"/>
          <p:cNvSpPr>
            <a:spLocks noChangeShapeType="1"/>
          </p:cNvSpPr>
          <p:nvPr/>
        </p:nvSpPr>
        <p:spPr bwMode="auto">
          <a:xfrm flipH="1">
            <a:off x="4419600" y="2209800"/>
            <a:ext cx="2895600"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3796" name="Line 6"/>
          <p:cNvSpPr>
            <a:spLocks noChangeShapeType="1"/>
          </p:cNvSpPr>
          <p:nvPr/>
        </p:nvSpPr>
        <p:spPr bwMode="auto">
          <a:xfrm flipH="1">
            <a:off x="4648200" y="4191000"/>
            <a:ext cx="2895600"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3797" name="Text Box 7"/>
          <p:cNvSpPr txBox="1">
            <a:spLocks noChangeArrowheads="1"/>
          </p:cNvSpPr>
          <p:nvPr/>
        </p:nvSpPr>
        <p:spPr bwMode="auto">
          <a:xfrm>
            <a:off x="6248400" y="2590800"/>
            <a:ext cx="2895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Winds cross the height lines!  Geostrophic winds shouldn’t do that. So these have an ageostrophic component.</a:t>
            </a:r>
          </a:p>
        </p:txBody>
      </p:sp>
      <p:sp>
        <p:nvSpPr>
          <p:cNvPr id="33798" name="Line 8"/>
          <p:cNvSpPr>
            <a:spLocks noChangeShapeType="1"/>
          </p:cNvSpPr>
          <p:nvPr/>
        </p:nvSpPr>
        <p:spPr bwMode="auto">
          <a:xfrm flipH="1">
            <a:off x="4267200" y="4876800"/>
            <a:ext cx="2895600" cy="0"/>
          </a:xfrm>
          <a:prstGeom prst="line">
            <a:avLst/>
          </a:prstGeom>
          <a:noFill/>
          <a:ln w="28575">
            <a:solidFill>
              <a:srgbClr val="FF0000"/>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33799" name="Text Box 9"/>
          <p:cNvSpPr txBox="1">
            <a:spLocks noChangeArrowheads="1"/>
          </p:cNvSpPr>
          <p:nvPr/>
        </p:nvSpPr>
        <p:spPr bwMode="auto">
          <a:xfrm>
            <a:off x="1524000" y="5105400"/>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solidFill>
                  <a:srgbClr val="FF0000"/>
                </a:solidFill>
              </a:rPr>
              <a:t>Entrance region</a:t>
            </a:r>
          </a:p>
        </p:txBody>
      </p:sp>
      <p:sp>
        <p:nvSpPr>
          <p:cNvPr id="33800" name="Text Box 11"/>
          <p:cNvSpPr txBox="1">
            <a:spLocks noChangeArrowheads="1"/>
          </p:cNvSpPr>
          <p:nvPr/>
        </p:nvSpPr>
        <p:spPr bwMode="auto">
          <a:xfrm>
            <a:off x="3657600" y="175260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b="1">
                <a:solidFill>
                  <a:srgbClr val="FF0000"/>
                </a:solidFill>
              </a:rPr>
              <a:t>Exit region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7620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4819" name="TextBox 2"/>
          <p:cNvSpPr txBox="1">
            <a:spLocks noChangeArrowheads="1"/>
          </p:cNvSpPr>
          <p:nvPr/>
        </p:nvSpPr>
        <p:spPr bwMode="auto">
          <a:xfrm>
            <a:off x="5486400" y="0"/>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Notice how the streamlines cross the height lines</a:t>
            </a:r>
          </a:p>
        </p:txBody>
      </p:sp>
      <p:cxnSp>
        <p:nvCxnSpPr>
          <p:cNvPr id="34820" name="Straight Arrow Connector 4"/>
          <p:cNvCxnSpPr>
            <a:cxnSpLocks noChangeShapeType="1"/>
          </p:cNvCxnSpPr>
          <p:nvPr/>
        </p:nvCxnSpPr>
        <p:spPr bwMode="auto">
          <a:xfrm flipH="1">
            <a:off x="6096000" y="609600"/>
            <a:ext cx="457200" cy="1600200"/>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821" name="Straight Arrow Connector 6"/>
          <p:cNvCxnSpPr>
            <a:cxnSpLocks noChangeShapeType="1"/>
          </p:cNvCxnSpPr>
          <p:nvPr/>
        </p:nvCxnSpPr>
        <p:spPr bwMode="auto">
          <a:xfrm flipH="1" flipV="1">
            <a:off x="5791200" y="2362200"/>
            <a:ext cx="152400" cy="228600"/>
          </a:xfrm>
          <a:prstGeom prst="straightConnector1">
            <a:avLst/>
          </a:prstGeom>
          <a:noFill/>
          <a:ln w="222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4822" name="Straight Arrow Connector 8"/>
          <p:cNvCxnSpPr>
            <a:cxnSpLocks noChangeShapeType="1"/>
          </p:cNvCxnSpPr>
          <p:nvPr/>
        </p:nvCxnSpPr>
        <p:spPr bwMode="auto">
          <a:xfrm>
            <a:off x="7086600" y="1676400"/>
            <a:ext cx="76200" cy="2286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3" name="Straight Arrow Connector 10"/>
          <p:cNvCxnSpPr>
            <a:cxnSpLocks noChangeShapeType="1"/>
          </p:cNvCxnSpPr>
          <p:nvPr/>
        </p:nvCxnSpPr>
        <p:spPr bwMode="auto">
          <a:xfrm>
            <a:off x="6934200" y="1676400"/>
            <a:ext cx="228600" cy="2286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4" name="Straight Arrow Connector 12"/>
          <p:cNvCxnSpPr>
            <a:cxnSpLocks noChangeShapeType="1"/>
          </p:cNvCxnSpPr>
          <p:nvPr/>
        </p:nvCxnSpPr>
        <p:spPr bwMode="auto">
          <a:xfrm>
            <a:off x="6934200" y="1676400"/>
            <a:ext cx="228600" cy="2286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5" name="Straight Arrow Connector 14"/>
          <p:cNvCxnSpPr>
            <a:cxnSpLocks noChangeShapeType="1"/>
          </p:cNvCxnSpPr>
          <p:nvPr/>
        </p:nvCxnSpPr>
        <p:spPr bwMode="auto">
          <a:xfrm>
            <a:off x="6934200" y="1600200"/>
            <a:ext cx="152400" cy="3048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6" name="Straight Arrow Connector 16"/>
          <p:cNvCxnSpPr>
            <a:cxnSpLocks noChangeShapeType="1"/>
          </p:cNvCxnSpPr>
          <p:nvPr/>
        </p:nvCxnSpPr>
        <p:spPr bwMode="auto">
          <a:xfrm>
            <a:off x="7010400" y="1676400"/>
            <a:ext cx="762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7" name="Straight Arrow Connector 18"/>
          <p:cNvCxnSpPr>
            <a:cxnSpLocks noChangeShapeType="1"/>
          </p:cNvCxnSpPr>
          <p:nvPr/>
        </p:nvCxnSpPr>
        <p:spPr bwMode="auto">
          <a:xfrm>
            <a:off x="6934200" y="1676400"/>
            <a:ext cx="1524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8" name="Straight Arrow Connector 20"/>
          <p:cNvCxnSpPr>
            <a:cxnSpLocks noChangeShapeType="1"/>
          </p:cNvCxnSpPr>
          <p:nvPr/>
        </p:nvCxnSpPr>
        <p:spPr bwMode="auto">
          <a:xfrm>
            <a:off x="6934200" y="1676400"/>
            <a:ext cx="152400" cy="1524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29" name="Straight Arrow Connector 22"/>
          <p:cNvCxnSpPr>
            <a:cxnSpLocks noChangeShapeType="1"/>
          </p:cNvCxnSpPr>
          <p:nvPr/>
        </p:nvCxnSpPr>
        <p:spPr bwMode="auto">
          <a:xfrm>
            <a:off x="7010400" y="1676400"/>
            <a:ext cx="76200" cy="2286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arrow" w="med" len="med"/>
              </a14:hiddenLine>
            </a:ext>
          </a:extLst>
        </p:spPr>
      </p:cxnSp>
      <p:cxnSp>
        <p:nvCxnSpPr>
          <p:cNvPr id="34830" name="Straight Arrow Connector 24"/>
          <p:cNvCxnSpPr>
            <a:cxnSpLocks noChangeShapeType="1"/>
          </p:cNvCxnSpPr>
          <p:nvPr/>
        </p:nvCxnSpPr>
        <p:spPr bwMode="auto">
          <a:xfrm>
            <a:off x="6934200" y="1676400"/>
            <a:ext cx="76200" cy="152400"/>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831" name="TextBox 25"/>
          <p:cNvSpPr txBox="1">
            <a:spLocks noChangeArrowheads="1"/>
          </p:cNvSpPr>
          <p:nvPr/>
        </p:nvSpPr>
        <p:spPr bwMode="auto">
          <a:xfrm>
            <a:off x="5715000" y="25146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aseline="-25000"/>
          </a:p>
        </p:txBody>
      </p:sp>
      <p:sp>
        <p:nvSpPr>
          <p:cNvPr id="34832" name="TextBox 26"/>
          <p:cNvSpPr txBox="1">
            <a:spLocks noChangeArrowheads="1"/>
          </p:cNvSpPr>
          <p:nvPr/>
        </p:nvSpPr>
        <p:spPr bwMode="auto">
          <a:xfrm>
            <a:off x="6705600" y="13716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aseline="-25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2309813"/>
            <a:ext cx="824865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5843" name="Text Box 9"/>
          <p:cNvSpPr txBox="1">
            <a:spLocks noChangeArrowheads="1"/>
          </p:cNvSpPr>
          <p:nvPr/>
        </p:nvSpPr>
        <p:spPr bwMode="auto">
          <a:xfrm>
            <a:off x="1752600" y="2438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NVA</a:t>
            </a:r>
          </a:p>
        </p:txBody>
      </p:sp>
      <p:sp>
        <p:nvSpPr>
          <p:cNvPr id="35844" name="Text Box 10"/>
          <p:cNvSpPr txBox="1">
            <a:spLocks noChangeArrowheads="1"/>
          </p:cNvSpPr>
          <p:nvPr/>
        </p:nvSpPr>
        <p:spPr bwMode="auto">
          <a:xfrm>
            <a:off x="5943600" y="39624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NVA</a:t>
            </a:r>
          </a:p>
        </p:txBody>
      </p:sp>
      <p:sp>
        <p:nvSpPr>
          <p:cNvPr id="35845" name="Text Box 11"/>
          <p:cNvSpPr txBox="1">
            <a:spLocks noChangeArrowheads="1"/>
          </p:cNvSpPr>
          <p:nvPr/>
        </p:nvSpPr>
        <p:spPr bwMode="auto">
          <a:xfrm>
            <a:off x="5867400" y="25908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PVA</a:t>
            </a:r>
          </a:p>
        </p:txBody>
      </p:sp>
      <p:sp>
        <p:nvSpPr>
          <p:cNvPr id="35846" name="Text Box 12"/>
          <p:cNvSpPr txBox="1">
            <a:spLocks noChangeArrowheads="1"/>
          </p:cNvSpPr>
          <p:nvPr/>
        </p:nvSpPr>
        <p:spPr bwMode="auto">
          <a:xfrm>
            <a:off x="1828800" y="4038600"/>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t>PVA</a:t>
            </a:r>
          </a:p>
        </p:txBody>
      </p:sp>
      <p:sp>
        <p:nvSpPr>
          <p:cNvPr id="35847" name="Text Box 13"/>
          <p:cNvSpPr txBox="1">
            <a:spLocks noChangeArrowheads="1"/>
          </p:cNvSpPr>
          <p:nvPr/>
        </p:nvSpPr>
        <p:spPr bwMode="auto">
          <a:xfrm>
            <a:off x="990600" y="381000"/>
            <a:ext cx="693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So, where you have NVA there is Convergence.  Where you have PVA there is Divergence.  </a:t>
            </a:r>
          </a:p>
        </p:txBody>
      </p:sp>
      <p:sp>
        <p:nvSpPr>
          <p:cNvPr id="35848" name="Text Box 14"/>
          <p:cNvSpPr txBox="1">
            <a:spLocks noChangeArrowheads="1"/>
          </p:cNvSpPr>
          <p:nvPr/>
        </p:nvSpPr>
        <p:spPr bwMode="auto">
          <a:xfrm>
            <a:off x="457200" y="1295400"/>
            <a:ext cx="830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Convergence at the top of the troposphere means downward vertical motion.  Divergence at the top of the troposphere means upward vertical motion.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72771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368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752600"/>
            <a:ext cx="22860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6868" name="Text Box 6"/>
          <p:cNvSpPr txBox="1">
            <a:spLocks noChangeArrowheads="1"/>
          </p:cNvSpPr>
          <p:nvPr/>
        </p:nvSpPr>
        <p:spPr bwMode="auto">
          <a:xfrm>
            <a:off x="6705600" y="2514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PVA</a:t>
            </a:r>
          </a:p>
        </p:txBody>
      </p:sp>
      <p:sp>
        <p:nvSpPr>
          <p:cNvPr id="36869" name="Text Box 7"/>
          <p:cNvSpPr txBox="1">
            <a:spLocks noChangeArrowheads="1"/>
          </p:cNvSpPr>
          <p:nvPr/>
        </p:nvSpPr>
        <p:spPr bwMode="auto">
          <a:xfrm>
            <a:off x="6172200" y="33528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PVA</a:t>
            </a:r>
          </a:p>
        </p:txBody>
      </p:sp>
      <p:sp>
        <p:nvSpPr>
          <p:cNvPr id="36870" name="Text Box 8"/>
          <p:cNvSpPr txBox="1">
            <a:spLocks noChangeArrowheads="1"/>
          </p:cNvSpPr>
          <p:nvPr/>
        </p:nvSpPr>
        <p:spPr bwMode="auto">
          <a:xfrm>
            <a:off x="7391400" y="3048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NVA</a:t>
            </a:r>
          </a:p>
        </p:txBody>
      </p:sp>
      <p:sp>
        <p:nvSpPr>
          <p:cNvPr id="36871" name="Text Box 9"/>
          <p:cNvSpPr txBox="1">
            <a:spLocks noChangeArrowheads="1"/>
          </p:cNvSpPr>
          <p:nvPr/>
        </p:nvSpPr>
        <p:spPr bwMode="auto">
          <a:xfrm>
            <a:off x="6629400" y="42672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NVA</a:t>
            </a:r>
          </a:p>
        </p:txBody>
      </p:sp>
      <p:sp>
        <p:nvSpPr>
          <p:cNvPr id="36872" name="Text Box 10"/>
          <p:cNvSpPr txBox="1">
            <a:spLocks noChangeArrowheads="1"/>
          </p:cNvSpPr>
          <p:nvPr/>
        </p:nvSpPr>
        <p:spPr bwMode="auto">
          <a:xfrm>
            <a:off x="7620000" y="41910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PVA</a:t>
            </a:r>
          </a:p>
        </p:txBody>
      </p:sp>
      <p:sp>
        <p:nvSpPr>
          <p:cNvPr id="36873" name="Text Box 11"/>
          <p:cNvSpPr txBox="1">
            <a:spLocks noChangeArrowheads="1"/>
          </p:cNvSpPr>
          <p:nvPr/>
        </p:nvSpPr>
        <p:spPr bwMode="auto">
          <a:xfrm>
            <a:off x="5791200" y="1676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t>NVA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95275"/>
            <a:ext cx="657225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7891" name="TextBox 3"/>
          <p:cNvSpPr txBox="1">
            <a:spLocks noChangeArrowheads="1"/>
          </p:cNvSpPr>
          <p:nvPr/>
        </p:nvSpPr>
        <p:spPr bwMode="auto">
          <a:xfrm>
            <a:off x="533400" y="0"/>
            <a:ext cx="73914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t>From Uccelini and Kocin (1987) </a:t>
            </a:r>
            <a:r>
              <a:rPr lang="en-US" altLang="en-US" sz="1400"/>
              <a:t>The interaction of jet streak circulations during heavy snow events along the east coast of the United States. </a:t>
            </a:r>
            <a:r>
              <a:rPr lang="en-US" altLang="en-US" sz="1400" i="1"/>
              <a:t>Wea. Forecasting</a:t>
            </a:r>
            <a:r>
              <a:rPr lang="en-US" altLang="en-US" sz="1400"/>
              <a:t>,</a:t>
            </a:r>
            <a:r>
              <a:rPr lang="en-US" altLang="en-US" sz="1400" b="1"/>
              <a:t> 2</a:t>
            </a:r>
            <a:r>
              <a:rPr lang="en-US" altLang="en-US" sz="1400"/>
              <a:t>, 289-308</a:t>
            </a:r>
            <a:endParaRPr lang="en-US" altLang="en-US" sz="14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62484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8915" name="Text Box 5"/>
          <p:cNvSpPr txBox="1">
            <a:spLocks noChangeArrowheads="1"/>
          </p:cNvSpPr>
          <p:nvPr/>
        </p:nvSpPr>
        <p:spPr bwMode="auto">
          <a:xfrm>
            <a:off x="152400" y="5943600"/>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t>Three-dimensional schematic of jet-related circulation patterns during East Coast snowstorms. The</a:t>
            </a:r>
          </a:p>
          <a:p>
            <a:pPr eaLnBrk="1" hangingPunct="1"/>
            <a:r>
              <a:rPr lang="en-US" altLang="en-US" sz="1200" b="1"/>
              <a:t>transverse circulations are associated with diffluent exit and confluent entrance regions of jet streaks embedded,</a:t>
            </a:r>
          </a:p>
          <a:p>
            <a:pPr eaLnBrk="1" hangingPunct="1"/>
            <a:r>
              <a:rPr lang="en-US" altLang="en-US" sz="1200" b="1"/>
              <a:t>respectively, at the base of troughs moving across the Ohio and Tennessee valleys and across southeastern</a:t>
            </a:r>
          </a:p>
          <a:p>
            <a:pPr eaLnBrk="1" hangingPunct="1"/>
            <a:r>
              <a:rPr lang="en-US" altLang="en-US" sz="1200" b="1"/>
              <a:t>Canada. Surface low and high pressure systems, isobars, and frontal positions are also indicated.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39939" name="TextBox 2"/>
          <p:cNvSpPr txBox="1">
            <a:spLocks noChangeArrowheads="1"/>
          </p:cNvSpPr>
          <p:nvPr/>
        </p:nvSpPr>
        <p:spPr bwMode="auto">
          <a:xfrm>
            <a:off x="533400" y="6400800"/>
            <a:ext cx="7848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Run Nov29300mbLoop</a:t>
            </a:r>
          </a:p>
        </p:txBody>
      </p:sp>
      <p:sp>
        <p:nvSpPr>
          <p:cNvPr id="39940" name="TextBox 3"/>
          <p:cNvSpPr txBox="1">
            <a:spLocks noChangeArrowheads="1"/>
          </p:cNvSpPr>
          <p:nvPr/>
        </p:nvSpPr>
        <p:spPr bwMode="auto">
          <a:xfrm>
            <a:off x="457200" y="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The jet streams will also change the pattern itself.</a:t>
            </a:r>
          </a:p>
        </p:txBody>
      </p:sp>
      <p:cxnSp>
        <p:nvCxnSpPr>
          <p:cNvPr id="39941" name="Straight Arrow Connector 5"/>
          <p:cNvCxnSpPr>
            <a:cxnSpLocks noChangeShapeType="1"/>
          </p:cNvCxnSpPr>
          <p:nvPr/>
        </p:nvCxnSpPr>
        <p:spPr bwMode="auto">
          <a:xfrm flipH="1" flipV="1">
            <a:off x="4953000" y="2362200"/>
            <a:ext cx="1066800" cy="685800"/>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9942" name="Straight Arrow Connector 7"/>
          <p:cNvCxnSpPr>
            <a:cxnSpLocks noChangeShapeType="1"/>
          </p:cNvCxnSpPr>
          <p:nvPr/>
        </p:nvCxnSpPr>
        <p:spPr bwMode="auto">
          <a:xfrm>
            <a:off x="6096000" y="1447800"/>
            <a:ext cx="685800" cy="914400"/>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39943" name="TextBox 8"/>
          <p:cNvSpPr txBox="1">
            <a:spLocks noChangeArrowheads="1"/>
          </p:cNvSpPr>
          <p:nvPr/>
        </p:nvSpPr>
        <p:spPr bwMode="auto">
          <a:xfrm>
            <a:off x="5791200" y="30480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1"/>
          </a:p>
        </p:txBody>
      </p:sp>
      <p:sp>
        <p:nvSpPr>
          <p:cNvPr id="39944" name="TextBox 9"/>
          <p:cNvSpPr txBox="1">
            <a:spLocks noChangeArrowheads="1"/>
          </p:cNvSpPr>
          <p:nvPr/>
        </p:nvSpPr>
        <p:spPr bwMode="auto">
          <a:xfrm>
            <a:off x="5562600" y="10668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endParaRPr lang="en-US" altLang="en-US"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28600" y="3048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The jet stream is a </a:t>
            </a:r>
            <a:r>
              <a:rPr lang="en-US" altLang="en-US" u="sng"/>
              <a:t>localized</a:t>
            </a:r>
            <a:r>
              <a:rPr lang="en-US" altLang="en-US"/>
              <a:t> wind maximum concentrated in a narrow area </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8039100"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6148" name="TextBox 3"/>
          <p:cNvSpPr txBox="1">
            <a:spLocks noChangeArrowheads="1"/>
          </p:cNvSpPr>
          <p:nvPr/>
        </p:nvSpPr>
        <p:spPr bwMode="auto">
          <a:xfrm>
            <a:off x="1143000" y="5334000"/>
            <a:ext cx="701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Isotachs like these show the jet streams correctly.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304800" y="0"/>
            <a:ext cx="8458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GFS 300 mb forecast, initialized 06Z Dec 5, 2011</a:t>
            </a:r>
          </a:p>
        </p:txBody>
      </p:sp>
      <p:pic>
        <p:nvPicPr>
          <p:cNvPr id="40963" name="Picture 4" descr="C:\Users\blechmjb\Desktop\GFS250mbfcstLoop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467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72400" cy="5829300"/>
          </a:xfrm>
          <a:prstGeom prst="rect">
            <a:avLst/>
          </a:prstGeom>
          <a:noFill/>
          <a:ln w="25400">
            <a:solidFill>
              <a:schemeClr val="tx1"/>
            </a:solidFill>
            <a:miter lim="800000"/>
            <a:headEnd/>
            <a:tailEnd type="none" w="lg" len="lg"/>
          </a:ln>
          <a:extLst>
            <a:ext uri="{909E8E84-426E-40DD-AFC4-6F175D3DCCD1}">
              <a14:hiddenFill xmlns:a14="http://schemas.microsoft.com/office/drawing/2010/main">
                <a:solidFill>
                  <a:srgbClr val="FFFFFF"/>
                </a:solidFill>
              </a14:hiddenFill>
            </a:ext>
          </a:extLst>
        </p:spPr>
      </p:pic>
      <p:sp>
        <p:nvSpPr>
          <p:cNvPr id="41987" name="TextBox 2"/>
          <p:cNvSpPr txBox="1">
            <a:spLocks noChangeArrowheads="1"/>
          </p:cNvSpPr>
          <p:nvPr/>
        </p:nvSpPr>
        <p:spPr bwMode="auto">
          <a:xfrm>
            <a:off x="533400" y="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18 hour forecast</a:t>
            </a:r>
          </a:p>
        </p:txBody>
      </p:sp>
      <p:sp>
        <p:nvSpPr>
          <p:cNvPr id="41988" name="TextBox 5"/>
          <p:cNvSpPr txBox="1">
            <a:spLocks noChangeArrowheads="1"/>
          </p:cNvSpPr>
          <p:nvPr/>
        </p:nvSpPr>
        <p:spPr bwMode="auto">
          <a:xfrm>
            <a:off x="3810000" y="990600"/>
            <a:ext cx="2057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r>
              <a:rPr lang="en-US" altLang="en-US"/>
              <a:t>  in Exit Region</a:t>
            </a:r>
          </a:p>
        </p:txBody>
      </p:sp>
      <p:cxnSp>
        <p:nvCxnSpPr>
          <p:cNvPr id="41989" name="Straight Arrow Connector 11"/>
          <p:cNvCxnSpPr>
            <a:cxnSpLocks noChangeShapeType="1"/>
          </p:cNvCxnSpPr>
          <p:nvPr/>
        </p:nvCxnSpPr>
        <p:spPr bwMode="auto">
          <a:xfrm flipH="1">
            <a:off x="3810000" y="1524000"/>
            <a:ext cx="304800" cy="1143000"/>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41990" name="Straight Arrow Connector 13"/>
          <p:cNvCxnSpPr>
            <a:cxnSpLocks noChangeShapeType="1"/>
          </p:cNvCxnSpPr>
          <p:nvPr/>
        </p:nvCxnSpPr>
        <p:spPr bwMode="auto">
          <a:xfrm flipV="1">
            <a:off x="1676400" y="1371600"/>
            <a:ext cx="838200" cy="762000"/>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41991" name="TextBox 14"/>
          <p:cNvSpPr txBox="1">
            <a:spLocks noChangeArrowheads="1"/>
          </p:cNvSpPr>
          <p:nvPr/>
        </p:nvSpPr>
        <p:spPr bwMode="auto">
          <a:xfrm>
            <a:off x="762000" y="2209800"/>
            <a:ext cx="167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992" name="TextBox 15"/>
          <p:cNvSpPr txBox="1">
            <a:spLocks noChangeArrowheads="1"/>
          </p:cNvSpPr>
          <p:nvPr/>
        </p:nvSpPr>
        <p:spPr bwMode="auto">
          <a:xfrm>
            <a:off x="381000" y="22098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V</a:t>
            </a:r>
            <a:r>
              <a:rPr lang="en-US" altLang="en-US" b="1" baseline="-25000"/>
              <a:t>ag</a:t>
            </a:r>
            <a:r>
              <a:rPr lang="en-US" altLang="en-US"/>
              <a:t>  in Entrance Region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724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43011" name="TextBox 2"/>
          <p:cNvSpPr txBox="1">
            <a:spLocks noChangeArrowheads="1"/>
          </p:cNvSpPr>
          <p:nvPr/>
        </p:nvSpPr>
        <p:spPr bwMode="auto">
          <a:xfrm>
            <a:off x="685800" y="152400"/>
            <a:ext cx="7620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Changes in the trough due to Ageostrophic airflow</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685800" y="228600"/>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Summary of Jet Stream Effects</a:t>
            </a:r>
          </a:p>
        </p:txBody>
      </p:sp>
      <p:sp>
        <p:nvSpPr>
          <p:cNvPr id="44035" name="TextBox 2"/>
          <p:cNvSpPr txBox="1">
            <a:spLocks noChangeArrowheads="1"/>
          </p:cNvSpPr>
          <p:nvPr/>
        </p:nvSpPr>
        <p:spPr bwMode="auto">
          <a:xfrm>
            <a:off x="304800" y="1143000"/>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a:t>1. Jet streams are areas of relatively high-speed winds.  They occur where PGF is enhanced by different air densities resulting from temperature gradients (fronts)  </a:t>
            </a:r>
          </a:p>
        </p:txBody>
      </p:sp>
      <p:sp>
        <p:nvSpPr>
          <p:cNvPr id="44036" name="TextBox 3"/>
          <p:cNvSpPr txBox="1">
            <a:spLocks noChangeArrowheads="1"/>
          </p:cNvSpPr>
          <p:nvPr/>
        </p:nvSpPr>
        <p:spPr bwMode="auto">
          <a:xfrm>
            <a:off x="381000" y="2057400"/>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a:t>2. Jets create vorticity maximum and minima through horizontal wind shear.  It follows that PVA and NVA occur upstream and downstream of both max and min.  </a:t>
            </a:r>
          </a:p>
        </p:txBody>
      </p:sp>
      <p:sp>
        <p:nvSpPr>
          <p:cNvPr id="44037" name="TextBox 4"/>
          <p:cNvSpPr txBox="1">
            <a:spLocks noChangeArrowheads="1"/>
          </p:cNvSpPr>
          <p:nvPr/>
        </p:nvSpPr>
        <p:spPr bwMode="auto">
          <a:xfrm>
            <a:off x="457200" y="3048000"/>
            <a:ext cx="838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a:t>3. Air in the entrance region is accelerated into the Jet.  Air in the exit region is decelerated.  This leads to ageostrophic motions across the entrance and exit region.  Upper air convergence in left entrance and right exit regions leads to downward vertical motion.  Upper air divergence in right entrance and left exit regions leads to upward vertical motion.</a:t>
            </a:r>
          </a:p>
        </p:txBody>
      </p:sp>
      <p:sp>
        <p:nvSpPr>
          <p:cNvPr id="44038" name="TextBox 5"/>
          <p:cNvSpPr txBox="1">
            <a:spLocks noChangeArrowheads="1"/>
          </p:cNvSpPr>
          <p:nvPr/>
        </p:nvSpPr>
        <p:spPr bwMode="auto">
          <a:xfrm>
            <a:off x="533400" y="4953000"/>
            <a:ext cx="800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en-US"/>
              <a:t>4. Since air flows across the isoheights, the convergence areas gain air parcels leading to height rises (ridging).  The divergence areas lose air parcels, leading to height falls (troughing).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304800" y="3048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Often, the media shows the jet as an unbroken snaking line across the whole map.  This is not the jet stream for that day.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19200"/>
            <a:ext cx="8640404" cy="435676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988" y="152400"/>
            <a:ext cx="5715000" cy="293914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3054788"/>
            <a:ext cx="5128777" cy="3795295"/>
          </a:xfrm>
          <a:prstGeom prst="rect">
            <a:avLst/>
          </a:prstGeom>
        </p:spPr>
      </p:pic>
      <p:sp>
        <p:nvSpPr>
          <p:cNvPr id="4" name="TextBox 3"/>
          <p:cNvSpPr txBox="1"/>
          <p:nvPr/>
        </p:nvSpPr>
        <p:spPr>
          <a:xfrm>
            <a:off x="6934200" y="3276600"/>
            <a:ext cx="1828800" cy="646331"/>
          </a:xfrm>
          <a:prstGeom prst="rect">
            <a:avLst/>
          </a:prstGeom>
          <a:noFill/>
        </p:spPr>
        <p:txBody>
          <a:bodyPr wrap="square" rtlCol="0">
            <a:spAutoFit/>
          </a:bodyPr>
          <a:lstStyle/>
          <a:p>
            <a:r>
              <a:rPr lang="en-US" b="1" dirty="0"/>
              <a:t>See the difference?</a:t>
            </a:r>
          </a:p>
        </p:txBody>
      </p:sp>
      <p:sp>
        <p:nvSpPr>
          <p:cNvPr id="5" name="TextBox 4"/>
          <p:cNvSpPr txBox="1"/>
          <p:nvPr/>
        </p:nvSpPr>
        <p:spPr>
          <a:xfrm>
            <a:off x="6983988" y="4876800"/>
            <a:ext cx="2083812" cy="646331"/>
          </a:xfrm>
          <a:prstGeom prst="rect">
            <a:avLst/>
          </a:prstGeom>
          <a:noFill/>
        </p:spPr>
        <p:txBody>
          <a:bodyPr wrap="square" rtlCol="0">
            <a:spAutoFit/>
          </a:bodyPr>
          <a:lstStyle/>
          <a:p>
            <a:r>
              <a:rPr lang="en-US" b="1" dirty="0"/>
              <a:t>Here’s the Jet (wind maximum)</a:t>
            </a:r>
          </a:p>
        </p:txBody>
      </p:sp>
      <p:cxnSp>
        <p:nvCxnSpPr>
          <p:cNvPr id="7" name="Straight Arrow Connector 6"/>
          <p:cNvCxnSpPr/>
          <p:nvPr/>
        </p:nvCxnSpPr>
        <p:spPr bwMode="auto">
          <a:xfrm flipH="1">
            <a:off x="5257800" y="5334000"/>
            <a:ext cx="1676400" cy="189131"/>
          </a:xfrm>
          <a:prstGeom prst="straightConnector1">
            <a:avLst/>
          </a:prstGeom>
          <a:solidFill>
            <a:schemeClr val="bg1"/>
          </a:solidFill>
          <a:ln w="34925" cap="flat" cmpd="sng" algn="ctr">
            <a:solidFill>
              <a:schemeClr val="tx1"/>
            </a:solidFill>
            <a:prstDash val="solid"/>
            <a:round/>
            <a:headEnd type="none" w="med" len="med"/>
            <a:tailEnd type="triangle" w="lg" len="lg"/>
          </a:ln>
          <a:effectLst/>
        </p:spPr>
      </p:cxnSp>
      <p:cxnSp>
        <p:nvCxnSpPr>
          <p:cNvPr id="9" name="Straight Arrow Connector 8"/>
          <p:cNvCxnSpPr/>
          <p:nvPr/>
        </p:nvCxnSpPr>
        <p:spPr bwMode="auto">
          <a:xfrm flipV="1">
            <a:off x="1581024" y="4594323"/>
            <a:ext cx="788412" cy="609600"/>
          </a:xfrm>
          <a:prstGeom prst="straightConnector1">
            <a:avLst/>
          </a:prstGeom>
          <a:solidFill>
            <a:schemeClr val="bg1"/>
          </a:solidFill>
          <a:ln w="38100" cap="flat" cmpd="sng" algn="ctr">
            <a:solidFill>
              <a:schemeClr val="tx1"/>
            </a:solidFill>
            <a:prstDash val="solid"/>
            <a:round/>
            <a:headEnd type="none" w="med" len="med"/>
            <a:tailEnd type="triangle" w="lg" len="lg"/>
          </a:ln>
          <a:effectLst/>
        </p:spPr>
      </p:cxnSp>
      <p:sp>
        <p:nvSpPr>
          <p:cNvPr id="10" name="TextBox 9"/>
          <p:cNvSpPr txBox="1"/>
          <p:nvPr/>
        </p:nvSpPr>
        <p:spPr>
          <a:xfrm>
            <a:off x="28512" y="4574531"/>
            <a:ext cx="1600200" cy="1477328"/>
          </a:xfrm>
          <a:prstGeom prst="rect">
            <a:avLst/>
          </a:prstGeom>
          <a:noFill/>
        </p:spPr>
        <p:txBody>
          <a:bodyPr wrap="square" rtlCol="0">
            <a:spAutoFit/>
          </a:bodyPr>
          <a:lstStyle/>
          <a:p>
            <a:pPr algn="l"/>
            <a:r>
              <a:rPr lang="en-US" b="1" dirty="0"/>
              <a:t>These continuous lines are just the height contours</a:t>
            </a:r>
          </a:p>
        </p:txBody>
      </p:sp>
    </p:spTree>
    <p:extLst>
      <p:ext uri="{BB962C8B-B14F-4D97-AF65-F5344CB8AC3E}">
        <p14:creationId xmlns:p14="http://schemas.microsoft.com/office/powerpoint/2010/main" val="128072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441325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181600"/>
            <a:ext cx="34798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81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828800"/>
            <a:ext cx="45275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8197" name="TextBox 5"/>
          <p:cNvSpPr txBox="1">
            <a:spLocks noChangeArrowheads="1"/>
          </p:cNvSpPr>
          <p:nvPr/>
        </p:nvSpPr>
        <p:spPr bwMode="auto">
          <a:xfrm>
            <a:off x="533400" y="609600"/>
            <a:ext cx="746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Jet stream example – Zonal flow aloft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838200" y="457200"/>
            <a:ext cx="769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t>Jet stream example – </a:t>
            </a:r>
            <a:r>
              <a:rPr lang="en-US" altLang="en-US" sz="2400" b="1" dirty="0" err="1"/>
              <a:t>Meridional</a:t>
            </a:r>
            <a:r>
              <a:rPr lang="en-US" altLang="en-US" sz="2400" b="1" dirty="0"/>
              <a:t> flow aloft</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44323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92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0"/>
            <a:ext cx="34798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524000"/>
            <a:ext cx="46482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lg" len="lg"/>
              </a14:hiddenLine>
            </a:ext>
          </a:extLst>
        </p:spPr>
      </p:pic>
      <p:sp>
        <p:nvSpPr>
          <p:cNvPr id="2" name="TextBox 1"/>
          <p:cNvSpPr txBox="1"/>
          <p:nvPr/>
        </p:nvSpPr>
        <p:spPr>
          <a:xfrm>
            <a:off x="457200" y="5486400"/>
            <a:ext cx="8534400" cy="369332"/>
          </a:xfrm>
          <a:prstGeom prst="rect">
            <a:avLst/>
          </a:prstGeom>
          <a:noFill/>
        </p:spPr>
        <p:txBody>
          <a:bodyPr wrap="square" rtlCol="0">
            <a:spAutoFit/>
          </a:bodyPr>
          <a:lstStyle/>
          <a:p>
            <a:r>
              <a:rPr lang="en-US" b="1" dirty="0"/>
              <a:t>The Jet stream is where the (meteorological) action is.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m360\Jet Streams\JetClim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
            <a:ext cx="55149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304800" y="0"/>
            <a:ext cx="838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You can show a line for the mean position of the jet stream</a:t>
            </a:r>
            <a:r>
              <a:rPr lang="en-US" altLang="en-US"/>
              <a:t>.  </a:t>
            </a:r>
          </a:p>
        </p:txBody>
      </p:sp>
      <p:sp>
        <p:nvSpPr>
          <p:cNvPr id="10244" name="TextBox 4"/>
          <p:cNvSpPr txBox="1">
            <a:spLocks noChangeArrowheads="1"/>
          </p:cNvSpPr>
          <p:nvPr/>
        </p:nvSpPr>
        <p:spPr bwMode="auto">
          <a:xfrm>
            <a:off x="609600" y="6172200"/>
            <a:ext cx="8305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There are two main types of jets – the Polar Jet and the Subtropical Jet.  Their average position migrates poleward during summer.</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823f4a568bbe33e3849ae6dc63623c5ef78d1d8"/>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noFill/>
          <a:prstDash val="solid"/>
          <a:round/>
          <a:headEnd type="none" w="med" len="med"/>
          <a:tailEnd type="triangle" w="lg" len="lg"/>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noFill/>
          <a:prstDash val="solid"/>
          <a:round/>
          <a:headEnd type="none" w="med" len="med"/>
          <a:tailEnd type="triangle" w="lg" len="lg"/>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EAEAEA"/>
        </a:lt1>
        <a:dk2>
          <a:srgbClr val="000000"/>
        </a:dk2>
        <a:lt2>
          <a:srgbClr val="808080"/>
        </a:lt2>
        <a:accent1>
          <a:srgbClr val="BBE0E3"/>
        </a:accent1>
        <a:accent2>
          <a:srgbClr val="333399"/>
        </a:accent2>
        <a:accent3>
          <a:srgbClr val="F3F3F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1757</TotalTime>
  <Words>1199</Words>
  <Application>Microsoft Office PowerPoint</Application>
  <PresentationFormat>On-screen Show (4:3)</PresentationFormat>
  <Paragraphs>108</Paragraphs>
  <Slides>43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43</vt:i4>
      </vt:variant>
    </vt:vector>
  </HeadingPairs>
  <TitlesOfParts>
    <vt:vector size="48" baseType="lpstr">
      <vt:lpstr>Arial</vt:lpstr>
      <vt:lpstr>Calibri</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SUNY-Oneonta Earth Sciences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Jerome</dc:creator>
  <cp:lastModifiedBy>Blechman, Jerome</cp:lastModifiedBy>
  <cp:revision>82</cp:revision>
  <dcterms:created xsi:type="dcterms:W3CDTF">2007-07-21T18:55:43Z</dcterms:created>
  <dcterms:modified xsi:type="dcterms:W3CDTF">2018-12-07T16:47:34Z</dcterms:modified>
</cp:coreProperties>
</file>