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81" r:id="rId4"/>
    <p:sldId id="258" r:id="rId5"/>
    <p:sldId id="256" r:id="rId6"/>
    <p:sldId id="259" r:id="rId7"/>
    <p:sldId id="260" r:id="rId8"/>
    <p:sldId id="282" r:id="rId9"/>
    <p:sldId id="261" r:id="rId10"/>
    <p:sldId id="262" r:id="rId11"/>
    <p:sldId id="263" r:id="rId12"/>
    <p:sldId id="264" r:id="rId13"/>
    <p:sldId id="265" r:id="rId14"/>
    <p:sldId id="267" r:id="rId15"/>
    <p:sldId id="271" r:id="rId16"/>
    <p:sldId id="290" r:id="rId17"/>
    <p:sldId id="268" r:id="rId18"/>
    <p:sldId id="269" r:id="rId19"/>
    <p:sldId id="291" r:id="rId20"/>
    <p:sldId id="270" r:id="rId21"/>
    <p:sldId id="272" r:id="rId22"/>
    <p:sldId id="274" r:id="rId23"/>
    <p:sldId id="275" r:id="rId24"/>
    <p:sldId id="283" r:id="rId25"/>
    <p:sldId id="276" r:id="rId26"/>
    <p:sldId id="284" r:id="rId27"/>
    <p:sldId id="285" r:id="rId28"/>
    <p:sldId id="277" r:id="rId29"/>
    <p:sldId id="278" r:id="rId30"/>
    <p:sldId id="288" r:id="rId31"/>
    <p:sldId id="279" r:id="rId32"/>
    <p:sldId id="280" r:id="rId33"/>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C1C37E-294C-4A9E-80A5-42FD5077888C}" type="slidenum">
              <a:rPr lang="en-US" altLang="en-US"/>
              <a:pPr>
                <a:defRPr/>
              </a:pPr>
              <a:t>‹#›</a:t>
            </a:fld>
            <a:endParaRPr lang="en-US" altLang="en-US"/>
          </a:p>
        </p:txBody>
      </p:sp>
    </p:spTree>
    <p:extLst>
      <p:ext uri="{BB962C8B-B14F-4D97-AF65-F5344CB8AC3E}">
        <p14:creationId xmlns:p14="http://schemas.microsoft.com/office/powerpoint/2010/main" val="428683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E0B88-96E9-46E6-9232-2EA0D3F1C868}" type="slidenum">
              <a:rPr lang="en-US" altLang="en-US"/>
              <a:pPr>
                <a:defRPr/>
              </a:pPr>
              <a:t>‹#›</a:t>
            </a:fld>
            <a:endParaRPr lang="en-US" altLang="en-US"/>
          </a:p>
        </p:txBody>
      </p:sp>
    </p:spTree>
    <p:extLst>
      <p:ext uri="{BB962C8B-B14F-4D97-AF65-F5344CB8AC3E}">
        <p14:creationId xmlns:p14="http://schemas.microsoft.com/office/powerpoint/2010/main" val="33220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016B4-C9D4-44B9-8BB4-AC489F81D29C}" type="slidenum">
              <a:rPr lang="en-US" altLang="en-US"/>
              <a:pPr>
                <a:defRPr/>
              </a:pPr>
              <a:t>‹#›</a:t>
            </a:fld>
            <a:endParaRPr lang="en-US" altLang="en-US"/>
          </a:p>
        </p:txBody>
      </p:sp>
    </p:spTree>
    <p:extLst>
      <p:ext uri="{BB962C8B-B14F-4D97-AF65-F5344CB8AC3E}">
        <p14:creationId xmlns:p14="http://schemas.microsoft.com/office/powerpoint/2010/main" val="1157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A664E-CE51-4AEC-8966-1DFEFCB6CCC6}" type="slidenum">
              <a:rPr lang="en-US" altLang="en-US"/>
              <a:pPr>
                <a:defRPr/>
              </a:pPr>
              <a:t>‹#›</a:t>
            </a:fld>
            <a:endParaRPr lang="en-US" altLang="en-US"/>
          </a:p>
        </p:txBody>
      </p:sp>
    </p:spTree>
    <p:extLst>
      <p:ext uri="{BB962C8B-B14F-4D97-AF65-F5344CB8AC3E}">
        <p14:creationId xmlns:p14="http://schemas.microsoft.com/office/powerpoint/2010/main" val="143872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C6B253-9CE5-4E42-94BD-8C47F66BE17B}" type="slidenum">
              <a:rPr lang="en-US" altLang="en-US"/>
              <a:pPr>
                <a:defRPr/>
              </a:pPr>
              <a:t>‹#›</a:t>
            </a:fld>
            <a:endParaRPr lang="en-US" altLang="en-US"/>
          </a:p>
        </p:txBody>
      </p:sp>
    </p:spTree>
    <p:extLst>
      <p:ext uri="{BB962C8B-B14F-4D97-AF65-F5344CB8AC3E}">
        <p14:creationId xmlns:p14="http://schemas.microsoft.com/office/powerpoint/2010/main" val="183302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5C6FA-3D52-4A24-8253-817290908058}" type="slidenum">
              <a:rPr lang="en-US" altLang="en-US"/>
              <a:pPr>
                <a:defRPr/>
              </a:pPr>
              <a:t>‹#›</a:t>
            </a:fld>
            <a:endParaRPr lang="en-US" altLang="en-US"/>
          </a:p>
        </p:txBody>
      </p:sp>
    </p:spTree>
    <p:extLst>
      <p:ext uri="{BB962C8B-B14F-4D97-AF65-F5344CB8AC3E}">
        <p14:creationId xmlns:p14="http://schemas.microsoft.com/office/powerpoint/2010/main" val="49275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829EFB-DA10-410B-9E72-16EBC24267F4}" type="slidenum">
              <a:rPr lang="en-US" altLang="en-US"/>
              <a:pPr>
                <a:defRPr/>
              </a:pPr>
              <a:t>‹#›</a:t>
            </a:fld>
            <a:endParaRPr lang="en-US" altLang="en-US"/>
          </a:p>
        </p:txBody>
      </p:sp>
    </p:spTree>
    <p:extLst>
      <p:ext uri="{BB962C8B-B14F-4D97-AF65-F5344CB8AC3E}">
        <p14:creationId xmlns:p14="http://schemas.microsoft.com/office/powerpoint/2010/main" val="29928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F89C57-2CA3-4F96-AE42-2A602260DF3E}" type="slidenum">
              <a:rPr lang="en-US" altLang="en-US"/>
              <a:pPr>
                <a:defRPr/>
              </a:pPr>
              <a:t>‹#›</a:t>
            </a:fld>
            <a:endParaRPr lang="en-US" altLang="en-US"/>
          </a:p>
        </p:txBody>
      </p:sp>
    </p:spTree>
    <p:extLst>
      <p:ext uri="{BB962C8B-B14F-4D97-AF65-F5344CB8AC3E}">
        <p14:creationId xmlns:p14="http://schemas.microsoft.com/office/powerpoint/2010/main" val="342391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573C8F-58A6-459A-9CA1-245406C049E0}" type="slidenum">
              <a:rPr lang="en-US" altLang="en-US"/>
              <a:pPr>
                <a:defRPr/>
              </a:pPr>
              <a:t>‹#›</a:t>
            </a:fld>
            <a:endParaRPr lang="en-US" altLang="en-US"/>
          </a:p>
        </p:txBody>
      </p:sp>
    </p:spTree>
    <p:extLst>
      <p:ext uri="{BB962C8B-B14F-4D97-AF65-F5344CB8AC3E}">
        <p14:creationId xmlns:p14="http://schemas.microsoft.com/office/powerpoint/2010/main" val="3614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6BD52-D121-4DD9-9EE8-8CB93105931E}" type="slidenum">
              <a:rPr lang="en-US" altLang="en-US"/>
              <a:pPr>
                <a:defRPr/>
              </a:pPr>
              <a:t>‹#›</a:t>
            </a:fld>
            <a:endParaRPr lang="en-US" altLang="en-US"/>
          </a:p>
        </p:txBody>
      </p:sp>
    </p:spTree>
    <p:extLst>
      <p:ext uri="{BB962C8B-B14F-4D97-AF65-F5344CB8AC3E}">
        <p14:creationId xmlns:p14="http://schemas.microsoft.com/office/powerpoint/2010/main" val="407422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A3236F-ECAE-4E88-9083-3A900CBE5F88}" type="slidenum">
              <a:rPr lang="en-US" altLang="en-US"/>
              <a:pPr>
                <a:defRPr/>
              </a:pPr>
              <a:t>‹#›</a:t>
            </a:fld>
            <a:endParaRPr lang="en-US" altLang="en-US"/>
          </a:p>
        </p:txBody>
      </p:sp>
    </p:spTree>
    <p:extLst>
      <p:ext uri="{BB962C8B-B14F-4D97-AF65-F5344CB8AC3E}">
        <p14:creationId xmlns:p14="http://schemas.microsoft.com/office/powerpoint/2010/main" val="101662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74776"/>
            </a:gs>
            <a:gs pos="50000">
              <a:srgbClr val="9999FF"/>
            </a:gs>
            <a:gs pos="100000">
              <a:srgbClr val="4747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1E14A16-1329-4572-90FD-010D282A23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b="1">
          <a:solidFill>
            <a:srgbClr val="FFFFC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371600" y="3810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CC"/>
                </a:solidFill>
              </a:rPr>
              <a:t>Lake Effect</a:t>
            </a:r>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7434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pic>
      <p:sp>
        <p:nvSpPr>
          <p:cNvPr id="2052" name="Text Box 5"/>
          <p:cNvSpPr txBox="1">
            <a:spLocks noChangeArrowheads="1"/>
          </p:cNvSpPr>
          <p:nvPr/>
        </p:nvSpPr>
        <p:spPr bwMode="auto">
          <a:xfrm>
            <a:off x="3276600" y="60198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solidFill>
                  <a:srgbClr val="FFFFCC"/>
                </a:solidFill>
              </a:rPr>
              <a:t>December 5, 2000</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rad_state_nyn_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058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p:cNvSpPr txBox="1">
            <a:spLocks noChangeArrowheads="1"/>
          </p:cNvSpPr>
          <p:nvPr/>
        </p:nvSpPr>
        <p:spPr bwMode="auto">
          <a:xfrm>
            <a:off x="762000" y="1524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This is not all lake effect, but a lot of it is, even upwind of Lakes Ontario and Erie (downwind of Lake Huron and Georgian Bay)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e_rad_mos_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766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914400" y="2286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b="1">
              <a:solidFill>
                <a:srgbClr val="FFFFCC"/>
              </a:solidFill>
            </a:endParaRPr>
          </a:p>
        </p:txBody>
      </p:sp>
      <p:sp>
        <p:nvSpPr>
          <p:cNvPr id="13316" name="Text Box 6"/>
          <p:cNvSpPr txBox="1">
            <a:spLocks noChangeArrowheads="1"/>
          </p:cNvSpPr>
          <p:nvPr/>
        </p:nvSpPr>
        <p:spPr bwMode="auto">
          <a:xfrm>
            <a:off x="533400" y="6858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Lake effect occurs with all the Great Lakes and many smaller lakes, too.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914400"/>
            <a:ext cx="8610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a:solidFill>
                  <a:srgbClr val="FFFFCC"/>
                </a:solidFill>
                <a:latin typeface="Courier New" panose="02070309020205020404" pitchFamily="49" charset="0"/>
              </a:rPr>
              <a:t>Observations for BINGHAMTON BROOME, NY (BGM)</a:t>
            </a:r>
          </a:p>
          <a:p>
            <a:pPr eaLnBrk="1" hangingPunct="1">
              <a:spcBef>
                <a:spcPct val="0"/>
              </a:spcBef>
              <a:buFontTx/>
              <a:buNone/>
            </a:pPr>
            <a:r>
              <a:rPr lang="en-US" altLang="en-US" sz="1000" b="1">
                <a:solidFill>
                  <a:srgbClr val="FFFFCC"/>
                </a:solidFill>
                <a:latin typeface="Courier New" panose="02070309020205020404" pitchFamily="49" charset="0"/>
              </a:rPr>
              <a:t>1453Z 1 Dec 2003 to 1353Z 2 Dec 2003 </a:t>
            </a:r>
          </a:p>
          <a:p>
            <a:pPr eaLnBrk="1" hangingPunct="1">
              <a:spcBef>
                <a:spcPct val="0"/>
              </a:spcBef>
              <a:buFontTx/>
              <a:buNone/>
            </a:pPr>
            <a:r>
              <a:rPr lang="en-US" altLang="en-US" sz="1000" b="1">
                <a:solidFill>
                  <a:srgbClr val="FFFFCC"/>
                </a:solidFill>
                <a:latin typeface="Courier New" panose="02070309020205020404" pitchFamily="49" charset="0"/>
              </a:rPr>
              <a:t>STN     TIME PMSL   ALTM   TMP DEW RH  DIR SPD GUS VIS  CLOUDS                  Weather      MIN MAX P01  PCP </a:t>
            </a:r>
          </a:p>
          <a:p>
            <a:pPr eaLnBrk="1" hangingPunct="1">
              <a:spcBef>
                <a:spcPct val="0"/>
              </a:spcBef>
              <a:buFontTx/>
              <a:buNone/>
            </a:pPr>
            <a:r>
              <a:rPr lang="en-US" altLang="en-US" sz="1000" b="1">
                <a:solidFill>
                  <a:srgbClr val="FFFFCC"/>
                </a:solidFill>
                <a:latin typeface="Courier New" panose="02070309020205020404" pitchFamily="49" charset="0"/>
              </a:rPr>
              <a:t>     DD/HHMM hPa    inHg   F   F   %   deg kt  kt  mile                                      F   F   in   in  </a:t>
            </a:r>
          </a:p>
          <a:p>
            <a:pPr eaLnBrk="1" hangingPunct="1">
              <a:spcBef>
                <a:spcPct val="0"/>
              </a:spcBef>
              <a:buFontTx/>
              <a:buNone/>
            </a:pPr>
            <a:r>
              <a:rPr lang="en-US" altLang="en-US" sz="1000" b="1">
                <a:solidFill>
                  <a:srgbClr val="FFFFCC"/>
                </a:solidFill>
                <a:latin typeface="Courier New" panose="02070309020205020404" pitchFamily="49" charset="0"/>
              </a:rPr>
              <a:t>==== ======= ====== ====== === === === === === === ==== ======= ======= ======= ============ === === ==== ====</a:t>
            </a:r>
          </a:p>
          <a:p>
            <a:pPr eaLnBrk="1" hangingPunct="1">
              <a:spcBef>
                <a:spcPct val="0"/>
              </a:spcBef>
              <a:buFontTx/>
              <a:buNone/>
            </a:pPr>
            <a:r>
              <a:rPr lang="en-US" altLang="en-US" sz="1000" b="1">
                <a:solidFill>
                  <a:srgbClr val="FFFFCC"/>
                </a:solidFill>
                <a:latin typeface="Courier New" panose="02070309020205020404" pitchFamily="49" charset="0"/>
              </a:rPr>
              <a:t>BGM  02/1353 1021.1  30.08  20  17  88 320  16  22 1     FEW009  BKN019  OVC025 S-F                  0.00</a:t>
            </a:r>
          </a:p>
          <a:p>
            <a:pPr eaLnBrk="1" hangingPunct="1">
              <a:spcBef>
                <a:spcPct val="0"/>
              </a:spcBef>
              <a:buFontTx/>
              <a:buNone/>
            </a:pPr>
            <a:r>
              <a:rPr lang="en-US" altLang="en-US" sz="1000" b="1">
                <a:solidFill>
                  <a:srgbClr val="FFFFCC"/>
                </a:solidFill>
                <a:latin typeface="Courier New" panose="02070309020205020404" pitchFamily="49" charset="0"/>
              </a:rPr>
              <a:t>BGM  02/1253 1020.3  30.06  20  18  92 300  10     1       X008                 S-F                  0.01</a:t>
            </a:r>
          </a:p>
          <a:p>
            <a:pPr eaLnBrk="1" hangingPunct="1">
              <a:spcBef>
                <a:spcPct val="0"/>
              </a:spcBef>
              <a:buFontTx/>
              <a:buNone/>
            </a:pPr>
            <a:r>
              <a:rPr lang="en-US" altLang="en-US" sz="1000" b="1">
                <a:solidFill>
                  <a:srgbClr val="FFFFCC"/>
                </a:solidFill>
                <a:latin typeface="Courier New" panose="02070309020205020404" pitchFamily="49" charset="0"/>
              </a:rPr>
              <a:t>BGM  02/1153 1019.4  30.03  21  20  96 320  12  17 1/4   BKN003  OVC010         S+IF          21  25 0.02 0.03</a:t>
            </a:r>
          </a:p>
          <a:p>
            <a:pPr eaLnBrk="1" hangingPunct="1">
              <a:spcBef>
                <a:spcPct val="0"/>
              </a:spcBef>
              <a:buFontTx/>
              <a:buNone/>
            </a:pPr>
            <a:r>
              <a:rPr lang="en-US" altLang="en-US" sz="1000" b="1">
                <a:solidFill>
                  <a:srgbClr val="FFFFCC"/>
                </a:solidFill>
                <a:latin typeface="Courier New" panose="02070309020205020404" pitchFamily="49" charset="0"/>
              </a:rPr>
              <a:t>BGM  02/1053 1018.4  30.00  22  18  84 270  13  22 3     BKN029  OVC060         S-F                  0.00</a:t>
            </a:r>
          </a:p>
          <a:p>
            <a:pPr eaLnBrk="1" hangingPunct="1">
              <a:spcBef>
                <a:spcPct val="0"/>
              </a:spcBef>
              <a:buFontTx/>
              <a:buNone/>
            </a:pPr>
            <a:r>
              <a:rPr lang="en-US" altLang="en-US" sz="1000" b="1">
                <a:solidFill>
                  <a:srgbClr val="FFFFCC"/>
                </a:solidFill>
                <a:latin typeface="Courier New" panose="02070309020205020404" pitchFamily="49" charset="0"/>
              </a:rPr>
              <a:t>BGM  02/0953 1018.3  30.01  23  17  78 280  12     10    FEW020  SCT044  OVC080                      0.00</a:t>
            </a:r>
          </a:p>
          <a:p>
            <a:pPr eaLnBrk="1" hangingPunct="1">
              <a:spcBef>
                <a:spcPct val="0"/>
              </a:spcBef>
              <a:buFontTx/>
              <a:buNone/>
            </a:pPr>
            <a:r>
              <a:rPr lang="en-US" altLang="en-US" sz="1000" b="1">
                <a:solidFill>
                  <a:srgbClr val="FFFFCC"/>
                </a:solidFill>
                <a:latin typeface="Courier New" panose="02070309020205020404" pitchFamily="49" charset="0"/>
              </a:rPr>
              <a:t>BGM  02/0853 1018.3  30.01  22  19  88 300  11     8     SCT018  BKN030  OVC090 S-                   0.00 0.01</a:t>
            </a:r>
          </a:p>
          <a:p>
            <a:pPr eaLnBrk="1" hangingPunct="1">
              <a:spcBef>
                <a:spcPct val="0"/>
              </a:spcBef>
              <a:buFontTx/>
              <a:buNone/>
            </a:pPr>
            <a:r>
              <a:rPr lang="en-US" altLang="en-US" sz="1000" b="1">
                <a:solidFill>
                  <a:srgbClr val="FFFFCC"/>
                </a:solidFill>
                <a:latin typeface="Courier New" panose="02070309020205020404" pitchFamily="49" charset="0"/>
              </a:rPr>
              <a:t>BGM  02/0753 1018.1  30.00  24  20  84 300  14  20 3     SCT017  BKN029  OVC070 S-F                  0.01</a:t>
            </a:r>
          </a:p>
          <a:p>
            <a:pPr eaLnBrk="1" hangingPunct="1">
              <a:spcBef>
                <a:spcPct val="0"/>
              </a:spcBef>
              <a:buFontTx/>
              <a:buNone/>
            </a:pPr>
            <a:r>
              <a:rPr lang="en-US" altLang="en-US" sz="1000" b="1">
                <a:solidFill>
                  <a:srgbClr val="FFFFCC"/>
                </a:solidFill>
                <a:latin typeface="Courier New" panose="02070309020205020404" pitchFamily="49" charset="0"/>
              </a:rPr>
              <a:t>BGM  02/0653 1016.9  29.97  25  17  71 280  16  23 10    BKN030</a:t>
            </a:r>
          </a:p>
          <a:p>
            <a:pPr eaLnBrk="1" hangingPunct="1">
              <a:spcBef>
                <a:spcPct val="0"/>
              </a:spcBef>
              <a:buFontTx/>
              <a:buNone/>
            </a:pPr>
            <a:r>
              <a:rPr lang="en-US" altLang="en-US" sz="1000" b="1">
                <a:solidFill>
                  <a:srgbClr val="FFFFCC"/>
                </a:solidFill>
                <a:latin typeface="Courier New" panose="02070309020205020404" pitchFamily="49" charset="0"/>
              </a:rPr>
              <a:t>BGM  02/0553 1015.9  29.94  25  18  74 300  15  21 10    FEW023  SCT028  SCT033               24  26 0.00 0.00</a:t>
            </a:r>
          </a:p>
          <a:p>
            <a:pPr eaLnBrk="1" hangingPunct="1">
              <a:spcBef>
                <a:spcPct val="0"/>
              </a:spcBef>
              <a:buFontTx/>
              <a:buNone/>
            </a:pPr>
            <a:r>
              <a:rPr lang="en-US" altLang="en-US" sz="1000" b="1">
                <a:solidFill>
                  <a:srgbClr val="FFFFCC"/>
                </a:solidFill>
                <a:latin typeface="Courier New" panose="02070309020205020404" pitchFamily="49" charset="0"/>
              </a:rPr>
              <a:t>BGM  02/0453 1016.2  29.95  25  22  88 270  10     9     FEW017  BKN023  OVC049 S-                   0.00</a:t>
            </a:r>
          </a:p>
          <a:p>
            <a:pPr eaLnBrk="1" hangingPunct="1">
              <a:spcBef>
                <a:spcPct val="0"/>
              </a:spcBef>
              <a:buFontTx/>
              <a:buNone/>
            </a:pPr>
            <a:r>
              <a:rPr lang="en-US" altLang="en-US" sz="1000" b="1">
                <a:solidFill>
                  <a:srgbClr val="FFFFCC"/>
                </a:solidFill>
                <a:latin typeface="Courier New" panose="02070309020205020404" pitchFamily="49" charset="0"/>
              </a:rPr>
              <a:t>BGM  02/0353 1016.2  29.95  25  24  96 270  12     1     SCT010  BKN016  OVC033 S-F                  0.00</a:t>
            </a:r>
          </a:p>
          <a:p>
            <a:pPr eaLnBrk="1" hangingPunct="1">
              <a:spcBef>
                <a:spcPct val="0"/>
              </a:spcBef>
              <a:buFontTx/>
              <a:buNone/>
            </a:pPr>
            <a:r>
              <a:rPr lang="en-US" altLang="en-US" sz="1000" b="1">
                <a:solidFill>
                  <a:srgbClr val="FFFFCC"/>
                </a:solidFill>
                <a:latin typeface="Courier New" panose="02070309020205020404" pitchFamily="49" charset="0"/>
              </a:rPr>
              <a:t>BGM  02/0253 1015.7  29.95  25  21  85 230   9     10    FEW030  BKN038  BKN070</a:t>
            </a:r>
          </a:p>
          <a:p>
            <a:pPr eaLnBrk="1" hangingPunct="1">
              <a:spcBef>
                <a:spcPct val="0"/>
              </a:spcBef>
              <a:buFontTx/>
              <a:buNone/>
            </a:pPr>
            <a:r>
              <a:rPr lang="en-US" altLang="en-US" sz="1000" b="1">
                <a:solidFill>
                  <a:srgbClr val="FFFFCC"/>
                </a:solidFill>
                <a:latin typeface="Courier New" panose="02070309020205020404" pitchFamily="49" charset="0"/>
              </a:rPr>
              <a:t>BGM  02/0153 1016.6  29.97  24  20  84 230   8     10    CLR</a:t>
            </a:r>
          </a:p>
          <a:p>
            <a:pPr eaLnBrk="1" hangingPunct="1">
              <a:spcBef>
                <a:spcPct val="0"/>
              </a:spcBef>
              <a:buFontTx/>
              <a:buNone/>
            </a:pPr>
            <a:r>
              <a:rPr lang="en-US" altLang="en-US" sz="1000" b="1">
                <a:solidFill>
                  <a:srgbClr val="FFFFCC"/>
                </a:solidFill>
                <a:latin typeface="Courier New" panose="02070309020205020404" pitchFamily="49" charset="0"/>
              </a:rPr>
              <a:t>BGM  02/0053 1016.8  29.98  26  20  77 260  12     10    CLR</a:t>
            </a:r>
          </a:p>
          <a:p>
            <a:pPr eaLnBrk="1" hangingPunct="1">
              <a:spcBef>
                <a:spcPct val="0"/>
              </a:spcBef>
              <a:buFontTx/>
              <a:buNone/>
            </a:pPr>
            <a:r>
              <a:rPr lang="en-US" altLang="en-US" sz="1000" b="1">
                <a:solidFill>
                  <a:srgbClr val="FFFFCC"/>
                </a:solidFill>
                <a:latin typeface="Courier New" panose="02070309020205020404" pitchFamily="49" charset="0"/>
              </a:rPr>
              <a:t>BGM  01/2353 1016.9  29.98  26  22  84 270  11  18 10    SCT060  BKN080                       25  34 0.00 0.01</a:t>
            </a:r>
          </a:p>
          <a:p>
            <a:pPr eaLnBrk="1" hangingPunct="1">
              <a:spcBef>
                <a:spcPct val="0"/>
              </a:spcBef>
              <a:buFontTx/>
              <a:buNone/>
            </a:pPr>
            <a:r>
              <a:rPr lang="en-US" altLang="en-US" sz="1000" b="1">
                <a:solidFill>
                  <a:srgbClr val="FFFFCC"/>
                </a:solidFill>
                <a:latin typeface="Courier New" panose="02070309020205020404" pitchFamily="49" charset="0"/>
              </a:rPr>
              <a:t>BGM  01/2253 1016.1  29.96  25  24  96 270  11     3     SCT003  SCT012  BKN018 S-F                  0.00</a:t>
            </a:r>
          </a:p>
          <a:p>
            <a:pPr eaLnBrk="1" hangingPunct="1">
              <a:spcBef>
                <a:spcPct val="0"/>
              </a:spcBef>
              <a:buFontTx/>
              <a:buNone/>
            </a:pPr>
            <a:r>
              <a:rPr lang="en-US" altLang="en-US" sz="1000" b="1">
                <a:solidFill>
                  <a:srgbClr val="FFFFCC"/>
                </a:solidFill>
                <a:latin typeface="Courier New" panose="02070309020205020404" pitchFamily="49" charset="0"/>
              </a:rPr>
              <a:t>BGM  01/2153 1015.3  29.94  28  21  75 270  10     9     FEW027  BKN040  OVC060                      0.00</a:t>
            </a:r>
          </a:p>
          <a:p>
            <a:pPr eaLnBrk="1" hangingPunct="1">
              <a:spcBef>
                <a:spcPct val="0"/>
              </a:spcBef>
              <a:buFontTx/>
              <a:buNone/>
            </a:pPr>
            <a:r>
              <a:rPr lang="en-US" altLang="en-US" sz="1000" b="1">
                <a:solidFill>
                  <a:srgbClr val="FFFFCC"/>
                </a:solidFill>
                <a:latin typeface="Courier New" panose="02070309020205020404" pitchFamily="49" charset="0"/>
              </a:rPr>
              <a:t>BGM  01/2053 1014.2  29.91  30  19  63 280  11  21 10    FEW033                                      0.00 0.01</a:t>
            </a:r>
          </a:p>
          <a:p>
            <a:pPr eaLnBrk="1" hangingPunct="1">
              <a:spcBef>
                <a:spcPct val="0"/>
              </a:spcBef>
              <a:buFontTx/>
              <a:buNone/>
            </a:pPr>
            <a:r>
              <a:rPr lang="en-US" altLang="en-US" sz="1000" b="1">
                <a:solidFill>
                  <a:srgbClr val="FFFFCC"/>
                </a:solidFill>
                <a:latin typeface="Courier New" panose="02070309020205020404" pitchFamily="49" charset="0"/>
              </a:rPr>
              <a:t>BGM  01/1953 1013.2  29.88  27  25  92 310  12  20 1/2   BKN006  BKN015  OVC037 SIF                  0.00</a:t>
            </a:r>
          </a:p>
          <a:p>
            <a:pPr eaLnBrk="1" hangingPunct="1">
              <a:spcBef>
                <a:spcPct val="0"/>
              </a:spcBef>
              <a:buFontTx/>
              <a:buNone/>
            </a:pPr>
            <a:r>
              <a:rPr lang="en-US" altLang="en-US" sz="1000" b="1">
                <a:solidFill>
                  <a:srgbClr val="FFFFCC"/>
                </a:solidFill>
                <a:latin typeface="Courier New" panose="02070309020205020404" pitchFamily="49" charset="0"/>
              </a:rPr>
              <a:t>BGM  01/1853 1012.3  29.85  28  27  96 300  14  35 1/4   SCT001  BKN018  BKN034 S+IF                 0.01</a:t>
            </a:r>
          </a:p>
          <a:p>
            <a:pPr eaLnBrk="1" hangingPunct="1">
              <a:spcBef>
                <a:spcPct val="0"/>
              </a:spcBef>
              <a:buFontTx/>
              <a:buNone/>
            </a:pPr>
            <a:r>
              <a:rPr lang="en-US" altLang="en-US" sz="1000" b="1">
                <a:solidFill>
                  <a:srgbClr val="FFFFCC"/>
                </a:solidFill>
                <a:latin typeface="Courier New" panose="02070309020205020404" pitchFamily="49" charset="0"/>
              </a:rPr>
              <a:t>BGM  01/1753 1011.1  29.82  33  20  58 300  14  24 10    BKN045  BKN050                       30  38      0.02</a:t>
            </a:r>
          </a:p>
          <a:p>
            <a:pPr eaLnBrk="1" hangingPunct="1">
              <a:spcBef>
                <a:spcPct val="0"/>
              </a:spcBef>
              <a:buFontTx/>
              <a:buNone/>
            </a:pPr>
            <a:r>
              <a:rPr lang="en-US" altLang="en-US" sz="1000" b="1">
                <a:solidFill>
                  <a:srgbClr val="FFFFCC"/>
                </a:solidFill>
                <a:latin typeface="Courier New" panose="02070309020205020404" pitchFamily="49" charset="0"/>
              </a:rPr>
              <a:t>BGM  01/1653 1011.0  29.82  32  23  69 290  16  25 10    FEW029  SCT070                              0.00</a:t>
            </a:r>
          </a:p>
          <a:p>
            <a:pPr eaLnBrk="1" hangingPunct="1">
              <a:spcBef>
                <a:spcPct val="0"/>
              </a:spcBef>
              <a:buFontTx/>
              <a:buNone/>
            </a:pPr>
            <a:r>
              <a:rPr lang="en-US" altLang="en-US" sz="1000" b="1">
                <a:solidFill>
                  <a:srgbClr val="FFFFCC"/>
                </a:solidFill>
                <a:latin typeface="Courier New" panose="02070309020205020404" pitchFamily="49" charset="0"/>
              </a:rPr>
              <a:t>BGM  01/1553 1010.9  29.81  30  30 100 310  15  30 1/4   SCT003  BKN015  BKN028 S+IF                 0.02</a:t>
            </a:r>
          </a:p>
          <a:p>
            <a:pPr eaLnBrk="1" hangingPunct="1">
              <a:spcBef>
                <a:spcPct val="0"/>
              </a:spcBef>
              <a:buFontTx/>
              <a:buNone/>
            </a:pPr>
            <a:r>
              <a:rPr lang="en-US" altLang="en-US" sz="1000" b="1">
                <a:solidFill>
                  <a:srgbClr val="FFFFCC"/>
                </a:solidFill>
                <a:latin typeface="Courier New" panose="02070309020205020404" pitchFamily="49" charset="0"/>
              </a:rPr>
              <a:t>BGM  01/1453 1009.4  29.77  38  24  57 280  17  21 10    SCT037  BKN045</a:t>
            </a:r>
          </a:p>
        </p:txBody>
      </p:sp>
      <p:sp>
        <p:nvSpPr>
          <p:cNvPr id="14339" name="Text Box 6"/>
          <p:cNvSpPr txBox="1">
            <a:spLocks noChangeArrowheads="1"/>
          </p:cNvSpPr>
          <p:nvPr/>
        </p:nvSpPr>
        <p:spPr bwMode="auto">
          <a:xfrm>
            <a:off x="304800" y="5943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Snow can be intense (S+) but the liquid equivalent is usually low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SsfcmaploopJan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1981200" y="61722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Jan 11-15, repeated lake effect events over several days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ongLakeEffRadloopJan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9864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NEradar0830Jan10-07Single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9425"/>
            <a:ext cx="10134600" cy="91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p:cNvSpPr txBox="1">
            <a:spLocks noChangeArrowheads="1"/>
          </p:cNvSpPr>
          <p:nvPr/>
        </p:nvSpPr>
        <p:spPr bwMode="auto">
          <a:xfrm>
            <a:off x="1066800" y="4419600"/>
            <a:ext cx="640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Lake Effect bands can be very long.  On Jan 10, 2007, a band from Lake Ontario reached Connecticut and Massachusetts.</a:t>
            </a:r>
          </a:p>
        </p:txBody>
      </p:sp>
      <p:sp>
        <p:nvSpPr>
          <p:cNvPr id="18436" name="Text Box 6"/>
          <p:cNvSpPr txBox="1">
            <a:spLocks noChangeArrowheads="1"/>
          </p:cNvSpPr>
          <p:nvPr/>
        </p:nvSpPr>
        <p:spPr bwMode="auto">
          <a:xfrm>
            <a:off x="838200" y="5562600"/>
            <a:ext cx="762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FFFFCC"/>
                </a:solidFill>
              </a:rPr>
              <a:t>This air had a fetch over Lake Huron before it reached Lake Ontario.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752475"/>
            <a:ext cx="7143750" cy="5353050"/>
          </a:xfrm>
          <a:prstGeom prst="rect">
            <a:avLst/>
          </a:prstGeom>
        </p:spPr>
      </p:pic>
      <p:sp>
        <p:nvSpPr>
          <p:cNvPr id="3" name="TextBox 2"/>
          <p:cNvSpPr txBox="1"/>
          <p:nvPr/>
        </p:nvSpPr>
        <p:spPr>
          <a:xfrm>
            <a:off x="685800" y="152400"/>
            <a:ext cx="7848600" cy="646331"/>
          </a:xfrm>
          <a:prstGeom prst="rect">
            <a:avLst/>
          </a:prstGeom>
          <a:noFill/>
        </p:spPr>
        <p:txBody>
          <a:bodyPr wrap="square" rtlCol="0">
            <a:spAutoFit/>
          </a:bodyPr>
          <a:lstStyle/>
          <a:p>
            <a:pPr algn="ctr"/>
            <a:r>
              <a:rPr lang="en-US" b="1" dirty="0">
                <a:solidFill>
                  <a:schemeClr val="bg1"/>
                </a:solidFill>
              </a:rPr>
              <a:t>Notice the strong northwest winds from Georgian Bay.  The cold front enhanced the lift as well</a:t>
            </a:r>
            <a:r>
              <a:rPr lang="en-US" dirty="0"/>
              <a:t>.</a:t>
            </a:r>
          </a:p>
        </p:txBody>
      </p:sp>
    </p:spTree>
    <p:extLst>
      <p:ext uri="{BB962C8B-B14F-4D97-AF65-F5344CB8AC3E}">
        <p14:creationId xmlns:p14="http://schemas.microsoft.com/office/powerpoint/2010/main" val="340570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ontario_ba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096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erie_ba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75"/>
            <a:ext cx="6096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8"/>
          <p:cNvSpPr txBox="1">
            <a:spLocks noChangeArrowheads="1"/>
          </p:cNvSpPr>
          <p:nvPr/>
        </p:nvSpPr>
        <p:spPr bwMode="auto">
          <a:xfrm>
            <a:off x="152400" y="152400"/>
            <a:ext cx="2438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water temperatures of Lakes Erie and Ontario can be very different due to their bathymetry.  Lake Erie is a much more shallow lake than any of the other Great Lakes.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superior_ba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81375"/>
            <a:ext cx="6096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uron_bat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44958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4" name="Object 8"/>
          <p:cNvGraphicFramePr>
            <a:graphicFrameLocks noChangeAspect="1"/>
          </p:cNvGraphicFramePr>
          <p:nvPr/>
        </p:nvGraphicFramePr>
        <p:xfrm>
          <a:off x="7086600" y="0"/>
          <a:ext cx="1973263" cy="4191000"/>
        </p:xfrm>
        <a:graphic>
          <a:graphicData uri="http://schemas.openxmlformats.org/presentationml/2006/ole">
            <mc:AlternateContent xmlns:mc="http://schemas.openxmlformats.org/markup-compatibility/2006">
              <mc:Choice xmlns:v="urn:schemas-microsoft-com:vml" Requires="v">
                <p:oleObj spid="_x0000_s20490" name="Paint Shop Pro Image" r:id="rId5" imgW="1814634" imgH="3853659" progId="PaintShopPro">
                  <p:embed/>
                </p:oleObj>
              </mc:Choice>
              <mc:Fallback>
                <p:oleObj name="Paint Shop Pro Image" r:id="rId5" imgW="1814634" imgH="3853659" progId="PaintShopPro">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0"/>
                        <a:ext cx="197326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9"/>
          <p:cNvSpPr txBox="1">
            <a:spLocks noChangeArrowheads="1"/>
          </p:cNvSpPr>
          <p:nvPr/>
        </p:nvSpPr>
        <p:spPr bwMode="auto">
          <a:xfrm>
            <a:off x="304800" y="4191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Note the scales are all different.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221119" cy="6858000"/>
          </a:xfrm>
          <a:prstGeom prst="rect">
            <a:avLst/>
          </a:prstGeom>
        </p:spPr>
      </p:pic>
    </p:spTree>
    <p:extLst>
      <p:ext uri="{BB962C8B-B14F-4D97-AF65-F5344CB8AC3E}">
        <p14:creationId xmlns:p14="http://schemas.microsoft.com/office/powerpoint/2010/main" val="25804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676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371600" y="56388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From a presentation by Greg Byrd (COMET program and former SUNY-Oneonta professor)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ErieFrozenFeb 26 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609600" y="5867400"/>
            <a:ext cx="8229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Shallow Lake Erie freezes over in late winter.  None of the others do.</a:t>
            </a:r>
          </a:p>
          <a:p>
            <a:pPr algn="ctr" eaLnBrk="1" hangingPunct="1">
              <a:spcBef>
                <a:spcPct val="50000"/>
              </a:spcBef>
              <a:buFontTx/>
              <a:buNone/>
            </a:pPr>
            <a:r>
              <a:rPr lang="en-US" altLang="en-US" sz="1800" b="1">
                <a:solidFill>
                  <a:srgbClr val="FFFFCC"/>
                </a:solidFill>
              </a:rPr>
              <a:t>When that happens, lake effect is greatly reduced.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76275"/>
            <a:ext cx="70104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6"/>
          <p:cNvSpPr txBox="1">
            <a:spLocks noChangeArrowheads="1"/>
          </p:cNvSpPr>
          <p:nvPr/>
        </p:nvSpPr>
        <p:spPr bwMode="auto">
          <a:xfrm>
            <a:off x="685800" y="38100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Going back to Greg Byrd’s presentation: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4213"/>
            <a:ext cx="70104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063"/>
            <a:ext cx="7620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4088"/>
            <a:ext cx="73152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533400" y="0"/>
            <a:ext cx="8305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Fetches from north to south and west to east take air over higher terrain in NY state after leaving Lake Ontario. The extra upward vertical motion gives places like theTug Hill Plateau much heavier snowfalls.</a:t>
            </a:r>
          </a:p>
        </p:txBody>
      </p:sp>
      <p:sp>
        <p:nvSpPr>
          <p:cNvPr id="25604" name="Text Box 6"/>
          <p:cNvSpPr txBox="1">
            <a:spLocks noChangeArrowheads="1"/>
          </p:cNvSpPr>
          <p:nvPr/>
        </p:nvSpPr>
        <p:spPr bwMode="auto">
          <a:xfrm>
            <a:off x="1752600" y="28956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Tug Hill Plateau </a:t>
            </a:r>
            <a:r>
              <a:rPr lang="en-US" altLang="en-US" sz="1800" b="1">
                <a:solidFill>
                  <a:srgbClr val="FFFFCC"/>
                </a:solidFill>
                <a:sym typeface="Wingdings" panose="05000000000000000000" pitchFamily="2" charset="2"/>
              </a:rPr>
              <a:t></a:t>
            </a:r>
            <a:endParaRPr lang="en-US" altLang="en-US" sz="1800" b="1">
              <a:solidFill>
                <a:srgbClr val="FFFFC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2125"/>
            <a:ext cx="731520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883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41338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609600" y="58674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Sfc-700 mb directional wind shear &lt; 30 </a:t>
            </a:r>
            <a:r>
              <a:rPr lang="en-US" altLang="en-US" sz="1800" b="1">
                <a:solidFill>
                  <a:srgbClr val="FFFFCC"/>
                </a:solidFill>
                <a:cs typeface="Arial" panose="020B0604020202020204" pitchFamily="34" charset="0"/>
              </a:rPr>
              <a:t>°</a:t>
            </a:r>
          </a:p>
        </p:txBody>
      </p:sp>
      <p:sp>
        <p:nvSpPr>
          <p:cNvPr id="27653" name="Text Box 7"/>
          <p:cNvSpPr txBox="1">
            <a:spLocks noChangeArrowheads="1"/>
          </p:cNvSpPr>
          <p:nvPr/>
        </p:nvSpPr>
        <p:spPr bwMode="auto">
          <a:xfrm>
            <a:off x="4724400" y="5867400"/>
            <a:ext cx="3962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Sfc-700 mb directional wind shear &gt;30 °</a:t>
            </a:r>
          </a:p>
          <a:p>
            <a:pPr algn="ctr" eaLnBrk="1" hangingPunct="1">
              <a:spcBef>
                <a:spcPct val="50000"/>
              </a:spcBef>
              <a:buFontTx/>
              <a:buNone/>
            </a:pPr>
            <a:endParaRPr lang="en-US" altLang="en-US" sz="1800"/>
          </a:p>
        </p:txBody>
      </p:sp>
      <p:pic>
        <p:nvPicPr>
          <p:cNvPr id="276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888" y="914400"/>
            <a:ext cx="576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7148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44481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381000" y="60960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Dec 1, 2003.  Weak dir wind shear, well developed lake effect bands</a:t>
            </a:r>
          </a:p>
        </p:txBody>
      </p:sp>
      <p:sp>
        <p:nvSpPr>
          <p:cNvPr id="28677" name="Text Box 7"/>
          <p:cNvSpPr txBox="1">
            <a:spLocks noChangeArrowheads="1"/>
          </p:cNvSpPr>
          <p:nvPr/>
        </p:nvSpPr>
        <p:spPr bwMode="auto">
          <a:xfrm>
            <a:off x="4648200" y="6019800"/>
            <a:ext cx="4648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Jan 17, 2003.  Strong dir wind shear, weak or nonexistent lake effect bands</a:t>
            </a:r>
          </a:p>
          <a:p>
            <a:pPr algn="ctr" eaLnBrk="1" hangingPunct="1">
              <a:spcBef>
                <a:spcPct val="50000"/>
              </a:spcBef>
              <a:buFontTx/>
              <a:buNone/>
            </a:pPr>
            <a:endParaRPr lang="en-US"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3375"/>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4188"/>
            <a:ext cx="8001000"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534400"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381000" y="6019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Considering the number of people living on or near the Great Lakes, it is obvious that meteorologists must understand how lake effect happens.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blechmjb\Desktop\SAM_4463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88"/>
            <a:ext cx="9110663"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78731" y="5562600"/>
            <a:ext cx="6553200" cy="646331"/>
          </a:xfrm>
          <a:prstGeom prst="rect">
            <a:avLst/>
          </a:prstGeom>
          <a:noFill/>
        </p:spPr>
        <p:txBody>
          <a:bodyPr wrap="square" rtlCol="0">
            <a:spAutoFit/>
          </a:bodyPr>
          <a:lstStyle/>
          <a:p>
            <a:r>
              <a:rPr lang="en-US" b="1" dirty="0">
                <a:solidFill>
                  <a:schemeClr val="bg1"/>
                </a:solidFill>
              </a:rPr>
              <a:t>This is what Lake Effect squalls look like from in our area.  Looking south over the Susquehanna valley </a:t>
            </a:r>
            <a:r>
              <a:rPr lang="en-US" b="1">
                <a:solidFill>
                  <a:schemeClr val="bg1"/>
                </a:solidFill>
              </a:rPr>
              <a:t>in November.</a:t>
            </a:r>
            <a:endParaRPr lang="en-US" b="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n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8"/>
            <a:ext cx="93726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n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457200" y="5943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importance of a good lake effect snow forecast can’t be understated!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64008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pic>
      <p:sp>
        <p:nvSpPr>
          <p:cNvPr id="6147" name="Text Box 5"/>
          <p:cNvSpPr txBox="1">
            <a:spLocks noChangeArrowheads="1"/>
          </p:cNvSpPr>
          <p:nvPr/>
        </p:nvSpPr>
        <p:spPr bwMode="auto">
          <a:xfrm>
            <a:off x="1295400" y="6858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A Very basic schematic on the mechanics of lake effect snow.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namussfc15w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7724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1066800" y="1524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FFFFCC"/>
                </a:solidFill>
              </a:rPr>
              <a:t>Lake Effect starts once the storm has passed.  Look between the Low and the incoming cold High.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amnesfc15w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1437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990600" y="304800"/>
            <a:ext cx="693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solidFill>
                  <a:srgbClr val="FFFFCC"/>
                </a:solidFill>
              </a:rPr>
              <a:t>Necessary conditions include cold air temperatures and winds flowing over the warmer lake(s).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glseaLakeTe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70866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1524000" y="3048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lake water temperatures are much warmer than the air passing over.</a:t>
            </a:r>
          </a:p>
        </p:txBody>
      </p:sp>
      <p:sp>
        <p:nvSpPr>
          <p:cNvPr id="2" name="TextBox 1">
            <a:extLst>
              <a:ext uri="{FF2B5EF4-FFF2-40B4-BE49-F238E27FC236}">
                <a16:creationId xmlns:a16="http://schemas.microsoft.com/office/drawing/2014/main" id="{1D76F039-2F0F-4072-AB25-2548A1F7B9E8}"/>
              </a:ext>
            </a:extLst>
          </p:cNvPr>
          <p:cNvSpPr txBox="1"/>
          <p:nvPr/>
        </p:nvSpPr>
        <p:spPr>
          <a:xfrm>
            <a:off x="3657600" y="6202918"/>
            <a:ext cx="3505200" cy="369332"/>
          </a:xfrm>
          <a:prstGeom prst="rect">
            <a:avLst/>
          </a:prstGeom>
          <a:noFill/>
        </p:spPr>
        <p:txBody>
          <a:bodyPr wrap="square" rtlCol="0">
            <a:spAutoFit/>
          </a:bodyPr>
          <a:lstStyle/>
          <a:p>
            <a:r>
              <a:rPr lang="en-US" sz="1400" b="1" dirty="0"/>
              <a:t>https://coastwatch.glerl.noaa.gov</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914400" y="0"/>
          <a:ext cx="7848600" cy="6173788"/>
        </p:xfrm>
        <a:graphic>
          <a:graphicData uri="http://schemas.openxmlformats.org/presentationml/2006/ole">
            <mc:AlternateContent xmlns:mc="http://schemas.openxmlformats.org/markup-compatibility/2006">
              <mc:Choice xmlns:v="urn:schemas-microsoft-com:vml" Requires="v">
                <p:oleObj spid="_x0000_s10248" name="Paint Shop Pro Image" r:id="rId3" imgW="6809756" imgH="5356098" progId="PaintShopPro">
                  <p:embed/>
                </p:oleObj>
              </mc:Choice>
              <mc:Fallback>
                <p:oleObj name="Paint Shop Pro Image" r:id="rId3" imgW="6809756" imgH="5356098" progId="PaintShopPro">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7848600" cy="617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5"/>
          <p:cNvSpPr txBox="1">
            <a:spLocks noChangeArrowheads="1"/>
          </p:cNvSpPr>
          <p:nvPr/>
        </p:nvSpPr>
        <p:spPr bwMode="auto">
          <a:xfrm>
            <a:off x="381000" y="6324600"/>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Air passing over the lakes will have a very unstable layer to 850 mb.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fc_a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7086600" y="2057400"/>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b="1">
                <a:solidFill>
                  <a:srgbClr val="FFFFC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solidFill>
                  <a:srgbClr val="FFFFCC"/>
                </a:solidFill>
              </a:rPr>
              <a:t>The result can be heavy snow which is quite localized.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fcfbe2798f2f8a233fad4d5821681ad732c23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372</TotalTime>
  <Words>892</Words>
  <Application>Microsoft Office PowerPoint</Application>
  <PresentationFormat>On-screen Show (4:3)</PresentationFormat>
  <Paragraphs>60</Paragraphs>
  <Slides>32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Courier New</vt:lpstr>
      <vt:lpstr>Wingdings</vt:lpstr>
      <vt:lpstr>Default Design</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SUNY-Oneonta Earth Sciences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dc:creator>
  <cp:lastModifiedBy>Blechman, Jerome</cp:lastModifiedBy>
  <cp:revision>15</cp:revision>
  <dcterms:created xsi:type="dcterms:W3CDTF">2007-07-11T16:39:27Z</dcterms:created>
  <dcterms:modified xsi:type="dcterms:W3CDTF">2017-11-01T02:54:35Z</dcterms:modified>
</cp:coreProperties>
</file>