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sldIdLst>
    <p:sldId id="256" r:id="rId2"/>
    <p:sldId id="257" r:id="rId3"/>
    <p:sldId id="287" r:id="rId4"/>
    <p:sldId id="288" r:id="rId5"/>
    <p:sldId id="258" r:id="rId6"/>
    <p:sldId id="292" r:id="rId7"/>
    <p:sldId id="259" r:id="rId8"/>
    <p:sldId id="260" r:id="rId9"/>
    <p:sldId id="271" r:id="rId10"/>
    <p:sldId id="261" r:id="rId11"/>
    <p:sldId id="262" r:id="rId12"/>
    <p:sldId id="263" r:id="rId13"/>
    <p:sldId id="264" r:id="rId14"/>
    <p:sldId id="265" r:id="rId15"/>
    <p:sldId id="289" r:id="rId16"/>
    <p:sldId id="268" r:id="rId17"/>
    <p:sldId id="266" r:id="rId18"/>
    <p:sldId id="267" r:id="rId19"/>
    <p:sldId id="270" r:id="rId20"/>
    <p:sldId id="269" r:id="rId21"/>
    <p:sldId id="272" r:id="rId22"/>
    <p:sldId id="293" r:id="rId23"/>
    <p:sldId id="274" r:id="rId24"/>
    <p:sldId id="275" r:id="rId25"/>
    <p:sldId id="278" r:id="rId26"/>
    <p:sldId id="286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4D8FE7"/>
    <a:srgbClr val="FF6600"/>
    <a:srgbClr val="000066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3" autoAdjust="0"/>
    <p:restoredTop sz="94660"/>
  </p:normalViewPr>
  <p:slideViewPr>
    <p:cSldViewPr>
      <p:cViewPr varScale="1">
        <p:scale>
          <a:sx n="69" d="100"/>
          <a:sy n="69" d="100"/>
        </p:scale>
        <p:origin x="126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762000"/>
            <a:ext cx="7620000" cy="2838450"/>
          </a:xfrm>
        </p:spPr>
        <p:txBody>
          <a:bodyPr/>
          <a:lstStyle>
            <a:lvl1pPr>
              <a:defRPr sz="6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810000"/>
            <a:ext cx="7620000" cy="1752600"/>
          </a:xfrm>
        </p:spPr>
        <p:txBody>
          <a:bodyPr/>
          <a:lstStyle>
            <a:lvl1pPr marL="0" indent="0">
              <a:buFontTx/>
              <a:buNone/>
              <a:defRPr sz="4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6A7A2-0F1C-42B1-9CFD-F0845E8272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3980338"/>
      </p:ext>
    </p:extLst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62B20-ED5F-4B68-83D4-7EFB00315F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0576709"/>
      </p:ext>
    </p:extLst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7645B-2924-46C9-BCF1-E398E2B962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3643808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7FBE8-AF20-4F1B-B31C-1C8331B114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3155362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55FF7-7731-40C3-A8BC-FD6FF3BA0F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730791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1E592-B36D-4F4C-99CF-F5C29A5E16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3248249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ED611-6719-47F9-8037-15A07D7B71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0294643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A059D-4044-46D2-AF23-52065625EA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3465695"/>
      </p:ext>
    </p:extLst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D0EDA-62ED-412F-A487-D90478481F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4126838"/>
      </p:ext>
    </p:extLst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A0A00-0956-458D-BE3A-38F463ECA9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178883"/>
      </p:ext>
    </p:extLst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51AC7-3593-4FD8-9007-7BB9348B9C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3484724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99FF"/>
            </a:gs>
            <a:gs pos="100000">
              <a:srgbClr val="0033CC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6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EE7D68A-45BB-40D9-8D97-7F7FC03594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533400" y="381000"/>
            <a:ext cx="7848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FFCC"/>
                </a:solidFill>
              </a:rPr>
              <a:t>Norwegian Cyclone Model Review</a:t>
            </a:r>
          </a:p>
        </p:txBody>
      </p:sp>
      <p:pic>
        <p:nvPicPr>
          <p:cNvPr id="2051" name="Picture 5" descr="mapne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209800"/>
            <a:ext cx="14287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1447800" y="4191000"/>
            <a:ext cx="61722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FF99"/>
                </a:solidFill>
              </a:rPr>
              <a:t>Vilhelm and Jacob Bjerknes; Halvor Solberg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FF99"/>
                </a:solidFill>
              </a:rPr>
              <a:t>Bergen Geophysical Institute ~1920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BjerknesOriginalSt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43640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4953000" y="914400"/>
            <a:ext cx="33528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FF99"/>
                </a:solidFill>
              </a:rPr>
              <a:t>Bjerknes and Solberg also proposed that the cyclones went through a common evolution of stages.</a:t>
            </a:r>
          </a:p>
        </p:txBody>
      </p:sp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4953000" y="2895600"/>
            <a:ext cx="36576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FF99"/>
                </a:solidFill>
              </a:rPr>
              <a:t>In the next slide, a loop of surface maps shows a storm going through those stages.  Watch the Low which starts in western Kansas.</a:t>
            </a:r>
          </a:p>
        </p:txBody>
      </p:sp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5181600" y="4724400"/>
            <a:ext cx="3581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6600"/>
                </a:solidFill>
              </a:rPr>
              <a:t>You should also check the temperatures in the air masses.  Maybe the schematic wasn’t so exaggerated after all.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FrontalEvolutionExampleloo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St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6525"/>
            <a:ext cx="9144000" cy="72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7"/>
          <p:cNvSpPr txBox="1">
            <a:spLocks noChangeArrowheads="1"/>
          </p:cNvSpPr>
          <p:nvPr/>
        </p:nvSpPr>
        <p:spPr bwMode="auto">
          <a:xfrm>
            <a:off x="2438400" y="0"/>
            <a:ext cx="3657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Stages of the typical Extratropical Cyclone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5"/>
          <p:cNvSpPr txBox="1">
            <a:spLocks noChangeArrowheads="1"/>
          </p:cNvSpPr>
          <p:nvPr/>
        </p:nvSpPr>
        <p:spPr bwMode="auto">
          <a:xfrm>
            <a:off x="2057400" y="304800"/>
            <a:ext cx="434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FF99"/>
                </a:solidFill>
              </a:rPr>
              <a:t>The President’s Day Storm of 2003</a:t>
            </a:r>
          </a:p>
        </p:txBody>
      </p:sp>
      <p:pic>
        <p:nvPicPr>
          <p:cNvPr id="14339" name="Picture 6" descr="RutgersUni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390525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7" descr="TimesSqua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685800"/>
            <a:ext cx="42672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8" descr="PhillySn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79813"/>
            <a:ext cx="43434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9" descr="White House Sn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81400"/>
            <a:ext cx="390525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 Box 10"/>
          <p:cNvSpPr txBox="1">
            <a:spLocks noChangeArrowheads="1"/>
          </p:cNvSpPr>
          <p:nvPr/>
        </p:nvSpPr>
        <p:spPr bwMode="auto">
          <a:xfrm>
            <a:off x="2514600" y="2819400"/>
            <a:ext cx="137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Rutgers U</a:t>
            </a:r>
          </a:p>
        </p:txBody>
      </p:sp>
      <p:sp>
        <p:nvSpPr>
          <p:cNvPr id="14344" name="Text Box 11"/>
          <p:cNvSpPr txBox="1">
            <a:spLocks noChangeArrowheads="1"/>
          </p:cNvSpPr>
          <p:nvPr/>
        </p:nvSpPr>
        <p:spPr bwMode="auto">
          <a:xfrm>
            <a:off x="6781800" y="3048000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Times Square</a:t>
            </a:r>
          </a:p>
        </p:txBody>
      </p:sp>
      <p:sp>
        <p:nvSpPr>
          <p:cNvPr id="14345" name="Text Box 12"/>
          <p:cNvSpPr txBox="1">
            <a:spLocks noChangeArrowheads="1"/>
          </p:cNvSpPr>
          <p:nvPr/>
        </p:nvSpPr>
        <p:spPr bwMode="auto">
          <a:xfrm>
            <a:off x="1447800" y="6248400"/>
            <a:ext cx="2590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>
                <a:solidFill>
                  <a:schemeClr val="tx1"/>
                </a:solidFill>
              </a:rPr>
              <a:t>The White House</a:t>
            </a:r>
          </a:p>
        </p:txBody>
      </p:sp>
      <p:sp>
        <p:nvSpPr>
          <p:cNvPr id="14346" name="Text Box 13"/>
          <p:cNvSpPr txBox="1">
            <a:spLocks noChangeArrowheads="1"/>
          </p:cNvSpPr>
          <p:nvPr/>
        </p:nvSpPr>
        <p:spPr bwMode="auto">
          <a:xfrm>
            <a:off x="5029200" y="5791200"/>
            <a:ext cx="144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Philadephia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snowfallmapmthollynw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4800"/>
            <a:ext cx="5381625" cy="602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8753475" cy="351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snowfallmapstatecollegenw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8839200" cy="580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snowfallmapbingnw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79248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6400800" y="2743200"/>
            <a:ext cx="6096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>
                <a:solidFill>
                  <a:schemeClr val="tx1"/>
                </a:solidFill>
              </a:rPr>
              <a:t>NYO8.5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snowfallmapbostonnw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838200" y="685800"/>
            <a:ext cx="754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FF99"/>
                </a:solidFill>
              </a:rPr>
              <a:t>Surface Map Loop for Feb 15-18, 2003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228600" y="2057400"/>
            <a:ext cx="8382000" cy="327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1800" b="1" dirty="0">
                <a:solidFill>
                  <a:srgbClr val="FFFF99"/>
                </a:solidFill>
              </a:rPr>
              <a:t>To </a:t>
            </a:r>
            <a:r>
              <a:rPr lang="en-US" altLang="en-US" sz="1800" b="1" dirty="0" smtClean="0">
                <a:solidFill>
                  <a:srgbClr val="FFFF99"/>
                </a:solidFill>
              </a:rPr>
              <a:t>watch for:</a:t>
            </a:r>
            <a:endParaRPr lang="en-US" altLang="en-US" sz="1800" b="1" dirty="0">
              <a:solidFill>
                <a:srgbClr val="FFFF99"/>
              </a:solidFill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endParaRPr lang="en-US" altLang="en-US" sz="1800" b="1" dirty="0">
              <a:solidFill>
                <a:srgbClr val="FFFF99"/>
              </a:solidFill>
            </a:endParaRPr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en-US" sz="1800" b="1" dirty="0">
                <a:solidFill>
                  <a:srgbClr val="FFFF99"/>
                </a:solidFill>
              </a:rPr>
              <a:t>	</a:t>
            </a:r>
            <a:r>
              <a:rPr lang="en-US" altLang="en-US" sz="1800" b="1" dirty="0" smtClean="0">
                <a:solidFill>
                  <a:srgbClr val="FFFF99"/>
                </a:solidFill>
              </a:rPr>
              <a:t>Developing </a:t>
            </a:r>
            <a:r>
              <a:rPr lang="en-US" altLang="en-US" sz="1800" b="1" dirty="0">
                <a:solidFill>
                  <a:srgbClr val="FFFF99"/>
                </a:solidFill>
              </a:rPr>
              <a:t>waves </a:t>
            </a:r>
            <a:r>
              <a:rPr lang="en-US" altLang="en-US" sz="1800" b="1" dirty="0" smtClean="0">
                <a:solidFill>
                  <a:srgbClr val="FFFF99"/>
                </a:solidFill>
              </a:rPr>
              <a:t>in Arkansas</a:t>
            </a:r>
            <a:endParaRPr lang="en-US" altLang="en-US" sz="1800" b="1" dirty="0">
              <a:solidFill>
                <a:srgbClr val="FFFF99"/>
              </a:solidFill>
            </a:endParaRPr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en-US" sz="1800" b="1" dirty="0">
                <a:solidFill>
                  <a:srgbClr val="FFFF99"/>
                </a:solidFill>
              </a:rPr>
              <a:t>	Mature cyclone </a:t>
            </a:r>
            <a:endParaRPr lang="en-US" altLang="en-US" sz="1800" b="1" dirty="0" smtClean="0">
              <a:solidFill>
                <a:srgbClr val="FFFF99"/>
              </a:solidFill>
            </a:endParaRPr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en-US" sz="1800" b="1" dirty="0">
                <a:solidFill>
                  <a:srgbClr val="FFFF99"/>
                </a:solidFill>
              </a:rPr>
              <a:t>	</a:t>
            </a:r>
            <a:r>
              <a:rPr lang="en-US" altLang="en-US" sz="1800" b="1" dirty="0" smtClean="0">
                <a:solidFill>
                  <a:srgbClr val="FFFF99"/>
                </a:solidFill>
              </a:rPr>
              <a:t>New </a:t>
            </a:r>
            <a:r>
              <a:rPr lang="en-US" altLang="en-US" sz="1800" b="1" dirty="0">
                <a:solidFill>
                  <a:srgbClr val="FFFF99"/>
                </a:solidFill>
              </a:rPr>
              <a:t>Low forms offshore by Carolinas</a:t>
            </a:r>
          </a:p>
          <a:p>
            <a:pPr eaLnBrk="1" hangingPunct="1">
              <a:spcBef>
                <a:spcPct val="50000"/>
              </a:spcBef>
              <a:buNone/>
            </a:pPr>
            <a:endParaRPr lang="en-US" altLang="en-US" sz="1800" b="1" dirty="0" smtClean="0">
              <a:solidFill>
                <a:srgbClr val="FFFF99"/>
              </a:solidFill>
            </a:endParaRPr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en-US" sz="1800" b="1" dirty="0">
                <a:solidFill>
                  <a:srgbClr val="FFFF99"/>
                </a:solidFill>
              </a:rPr>
              <a:t>	Arctic air mass </a:t>
            </a:r>
            <a:r>
              <a:rPr lang="en-US" altLang="en-US" sz="1800" b="1" dirty="0" smtClean="0">
                <a:solidFill>
                  <a:srgbClr val="FFFF99"/>
                </a:solidFill>
              </a:rPr>
              <a:t>with </a:t>
            </a:r>
            <a:r>
              <a:rPr lang="en-US" altLang="en-US" sz="1800" b="1" dirty="0">
                <a:solidFill>
                  <a:srgbClr val="FFFF99"/>
                </a:solidFill>
              </a:rPr>
              <a:t>High </a:t>
            </a:r>
            <a:r>
              <a:rPr lang="en-US" altLang="en-US" sz="1800" b="1" dirty="0" smtClean="0">
                <a:solidFill>
                  <a:srgbClr val="FFFF99"/>
                </a:solidFill>
              </a:rPr>
              <a:t>over </a:t>
            </a:r>
            <a:r>
              <a:rPr lang="en-US" altLang="en-US" sz="1800" b="1" dirty="0">
                <a:solidFill>
                  <a:srgbClr val="FFFF99"/>
                </a:solidFill>
              </a:rPr>
              <a:t>New England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en-US" sz="1800" b="1" dirty="0">
                <a:solidFill>
                  <a:srgbClr val="FFFF99"/>
                </a:solidFill>
              </a:rPr>
              <a:t>	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Tmp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75338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6096000" y="685800"/>
            <a:ext cx="3048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FF99"/>
                </a:solidFill>
              </a:rPr>
              <a:t>Before Bjerknes, maps had no fronts.</a:t>
            </a:r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6172200" y="1981200"/>
            <a:ext cx="2209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FF99"/>
                </a:solidFill>
              </a:rPr>
              <a:t>There were Highs and Lows and even isobars.</a:t>
            </a:r>
          </a:p>
        </p:txBody>
      </p:sp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6248400" y="3886200"/>
            <a:ext cx="220980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FF99"/>
                </a:solidFill>
              </a:rPr>
              <a:t>So the big breakthrough of the Norwegian Model was fronts.  How did they come up with that idea?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Surface AnalysisLoo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0" name="Line 8"/>
          <p:cNvSpPr>
            <a:spLocks noChangeShapeType="1"/>
          </p:cNvSpPr>
          <p:nvPr/>
        </p:nvSpPr>
        <p:spPr bwMode="auto">
          <a:xfrm flipV="1">
            <a:off x="5486400" y="4191000"/>
            <a:ext cx="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4724400" y="5791200"/>
            <a:ext cx="3200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Developing Waves</a:t>
            </a:r>
          </a:p>
        </p:txBody>
      </p:sp>
      <p:sp>
        <p:nvSpPr>
          <p:cNvPr id="28682" name="Line 10"/>
          <p:cNvSpPr>
            <a:spLocks noChangeShapeType="1"/>
          </p:cNvSpPr>
          <p:nvPr/>
        </p:nvSpPr>
        <p:spPr bwMode="auto">
          <a:xfrm>
            <a:off x="838200" y="3962400"/>
            <a:ext cx="0" cy="914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3" name="Line 11"/>
          <p:cNvSpPr>
            <a:spLocks noChangeShapeType="1"/>
          </p:cNvSpPr>
          <p:nvPr/>
        </p:nvSpPr>
        <p:spPr bwMode="auto">
          <a:xfrm flipH="1" flipV="1">
            <a:off x="6400800" y="4114800"/>
            <a:ext cx="53340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6477000" y="5486400"/>
            <a:ext cx="2209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Mature Cyclone</a:t>
            </a:r>
          </a:p>
        </p:txBody>
      </p:sp>
      <p:sp>
        <p:nvSpPr>
          <p:cNvPr id="28685" name="Line 13"/>
          <p:cNvSpPr>
            <a:spLocks noChangeShapeType="1"/>
          </p:cNvSpPr>
          <p:nvPr/>
        </p:nvSpPr>
        <p:spPr bwMode="auto">
          <a:xfrm flipH="1" flipV="1">
            <a:off x="8001000" y="3581400"/>
            <a:ext cx="9144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7620000" y="4724400"/>
            <a:ext cx="1752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Coastal Low forms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30" presetID="1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0" grpId="0" animBg="1"/>
      <p:bldP spid="28681" grpId="0"/>
      <p:bldP spid="28682" grpId="0" animBg="1"/>
      <p:bldP spid="28683" grpId="0" animBg="1"/>
      <p:bldP spid="28683" grpId="1" animBg="1"/>
      <p:bldP spid="28684" grpId="0"/>
      <p:bldP spid="28684" grpId="1"/>
      <p:bldP spid="28685" grpId="0" animBg="1"/>
      <p:bldP spid="28685" grpId="1" animBg="1"/>
      <p:bldP spid="28686" grpId="0"/>
      <p:bldP spid="28686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1066800" y="609600"/>
            <a:ext cx="7239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chemeClr val="accent1"/>
                </a:solidFill>
                <a:latin typeface="Terminator Two" pitchFamily="2" charset="0"/>
              </a:rPr>
              <a:t>Satellite Loop</a:t>
            </a:r>
          </a:p>
        </p:txBody>
      </p:sp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457200" y="1600200"/>
            <a:ext cx="7772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FF99"/>
                </a:solidFill>
              </a:rPr>
              <a:t>Bjerknes didn’t have one.  If he had, he would have seen some characteristic features which show what kind of weather is occurring.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685800" y="2819400"/>
            <a:ext cx="80772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chemeClr val="accent1"/>
                </a:solidFill>
              </a:rPr>
              <a:t>To watch for: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en-US" sz="1800" b="1" dirty="0">
                <a:solidFill>
                  <a:schemeClr val="accent1"/>
                </a:solidFill>
              </a:rPr>
              <a:t>        </a:t>
            </a:r>
            <a:r>
              <a:rPr lang="en-US" altLang="en-US" sz="1800" b="1" dirty="0" smtClean="0">
                <a:solidFill>
                  <a:schemeClr val="accent1"/>
                </a:solidFill>
              </a:rPr>
              <a:t>The cloud shield of the warm front is spread out</a:t>
            </a:r>
            <a:endParaRPr lang="en-US" altLang="en-US" sz="1800" b="1" dirty="0">
              <a:solidFill>
                <a:schemeClr val="accent1"/>
              </a:solidFill>
            </a:endParaRPr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en-US" sz="1800" b="1" dirty="0">
                <a:solidFill>
                  <a:schemeClr val="accent1"/>
                </a:solidFill>
              </a:rPr>
              <a:t>        </a:t>
            </a:r>
            <a:r>
              <a:rPr lang="en-US" altLang="en-US" sz="1800" b="1" dirty="0" smtClean="0">
                <a:solidFill>
                  <a:schemeClr val="accent1"/>
                </a:solidFill>
              </a:rPr>
              <a:t>The cold front has a narrow strip of cloud</a:t>
            </a:r>
            <a:endParaRPr lang="en-US" altLang="en-US" sz="1800" b="1" dirty="0">
              <a:solidFill>
                <a:schemeClr val="accent1"/>
              </a:solidFill>
            </a:endParaRPr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en-US" sz="1800" b="1" dirty="0" smtClean="0">
                <a:solidFill>
                  <a:schemeClr val="accent1"/>
                </a:solidFill>
              </a:rPr>
              <a:t>        Development </a:t>
            </a:r>
            <a:r>
              <a:rPr lang="en-US" altLang="en-US" sz="1800" b="1" dirty="0">
                <a:solidFill>
                  <a:schemeClr val="accent1"/>
                </a:solidFill>
              </a:rPr>
              <a:t>of “Dry Tongue” behind system.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en-US" sz="1800" b="1" dirty="0">
                <a:solidFill>
                  <a:schemeClr val="accent1"/>
                </a:solidFill>
              </a:rPr>
              <a:t>        Backlash </a:t>
            </a:r>
            <a:r>
              <a:rPr lang="en-US" altLang="en-US" sz="1800" b="1" dirty="0" smtClean="0">
                <a:solidFill>
                  <a:schemeClr val="accent1"/>
                </a:solidFill>
              </a:rPr>
              <a:t>means clouds behind the system</a:t>
            </a:r>
            <a:endParaRPr lang="en-US" altLang="en-US" sz="18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6" descr="satellite loo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4191000" y="2438400"/>
            <a:ext cx="297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Warm front cloud shield</a:t>
            </a: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3657600" y="4876800"/>
            <a:ext cx="2743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 </a:t>
            </a:r>
            <a:r>
              <a:rPr lang="en-US" altLang="en-US" sz="1800" b="1"/>
              <a:t>Cold front cloud shield</a:t>
            </a: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3962400" y="3429000"/>
            <a:ext cx="213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Dry Tongue</a:t>
            </a: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3505200" y="2819400"/>
            <a:ext cx="175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Backlash</a:t>
            </a:r>
          </a:p>
        </p:txBody>
      </p:sp>
    </p:spTree>
    <p:extLst>
      <p:ext uri="{BB962C8B-B14F-4D97-AF65-F5344CB8AC3E}">
        <p14:creationId xmlns:p14="http://schemas.microsoft.com/office/powerpoint/2010/main" val="376058228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" presetID="1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5" grpId="0"/>
      <p:bldP spid="32775" grpId="1"/>
      <p:bldP spid="32776" grpId="0"/>
      <p:bldP spid="32776" grpId="1"/>
      <p:bldP spid="32777" grpId="0"/>
      <p:bldP spid="32777" grpId="1"/>
      <p:bldP spid="32778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609600" y="533400"/>
            <a:ext cx="7543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chemeClr val="accent1"/>
                </a:solidFill>
              </a:rPr>
              <a:t>Upper Air</a:t>
            </a:r>
          </a:p>
        </p:txBody>
      </p:sp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990600" y="1676400"/>
            <a:ext cx="7620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chemeClr val="accent1"/>
                </a:solidFill>
              </a:rPr>
              <a:t>This is another asset that didn’t exist in the early 20</a:t>
            </a:r>
            <a:r>
              <a:rPr lang="en-US" altLang="en-US" sz="1800" b="1" baseline="30000">
                <a:solidFill>
                  <a:schemeClr val="accent1"/>
                </a:solidFill>
              </a:rPr>
              <a:t>th</a:t>
            </a:r>
            <a:r>
              <a:rPr lang="en-US" altLang="en-US" sz="1800" b="1">
                <a:solidFill>
                  <a:schemeClr val="accent1"/>
                </a:solidFill>
              </a:rPr>
              <a:t> century.</a:t>
            </a:r>
          </a:p>
        </p:txBody>
      </p:sp>
      <p:sp>
        <p:nvSpPr>
          <p:cNvPr id="25604" name="Text Box 6"/>
          <p:cNvSpPr txBox="1">
            <a:spLocks noChangeArrowheads="1"/>
          </p:cNvSpPr>
          <p:nvPr/>
        </p:nvSpPr>
        <p:spPr bwMode="auto">
          <a:xfrm>
            <a:off x="1066800" y="2514600"/>
            <a:ext cx="739140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FF99"/>
                </a:solidFill>
              </a:rPr>
              <a:t>Watch the following loop of 300 mb maps.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FF99"/>
                </a:solidFill>
              </a:rPr>
              <a:t>	The solid lines are height lines (like isobars)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FF99"/>
                </a:solidFill>
              </a:rPr>
              <a:t>	The blue shading shows the wind speeds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533400" y="4953000"/>
            <a:ext cx="8382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FFFF99"/>
                </a:solidFill>
              </a:rPr>
              <a:t>How does this loop help us to forecast the track of the surface storm?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300loo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610600" cy="645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1676400" y="0"/>
            <a:ext cx="6248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FF99"/>
                </a:solidFill>
              </a:rPr>
              <a:t>Radar Loop</a:t>
            </a:r>
          </a:p>
        </p:txBody>
      </p:sp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457200" y="609600"/>
            <a:ext cx="8001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FF99"/>
                </a:solidFill>
              </a:rPr>
              <a:t>In the Radar loop you can identify more characteristic features of the Norwegian Model.</a:t>
            </a:r>
          </a:p>
        </p:txBody>
      </p:sp>
      <p:pic>
        <p:nvPicPr>
          <p:cNvPr id="27652" name="Picture 7" descr="USradarloo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58888"/>
            <a:ext cx="7162800" cy="559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15000" y="5715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What is this?</a:t>
            </a:r>
            <a:endParaRPr lang="en-US" b="1" dirty="0"/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 flipV="1">
            <a:off x="6248400" y="5029200"/>
            <a:ext cx="152400" cy="6858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4"/>
          <p:cNvSpPr txBox="1">
            <a:spLocks noChangeArrowheads="1"/>
          </p:cNvSpPr>
          <p:nvPr/>
        </p:nvSpPr>
        <p:spPr bwMode="auto">
          <a:xfrm>
            <a:off x="609600" y="304800"/>
            <a:ext cx="800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FFFF99"/>
                </a:solidFill>
              </a:rPr>
              <a:t>So, what </a:t>
            </a:r>
            <a:r>
              <a:rPr lang="en-US" altLang="en-US" sz="2000" b="1" dirty="0" smtClean="0">
                <a:solidFill>
                  <a:srgbClr val="FFFF99"/>
                </a:solidFill>
              </a:rPr>
              <a:t>does this case </a:t>
            </a:r>
            <a:r>
              <a:rPr lang="en-US" altLang="en-US" sz="2000" b="1" dirty="0">
                <a:solidFill>
                  <a:srgbClr val="FFFF99"/>
                </a:solidFill>
              </a:rPr>
              <a:t>tell us about the Norwegian Model?</a:t>
            </a: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762000" y="1447800"/>
            <a:ext cx="81534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FF99"/>
                </a:solidFill>
              </a:rPr>
              <a:t>Every extratropical cyclone in the U.S. has certain features in common (besides the obvious): </a:t>
            </a:r>
          </a:p>
          <a:p>
            <a:pPr lvl="1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FF99"/>
                </a:solidFill>
              </a:rPr>
              <a:t>	Fronts:</a:t>
            </a:r>
          </a:p>
          <a:p>
            <a:pPr lvl="1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FF99"/>
                </a:solidFill>
              </a:rPr>
              <a:t>		       stratiform precipitation shield with warm front</a:t>
            </a:r>
          </a:p>
          <a:p>
            <a:pPr lvl="1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FF99"/>
                </a:solidFill>
              </a:rPr>
              <a:t>	         cumuloform precipitation with cold front</a:t>
            </a:r>
          </a:p>
          <a:p>
            <a:pPr lvl="1" eaLnBrk="1" hangingPunct="1">
              <a:spcBef>
                <a:spcPct val="50000"/>
              </a:spcBef>
              <a:buFontTx/>
              <a:buNone/>
            </a:pPr>
            <a:endParaRPr lang="en-US" altLang="en-US" sz="1800" b="1">
              <a:solidFill>
                <a:srgbClr val="FFFF99"/>
              </a:solidFill>
            </a:endParaRPr>
          </a:p>
          <a:p>
            <a:pPr lvl="1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FF99"/>
                </a:solidFill>
              </a:rPr>
              <a:t>	Cyclone goes through life cycle from wave on front to dissipating</a:t>
            </a: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914400" y="4572000"/>
            <a:ext cx="777240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smtClean="0">
                <a:solidFill>
                  <a:srgbClr val="FFFF99"/>
                </a:solidFill>
              </a:rPr>
              <a:t>But e</a:t>
            </a:r>
            <a:r>
              <a:rPr lang="en-US" altLang="en-US" sz="1800" b="1" smtClean="0">
                <a:solidFill>
                  <a:srgbClr val="FFFF99"/>
                </a:solidFill>
              </a:rPr>
              <a:t>very </a:t>
            </a:r>
            <a:r>
              <a:rPr lang="en-US" altLang="en-US" sz="1800" b="1" dirty="0">
                <a:solidFill>
                  <a:srgbClr val="FFFF99"/>
                </a:solidFill>
              </a:rPr>
              <a:t>extratropical cyclone is different in some way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FFFF99"/>
                </a:solidFill>
              </a:rPr>
              <a:t>         You must forecast each on a case-by-case basis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FFFF99"/>
                </a:solidFill>
              </a:rPr>
              <a:t>          Use as many data sources (maps, numbers, etc.) as you can.</a:t>
            </a:r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685800" y="6172200"/>
            <a:ext cx="800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CCFF33"/>
                </a:solidFill>
              </a:rPr>
              <a:t>Next we examine the fronts themselves in more detail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0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0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60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0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46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60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60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60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60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w18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90600"/>
            <a:ext cx="7620000" cy="512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381000" y="228600"/>
            <a:ext cx="845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FF99"/>
                </a:solidFill>
              </a:rPr>
              <a:t>In war, up to the 20</a:t>
            </a:r>
            <a:r>
              <a:rPr lang="en-US" altLang="en-US" sz="1800" b="1" baseline="30000">
                <a:solidFill>
                  <a:srgbClr val="FFFF99"/>
                </a:solidFill>
              </a:rPr>
              <a:t>th</a:t>
            </a:r>
            <a:r>
              <a:rPr lang="en-US" altLang="en-US" sz="1800" b="1">
                <a:solidFill>
                  <a:srgbClr val="FFFF99"/>
                </a:solidFill>
              </a:rPr>
              <a:t> century armies were small and wandered around the countryside looking for enemies to fight.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getty_campaign_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0"/>
            <a:ext cx="6191250" cy="966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0" y="1600200"/>
            <a:ext cx="28194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The battle of Gettysburg was a good example.  The Confederate Army was moving through southern Pennsylvania near Washington D.C.  When they spotted the Union army, they attacked from the north!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westernFront19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763"/>
            <a:ext cx="6934200" cy="679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0" y="609600"/>
            <a:ext cx="2286000" cy="503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000066"/>
                </a:solidFill>
              </a:rPr>
              <a:t>Fronts were a military concept during World War I when armies grew large enough to occupy whole regions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 b="1">
              <a:solidFill>
                <a:srgbClr val="000066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000066"/>
                </a:solidFill>
              </a:rPr>
              <a:t>This is the western front.  All troops on the German side are alike.  Notice how the allies also group together.  The big changes occur across the front.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04800"/>
            <a:ext cx="1819275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pic>
        <p:nvPicPr>
          <p:cNvPr id="717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09600"/>
            <a:ext cx="2390775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152400" y="1981200"/>
            <a:ext cx="1981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French infantry</a:t>
            </a:r>
          </a:p>
        </p:txBody>
      </p:sp>
      <p:sp>
        <p:nvSpPr>
          <p:cNvPr id="7173" name="Text Box 7"/>
          <p:cNvSpPr txBox="1">
            <a:spLocks noChangeArrowheads="1"/>
          </p:cNvSpPr>
          <p:nvPr/>
        </p:nvSpPr>
        <p:spPr bwMode="auto">
          <a:xfrm>
            <a:off x="4876800" y="228600"/>
            <a:ext cx="3810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The German uniform of WWI</a:t>
            </a:r>
          </a:p>
        </p:txBody>
      </p:sp>
      <p:pic>
        <p:nvPicPr>
          <p:cNvPr id="717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211638"/>
            <a:ext cx="3990975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sp>
        <p:nvSpPr>
          <p:cNvPr id="7175" name="Text Box 9"/>
          <p:cNvSpPr txBox="1">
            <a:spLocks noChangeArrowheads="1"/>
          </p:cNvSpPr>
          <p:nvPr/>
        </p:nvSpPr>
        <p:spPr bwMode="auto">
          <a:xfrm>
            <a:off x="6477000" y="4419600"/>
            <a:ext cx="2209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Trenches at the front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BjerknesSolbe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-304800"/>
            <a:ext cx="5057775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0" y="533400"/>
            <a:ext cx="2514600" cy="366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Building on his father’s concepts, Jacob Bjerknes and his co-worker Halvor Solverg proposed a structure.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 b="1">
              <a:solidFill>
                <a:schemeClr val="tx1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The storm doesn’t look precisely the way we draw them now but the main features are there.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ETcyclone_mod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54864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6477000" y="457200"/>
            <a:ext cx="2362200" cy="366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FF99"/>
                </a:solidFill>
              </a:rPr>
              <a:t>This is how we plot the features of a typical cyclone.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 b="1">
              <a:solidFill>
                <a:srgbClr val="FFFF99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FF99"/>
                </a:solidFill>
              </a:rPr>
              <a:t>Station data is exaggerated to show the contrasts.  Air mass types and the approximate extent of the region of overcast skies are also shown.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685800" y="685800"/>
            <a:ext cx="3124200" cy="586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FF99"/>
                </a:solidFill>
              </a:rPr>
              <a:t>Question for the class: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 b="1">
              <a:solidFill>
                <a:srgbClr val="FFFF99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FF99"/>
                </a:solidFill>
              </a:rPr>
              <a:t>They had maps in 1888.  They had weather observers.  They had telegraphs and could get data from across the country.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 b="1">
              <a:solidFill>
                <a:srgbClr val="FFFF99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FFFF99"/>
                </a:solidFill>
              </a:rPr>
              <a:t>Why was the development of the Norwegian model of an extratropical cyclone such an important breakthrough for meteorologists?  </a:t>
            </a:r>
            <a:r>
              <a:rPr lang="en-US" altLang="en-US" sz="1800" b="1">
                <a:solidFill>
                  <a:srgbClr val="FFFF99"/>
                </a:solidFill>
              </a:rPr>
              <a:t>(It was so good, we still use the model today)</a:t>
            </a:r>
          </a:p>
        </p:txBody>
      </p:sp>
      <p:pic>
        <p:nvPicPr>
          <p:cNvPr id="10243" name="Picture 4" descr="Tmp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8" y="493713"/>
            <a:ext cx="51816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olBlueWater">
  <a:themeElements>
    <a:clrScheme name="CoolBlueWa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olBlueWa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olBlueWa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lBlueWa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lBlueWa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lBlueWa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lBlueWa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lBlueWa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BlueWa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BlueWa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BlueWa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BlueWa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BlueWa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BlueWa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CoolBlueWater</Template>
  <TotalTime>1185</TotalTime>
  <Words>620</Words>
  <Application>Microsoft Office PowerPoint</Application>
  <PresentationFormat>On-screen Show (4:3)</PresentationFormat>
  <Paragraphs>78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Terminator Two</vt:lpstr>
      <vt:lpstr>Wingdings</vt:lpstr>
      <vt:lpstr>CoolBlueWater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SUNY-Oneonta Earth Sciences Dept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Jerome Blechman</dc:creator>
  <cp:lastModifiedBy>Blechman, Jerome</cp:lastModifiedBy>
  <cp:revision>35</cp:revision>
  <dcterms:created xsi:type="dcterms:W3CDTF">2006-07-26T18:24:37Z</dcterms:created>
  <dcterms:modified xsi:type="dcterms:W3CDTF">2017-09-13T12:28:51Z</dcterms:modified>
</cp:coreProperties>
</file>