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  <p:sldId id="267" r:id="rId13"/>
    <p:sldId id="270" r:id="rId14"/>
    <p:sldId id="268" r:id="rId15"/>
    <p:sldId id="269" r:id="rId16"/>
    <p:sldId id="271" r:id="rId17"/>
    <p:sldId id="272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960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CE8B4-405D-43C9-A7B5-5FA55E623DA9}" type="datetimeFigureOut">
              <a:rPr lang="en-US" smtClean="0"/>
              <a:t>7/9/2015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65EBF-A513-40E5-B6DA-DE422C36C6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CE8B4-405D-43C9-A7B5-5FA55E623DA9}" type="datetimeFigureOut">
              <a:rPr lang="en-US" smtClean="0"/>
              <a:t>7/9/2015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65EBF-A513-40E5-B6DA-DE422C36C6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CE8B4-405D-43C9-A7B5-5FA55E623DA9}" type="datetimeFigureOut">
              <a:rPr lang="en-US" smtClean="0"/>
              <a:t>7/9/2015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65EBF-A513-40E5-B6DA-DE422C36C6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CE8B4-405D-43C9-A7B5-5FA55E623DA9}" type="datetimeFigureOut">
              <a:rPr lang="en-US" smtClean="0"/>
              <a:t>7/9/2015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65EBF-A513-40E5-B6DA-DE422C36C6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CE8B4-405D-43C9-A7B5-5FA55E623DA9}" type="datetimeFigureOut">
              <a:rPr lang="en-US" smtClean="0"/>
              <a:t>7/9/2015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65EBF-A513-40E5-B6DA-DE422C36C6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CE8B4-405D-43C9-A7B5-5FA55E623DA9}" type="datetimeFigureOut">
              <a:rPr lang="en-US" smtClean="0"/>
              <a:t>7/9/2015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65EBF-A513-40E5-B6DA-DE422C36C6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CE8B4-405D-43C9-A7B5-5FA55E623DA9}" type="datetimeFigureOut">
              <a:rPr lang="en-US" smtClean="0"/>
              <a:t>7/9/2015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65EBF-A513-40E5-B6DA-DE422C36C6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CE8B4-405D-43C9-A7B5-5FA55E623DA9}" type="datetimeFigureOut">
              <a:rPr lang="en-US" smtClean="0"/>
              <a:t>7/9/2015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65EBF-A513-40E5-B6DA-DE422C36C6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CE8B4-405D-43C9-A7B5-5FA55E623DA9}" type="datetimeFigureOut">
              <a:rPr lang="en-US" smtClean="0"/>
              <a:t>7/9/2015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65EBF-A513-40E5-B6DA-DE422C36C6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CE8B4-405D-43C9-A7B5-5FA55E623DA9}" type="datetimeFigureOut">
              <a:rPr lang="en-US" smtClean="0"/>
              <a:t>7/9/2015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65EBF-A513-40E5-B6DA-DE422C36C6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ECE8B4-405D-43C9-A7B5-5FA55E623DA9}" type="datetimeFigureOut">
              <a:rPr lang="en-US" smtClean="0"/>
              <a:t>7/9/2015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F65EBF-A513-40E5-B6DA-DE422C36C6A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ECE8B4-405D-43C9-A7B5-5FA55E623DA9}" type="datetimeFigureOut">
              <a:rPr lang="en-US" smtClean="0"/>
              <a:t>7/9/2015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65EBF-A513-40E5-B6DA-DE422C36C6A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38200" y="533400"/>
            <a:ext cx="73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Bell Gothic Std Black" pitchFamily="34" charset="0"/>
              </a:rPr>
              <a:t>Potential </a:t>
            </a:r>
            <a:r>
              <a:rPr lang="en-US" sz="3600" dirty="0" err="1" smtClean="0">
                <a:latin typeface="Bell Gothic Std Black" pitchFamily="34" charset="0"/>
              </a:rPr>
              <a:t>Vorticity</a:t>
            </a:r>
            <a:endParaRPr lang="en-US" sz="3600" dirty="0">
              <a:latin typeface="Bell Gothic Std Black" pitchFamily="34" charset="0"/>
            </a:endParaRPr>
          </a:p>
        </p:txBody>
      </p:sp>
      <p:pic>
        <p:nvPicPr>
          <p:cNvPr id="1026" name="Picture 2" descr="C:\m360\Potential Vorticity\ValentineStorm2007\west-virginia-photo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1905000"/>
            <a:ext cx="5000626" cy="37242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m360\Potential Vorticity\PVexpression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228600"/>
            <a:ext cx="2971801" cy="115688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81000" y="1905000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Case 2: 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hange </a:t>
            </a:r>
            <a:r>
              <a:rPr lang="en-US" sz="2400" i="1" dirty="0" smtClean="0"/>
              <a:t>∂</a:t>
            </a:r>
            <a:r>
              <a:rPr lang="en-US" sz="2400" i="1" dirty="0" smtClean="0">
                <a:latin typeface="Times New Roman" pitchFamily="18" charset="0"/>
                <a:cs typeface="Times New Roman" pitchFamily="18" charset="0"/>
              </a:rPr>
              <a:t>θ</a:t>
            </a:r>
            <a:endParaRPr lang="en-US" sz="24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47800" y="27432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3400" y="4953000"/>
            <a:ext cx="830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∂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dirty="0" smtClean="0"/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has not changed. As always, g can’t change. For west-east motions, f doesn’t change.  </a:t>
            </a:r>
            <a:endParaRPr lang="en-US" dirty="0" smtClean="0"/>
          </a:p>
          <a:p>
            <a:r>
              <a:rPr lang="en-US" i="1" dirty="0" smtClean="0"/>
              <a:t>∂</a:t>
            </a:r>
            <a:r>
              <a:rPr lang="el-GR" i="1" dirty="0" smtClean="0">
                <a:latin typeface="Times New Roman"/>
                <a:cs typeface="Times New Roman"/>
              </a:rPr>
              <a:t>θ</a:t>
            </a:r>
            <a:r>
              <a:rPr lang="en-US" i="1" dirty="0" smtClean="0">
                <a:latin typeface="Times New Roman"/>
                <a:cs typeface="Times New Roman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has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changed.  Since the water is warm, the column </a:t>
            </a:r>
            <a:r>
              <a:rPr lang="el-GR" i="1" dirty="0" smtClean="0">
                <a:latin typeface="Times New Roman"/>
                <a:cs typeface="Times New Roman"/>
              </a:rPr>
              <a:t>θ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difference decreases.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But if </a:t>
            </a:r>
            <a:r>
              <a:rPr lang="en-US" i="1" dirty="0" smtClean="0"/>
              <a:t>∂</a:t>
            </a:r>
            <a:r>
              <a:rPr lang="el-GR" i="1" dirty="0" smtClean="0">
                <a:latin typeface="Times New Roman"/>
                <a:cs typeface="Times New Roman"/>
              </a:rPr>
              <a:t>θ</a:t>
            </a:r>
            <a:r>
              <a:rPr lang="en-US" i="1" dirty="0" smtClean="0">
                <a:latin typeface="Times New Roman"/>
                <a:cs typeface="Times New Roman"/>
              </a:rPr>
              <a:t> </a:t>
            </a:r>
            <a:r>
              <a:rPr lang="en-US" dirty="0" smtClean="0">
                <a:latin typeface="Times New Roman"/>
                <a:cs typeface="Times New Roman"/>
              </a:rPr>
              <a:t>alone decreases, the absolute </a:t>
            </a:r>
            <a:r>
              <a:rPr lang="en-US" dirty="0" err="1" smtClean="0">
                <a:latin typeface="Times New Roman"/>
                <a:cs typeface="Times New Roman"/>
              </a:rPr>
              <a:t>vorticity</a:t>
            </a:r>
            <a:r>
              <a:rPr lang="en-US" dirty="0" smtClean="0">
                <a:latin typeface="Times New Roman"/>
                <a:cs typeface="Times New Roman"/>
              </a:rPr>
              <a:t> must increase to maintain constant PV.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 descr="C:\Users\blechmjb\Desktop\diabatic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2286000"/>
            <a:ext cx="5867400" cy="23371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381000"/>
            <a:ext cx="899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Case:  Valentine’s Day storm of 2007 (we have seen the upper air maps already)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6" name="Picture 2" descr="C:\m360\Potential Vorticity\ValentineStorm2007\USsfcLoop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990600"/>
            <a:ext cx="7143750" cy="53530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28600"/>
            <a:ext cx="2343150" cy="421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0" y="228600"/>
            <a:ext cx="222885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0" y="228600"/>
            <a:ext cx="2028825" cy="430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90800" y="228600"/>
            <a:ext cx="1838325" cy="437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304800" y="4953000"/>
            <a:ext cx="8305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The first Low (Ohio Valley) dies.  A new low begins near the coast.  This is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again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cyclogenesis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.  The coastal Low becomes the storm (so, if you were naming them, what do you do during the 18-24 hours when there are two?)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m360\Potential Vorticity\ValentineStorm2007\NERadarLoop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3999" y="838200"/>
            <a:ext cx="6688667" cy="60198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2400" y="152400"/>
            <a:ext cx="899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Can you see when the coastal storm takes over from the Ohio Valley storm?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blechmjb\Desktop\KTUSLoop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990600"/>
            <a:ext cx="6709173" cy="536733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04800" y="228600"/>
            <a:ext cx="830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From a weak leeside trough to a powerful coastal trough with absolute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76800" y="457200"/>
            <a:ext cx="914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 pitchFamily="34" charset="0"/>
                <a:cs typeface="Arial" pitchFamily="34" charset="0"/>
              </a:rPr>
              <a:t>-5  -1   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62200" y="609600"/>
            <a:ext cx="4038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Arial" pitchFamily="34" charset="0"/>
                <a:cs typeface="Arial" pitchFamily="34" charset="0"/>
              </a:rPr>
              <a:t>vorticity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around 32 x 10  s 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m360\Potential Vorticity\ValentineStorm2007\AL_02_FEB_1971-2000_RSST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762000"/>
            <a:ext cx="7543801" cy="548640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524000" y="152400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Arial" pitchFamily="34" charset="0"/>
                <a:cs typeface="Arial" pitchFamily="34" charset="0"/>
              </a:rPr>
              <a:t>Why did it happen?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C:\m360\Potential Vorticity\PVexpression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-152400"/>
            <a:ext cx="2971801" cy="11568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m360\Potential Vorticity\CyclgenAreas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600" y="0"/>
            <a:ext cx="9042400" cy="64897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85800" y="480060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latin typeface="Arial" pitchFamily="34" charset="0"/>
                <a:cs typeface="Arial" pitchFamily="34" charset="0"/>
              </a:rPr>
              <a:t>Cyclogenesis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regions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304800"/>
            <a:ext cx="8915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Summary of </a:t>
            </a:r>
            <a:r>
              <a:rPr lang="en-US" b="1" dirty="0" err="1"/>
              <a:t>Cyclogenesis</a:t>
            </a:r>
            <a:endParaRPr lang="en-US" dirty="0"/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Potential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Vorticity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   g[(f + ζ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)*(-∂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θ/∂p)] = constant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As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-∂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θ/∂p goes down, f + ζ goes up.  As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-∂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θ/∂p goes up, f + ζ goes down.  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As absolute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vorticity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(f + ζ) increases, upper air troughs become more cyclonic.  Deepening troughs are said to be “digging.” 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en-US" u="sng" dirty="0">
                <a:latin typeface="Times New Roman" pitchFamily="18" charset="0"/>
                <a:cs typeface="Times New Roman" pitchFamily="18" charset="0"/>
              </a:rPr>
              <a:t>Preferred </a:t>
            </a:r>
            <a:r>
              <a:rPr lang="en-US" u="sng" dirty="0" err="1">
                <a:latin typeface="Times New Roman" pitchFamily="18" charset="0"/>
                <a:cs typeface="Times New Roman" pitchFamily="18" charset="0"/>
              </a:rPr>
              <a:t>cyclogenesis</a:t>
            </a:r>
            <a:r>
              <a:rPr lang="en-US" u="sng" dirty="0">
                <a:latin typeface="Times New Roman" pitchFamily="18" charset="0"/>
                <a:cs typeface="Times New Roman" pitchFamily="18" charset="0"/>
              </a:rPr>
              <a:t> areas	</a:t>
            </a:r>
            <a:r>
              <a:rPr lang="en-US" u="sng" dirty="0" smtClean="0">
                <a:latin typeface="Times New Roman" pitchFamily="18" charset="0"/>
                <a:cs typeface="Times New Roman" pitchFamily="18" charset="0"/>
              </a:rPr>
              <a:t>       	in </a:t>
            </a:r>
            <a:r>
              <a:rPr lang="en-US" u="sng" dirty="0">
                <a:latin typeface="Times New Roman" pitchFamily="18" charset="0"/>
                <a:cs typeface="Times New Roman" pitchFamily="18" charset="0"/>
              </a:rPr>
              <a:t>all cases ∆θ/∆p decreases, f + ζ increases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Colorado, in the lee of the U.S. Rockies.  		∆p increases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Alberta, in the lee of the Canadian Rockies		∆p increases 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Gulf of Mexico					∆θ decreases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East coast, especially off Cape Hatteras		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	∆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θ decreases</a:t>
            </a:r>
          </a:p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East coast in the coastal plain (lee of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Appalachians)	 ∆p increases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/>
              <a:t>					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 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m360\Potential Vorticity\pix\Nizio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3581400"/>
            <a:ext cx="2870200" cy="2870200"/>
          </a:xfrm>
          <a:prstGeom prst="rect">
            <a:avLst/>
          </a:prstGeom>
          <a:noFill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33400"/>
            <a:ext cx="3034664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0" y="533400"/>
            <a:ext cx="298177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533400"/>
            <a:ext cx="299234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26670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From Tom </a:t>
            </a:r>
            <a:r>
              <a:rPr lang="en-US" b="1" dirty="0" err="1" smtClean="0"/>
              <a:t>Niziol’s</a:t>
            </a:r>
            <a:r>
              <a:rPr lang="en-US" b="1" dirty="0" smtClean="0"/>
              <a:t> blog at wunderground.com, </a:t>
            </a:r>
            <a:r>
              <a:rPr lang="en-US" b="1" dirty="0" smtClean="0"/>
              <a:t>the</a:t>
            </a:r>
            <a:r>
              <a:rPr lang="en-US" b="1" dirty="0" smtClean="0"/>
              <a:t> winter </a:t>
            </a:r>
            <a:r>
              <a:rPr lang="en-US" b="1" dirty="0" smtClean="0"/>
              <a:t>storm tracks </a:t>
            </a:r>
            <a:r>
              <a:rPr lang="en-US" b="1" dirty="0" smtClean="0"/>
              <a:t>for Dec </a:t>
            </a:r>
            <a:r>
              <a:rPr lang="en-US" b="1" dirty="0" smtClean="0"/>
              <a:t>2013-Feb </a:t>
            </a:r>
            <a:r>
              <a:rPr lang="en-US" b="1" dirty="0" smtClean="0"/>
              <a:t>2014.  </a:t>
            </a:r>
            <a:r>
              <a:rPr lang="en-US" b="1" dirty="0" smtClean="0"/>
              <a:t>What patterns do you notice?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8100" y="2975885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The storms seem to begin in particular regions </a:t>
            </a:r>
            <a:r>
              <a:rPr lang="en-US" b="1" dirty="0" smtClean="0"/>
              <a:t>and </a:t>
            </a:r>
            <a:r>
              <a:rPr lang="en-US" b="1" dirty="0" smtClean="0"/>
              <a:t>they all curve toward the northeast.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96900" y="3248028"/>
            <a:ext cx="807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Could it be related to this:</a:t>
            </a:r>
            <a:endParaRPr lang="en-US" b="1" dirty="0"/>
          </a:p>
        </p:txBody>
      </p:sp>
      <p:pic>
        <p:nvPicPr>
          <p:cNvPr id="2055" name="Picture 7" descr="C:\m360\Potential Vorticity\pix\Decanom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599" y="3733800"/>
            <a:ext cx="2810879" cy="2362200"/>
          </a:xfrm>
          <a:prstGeom prst="rect">
            <a:avLst/>
          </a:prstGeom>
          <a:noFill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6600" y="3810000"/>
            <a:ext cx="2667000" cy="2238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72200" y="3810000"/>
            <a:ext cx="2667000" cy="223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28600" y="6324600"/>
            <a:ext cx="868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With respect to where they originate, Jan and Feb fit but Dec doesn’t.  We need more.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C:\Users\blechmjb\Desktop\PVdef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0" y="914400"/>
            <a:ext cx="3381375" cy="4057650"/>
          </a:xfrm>
          <a:prstGeom prst="rect">
            <a:avLst/>
          </a:prstGeom>
          <a:noFill/>
        </p:spPr>
      </p:pic>
      <p:pic>
        <p:nvPicPr>
          <p:cNvPr id="3081" name="Picture 9" descr="C:\Users\blechmjb\Desktop\PVunit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4800600"/>
            <a:ext cx="5972643" cy="809625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6172200" y="1752600"/>
            <a:ext cx="281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Key fact:</a:t>
            </a:r>
          </a:p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PV is conserved so the right-hand side doesn’t change.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5800" y="10668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Here’s more: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" y="1295400"/>
            <a:ext cx="853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If PV is conserved, what happens when you change one part of the expression on the right?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 descr="C:\m360\Potential Vorticity\PVexpression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228600"/>
            <a:ext cx="2971801" cy="115688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81000" y="1905000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Case 1: 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hange </a:t>
            </a:r>
            <a:r>
              <a:rPr lang="en-US" sz="2400" i="1" dirty="0"/>
              <a:t>∂</a:t>
            </a:r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p</a:t>
            </a:r>
          </a:p>
        </p:txBody>
      </p:sp>
      <p:pic>
        <p:nvPicPr>
          <p:cNvPr id="4101" name="Picture 5" descr="C:\Users\blechmjb\Desktop\stretchedcolumn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2473635"/>
            <a:ext cx="5041186" cy="24384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447800" y="27432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102" name="Picture 6" descr="C:\Users\blechmjb\Desktop\stretchedcolumns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3600" y="3547980"/>
            <a:ext cx="619125" cy="271546"/>
          </a:xfrm>
          <a:prstGeom prst="rect">
            <a:avLst/>
          </a:prstGeom>
          <a:noFill/>
        </p:spPr>
      </p:pic>
      <p:pic>
        <p:nvPicPr>
          <p:cNvPr id="4103" name="Picture 7" descr="C:\Users\blechmjb\Desktop\stretchedcolumns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4600" y="4267200"/>
            <a:ext cx="203398" cy="325437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524000" y="4611457"/>
            <a:ext cx="609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∂</a:t>
            </a:r>
            <a:r>
              <a:rPr lang="en-US" i="1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dirty="0" smtClean="0"/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has changed</a:t>
            </a:r>
            <a:endParaRPr lang="en-US" dirty="0" smtClean="0"/>
          </a:p>
          <a:p>
            <a:r>
              <a:rPr lang="en-US" i="1" dirty="0" smtClean="0"/>
              <a:t>∂</a:t>
            </a:r>
            <a:r>
              <a:rPr lang="el-GR" i="1" dirty="0" smtClean="0">
                <a:latin typeface="Times New Roman"/>
                <a:cs typeface="Times New Roman"/>
              </a:rPr>
              <a:t>θ</a:t>
            </a:r>
            <a:r>
              <a:rPr lang="en-US" i="1" dirty="0" smtClean="0">
                <a:latin typeface="Times New Roman"/>
                <a:cs typeface="Times New Roman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has not changed.   g can’t change.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For west-east motions, f doesn’t change. 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The only quantity left to balance the change in </a:t>
            </a:r>
            <a:r>
              <a:rPr lang="en-US" i="1" dirty="0"/>
              <a:t>∂</a:t>
            </a:r>
            <a:r>
              <a:rPr lang="en-US" i="1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dirty="0"/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is  … (you know this)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75518" y="5830606"/>
            <a:ext cx="2299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ym typeface="Symbol" panose="05050102010706020507" pitchFamily="18" charset="2"/>
              </a:rPr>
              <a:t></a:t>
            </a:r>
            <a:r>
              <a:rPr lang="en-US" dirty="0" smtClean="0">
                <a:sym typeface="Symbol" panose="05050102010706020507" pitchFamily="18" charset="2"/>
              </a:rPr>
              <a:t>  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Relative Vorticity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914400"/>
            <a:ext cx="7486650" cy="513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m360\Potential Vorticity\b12k4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990600"/>
            <a:ext cx="6959600" cy="4673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C:\Users\blechmjb\Desktop\KTUSLoop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295400"/>
            <a:ext cx="6096000" cy="48768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81000" y="685800"/>
            <a:ext cx="853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Example from Nov, 2010.  Watch the absolute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vorticity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in the western trough.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6248400"/>
            <a:ext cx="853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As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its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>
                <a:latin typeface="Arial" pitchFamily="34" charset="0"/>
                <a:cs typeface="Arial" pitchFamily="34" charset="0"/>
              </a:rPr>
              <a:t>a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bsolute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vorticity increases, the trough amplifies.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m360\Potential Vorticity\Nov2010Hook\USsfcNov2010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914400"/>
            <a:ext cx="7143750" cy="535305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04800" y="533400"/>
            <a:ext cx="4038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Low approaches the </a:t>
            </a:r>
            <a:r>
              <a:rPr lang="en-US" b="1" smtClean="0"/>
              <a:t>western </a:t>
            </a:r>
            <a:r>
              <a:rPr lang="en-US" b="1" smtClean="0"/>
              <a:t>mountains.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0" y="39624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New Low forms</a:t>
            </a:r>
            <a:endParaRPr lang="en-US" b="1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1676400" y="3352800"/>
            <a:ext cx="2057400" cy="76200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800600" y="914400"/>
            <a:ext cx="32766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New Low moves into </a:t>
            </a:r>
            <a:r>
              <a:rPr lang="en-US" b="1" dirty="0" err="1" smtClean="0"/>
              <a:t>midwest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2" presetClass="exit" presetSubtype="4" fill="hold" grpId="1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xit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12" presetClass="entr" presetSubtype="4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22" presetClass="exit" presetSubtype="4" fill="hold" grpId="1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7" grpId="0" animBg="1"/>
      <p:bldP spid="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m360\Potential Vorticity\Nov2010Hook\USWVLoop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838200"/>
            <a:ext cx="7416800" cy="55626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62000" y="191869"/>
            <a:ext cx="756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The Water Vapor loop shows the formation of upper air circulation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over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Colorado.  This is called a Lee-side </a:t>
            </a:r>
            <a:r>
              <a:rPr lang="en-US" b="1" dirty="0" err="1" smtClean="0">
                <a:latin typeface="Arial" pitchFamily="34" charset="0"/>
                <a:cs typeface="Arial" pitchFamily="34" charset="0"/>
              </a:rPr>
              <a:t>Cyclogenesis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286000" y="762000"/>
            <a:ext cx="457200" cy="2209800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8000"/>
                            </p:stCondLst>
                            <p:childTnLst>
                              <p:par>
                                <p:cTn id="8" presetID="8" presetClass="exit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</TotalTime>
  <Words>386</Words>
  <Application>Microsoft Office PowerPoint</Application>
  <PresentationFormat>On-screen Show (4:3)</PresentationFormat>
  <Paragraphs>51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Bell Gothic Std Black</vt:lpstr>
      <vt:lpstr>Calibri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blechmjb</dc:creator>
  <cp:lastModifiedBy>Blechman, Jerome</cp:lastModifiedBy>
  <cp:revision>31</cp:revision>
  <dcterms:created xsi:type="dcterms:W3CDTF">2014-08-14T18:34:46Z</dcterms:created>
  <dcterms:modified xsi:type="dcterms:W3CDTF">2015-07-09T22:14:31Z</dcterms:modified>
</cp:coreProperties>
</file>