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56" r:id="rId3"/>
    <p:sldId id="276" r:id="rId4"/>
    <p:sldId id="277" r:id="rId5"/>
    <p:sldId id="279" r:id="rId6"/>
    <p:sldId id="283" r:id="rId7"/>
    <p:sldId id="278" r:id="rId8"/>
    <p:sldId id="257" r:id="rId9"/>
    <p:sldId id="262" r:id="rId10"/>
    <p:sldId id="280" r:id="rId11"/>
    <p:sldId id="281" r:id="rId12"/>
    <p:sldId id="274" r:id="rId13"/>
    <p:sldId id="265" r:id="rId14"/>
    <p:sldId id="271" r:id="rId15"/>
    <p:sldId id="266" r:id="rId16"/>
    <p:sldId id="267" r:id="rId17"/>
    <p:sldId id="268" r:id="rId18"/>
    <p:sldId id="269" r:id="rId19"/>
    <p:sldId id="270" r:id="rId20"/>
    <p:sldId id="272" r:id="rId21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7" autoAdjust="0"/>
    <p:restoredTop sz="94660"/>
  </p:normalViewPr>
  <p:slideViewPr>
    <p:cSldViewPr>
      <p:cViewPr varScale="1">
        <p:scale>
          <a:sx n="66" d="100"/>
          <a:sy n="66" d="100"/>
        </p:scale>
        <p:origin x="103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8F49C9-5ECA-45FC-BA06-6C6B9F21DF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0293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8FADF3-07E4-4312-BC10-C53A8294BB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548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CCA176-39EC-410D-B1AB-E5C425571D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8923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4356E0-D392-4D87-9B1B-8DAA309BFE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3082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FFE1E4-B3D9-4FF2-9CB8-BB0DCC24DD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2206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8534B5-6D06-4AE9-BCB5-543ABB21A9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1638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DA681C-6D34-48DE-9F9D-CD8E68095B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103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805662-828D-4093-B233-FA6B835C49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8901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5510AA-0E77-46D8-BAD9-07AAF631F7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2747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5E05D2-3BEA-4F06-B7E0-B1ECAAB6FF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8829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DB4E70-E1E9-441E-919E-2D4356435C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0529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8DDF294-C98D-440F-8648-8F8FFB0271D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7" Type="http://schemas.openxmlformats.org/officeDocument/2006/relationships/image" Target="../media/image19.gi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8.gif"/><Relationship Id="rId5" Type="http://schemas.openxmlformats.org/officeDocument/2006/relationships/image" Target="../media/image16.wmf"/><Relationship Id="rId4" Type="http://schemas.openxmlformats.org/officeDocument/2006/relationships/oleObject" Target="../embeddings/oleObject3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4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7" y="909637"/>
            <a:ext cx="7896225" cy="50387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19200" y="228600"/>
            <a:ext cx="655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Rossby</a:t>
            </a:r>
            <a:r>
              <a:rPr lang="en-US" sz="2400" dirty="0"/>
              <a:t> Waves </a:t>
            </a:r>
            <a:r>
              <a:rPr lang="en-US" dirty="0"/>
              <a:t>(waves in the upper air </a:t>
            </a:r>
            <a:r>
              <a:rPr lang="en-US" dirty="0" err="1"/>
              <a:t>westerlies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683509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47200" cy="7010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6800" y="1524000"/>
            <a:ext cx="3733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Watch this wave trough</a:t>
            </a:r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4038600" y="1893332"/>
            <a:ext cx="304800" cy="849868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5257800" y="4419600"/>
            <a:ext cx="3352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The trough finishes here, 1000 nm east and 24 hours later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 flipV="1">
            <a:off x="5791200" y="3352800"/>
            <a:ext cx="762000" cy="1066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838200" y="5638800"/>
            <a:ext cx="81534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 the trough moves at a speed of 42 nm/hour (knots) even though the winds in the trough are much greater than that, up to 95 knots! So, c ~ 42 knots but we can estimate U ~ 70 knots.</a:t>
            </a:r>
          </a:p>
        </p:txBody>
      </p:sp>
    </p:spTree>
    <p:extLst>
      <p:ext uri="{BB962C8B-B14F-4D97-AF65-F5344CB8AC3E}">
        <p14:creationId xmlns:p14="http://schemas.microsoft.com/office/powerpoint/2010/main" val="688990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9" grpId="1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F4AAB84-400B-45A2-A301-8CD2F16317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3822003"/>
            <a:ext cx="7239000" cy="2795832"/>
          </a:xfrm>
          <a:prstGeom prst="rect">
            <a:avLst/>
          </a:prstGeom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8081536"/>
              </p:ext>
            </p:extLst>
          </p:nvPr>
        </p:nvGraphicFramePr>
        <p:xfrm>
          <a:off x="990600" y="104775"/>
          <a:ext cx="7356475" cy="360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r:id="rId4" imgW="7356240" imgH="3600000" progId="">
                  <p:embed/>
                </p:oleObj>
              </mc:Choice>
              <mc:Fallback>
                <p:oleObj r:id="rId4" imgW="7356240" imgH="36000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90600" y="104775"/>
                        <a:ext cx="7356475" cy="3600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488" y="3844602"/>
            <a:ext cx="4038600" cy="27506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822003"/>
            <a:ext cx="4460488" cy="275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64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46" y="381000"/>
            <a:ext cx="7875154" cy="601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9322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5"/>
          <p:cNvSpPr txBox="1">
            <a:spLocks noChangeArrowheads="1"/>
          </p:cNvSpPr>
          <p:nvPr/>
        </p:nvSpPr>
        <p:spPr bwMode="auto">
          <a:xfrm>
            <a:off x="1752600" y="457200"/>
            <a:ext cx="57912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/>
              <a:t>This is a simple wave 3 simulation.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/>
              <a:t>The colors are wind speed.  Notice the three blue maxima (jet streams)in the troughs.</a:t>
            </a:r>
          </a:p>
        </p:txBody>
      </p:sp>
      <p:pic>
        <p:nvPicPr>
          <p:cNvPr id="1126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752600"/>
            <a:ext cx="3544888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 descr="Wave3animationSchematic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676400"/>
            <a:ext cx="4114800" cy="400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6"/>
          <p:cNvSpPr txBox="1">
            <a:spLocks noChangeArrowheads="1"/>
          </p:cNvSpPr>
          <p:nvPr/>
        </p:nvSpPr>
        <p:spPr bwMode="auto">
          <a:xfrm>
            <a:off x="2590800" y="609600"/>
            <a:ext cx="434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/>
              <a:t>Animating …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Hemloo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52400"/>
            <a:ext cx="6386513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5"/>
          <p:cNvSpPr txBox="1">
            <a:spLocks noChangeArrowheads="1"/>
          </p:cNvSpPr>
          <p:nvPr/>
        </p:nvSpPr>
        <p:spPr bwMode="auto">
          <a:xfrm>
            <a:off x="0" y="914400"/>
            <a:ext cx="23622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/>
              <a:t>Real upper air patterns are quite a bit more complex</a:t>
            </a:r>
            <a:r>
              <a:rPr lang="en-US" altLang="en-US"/>
              <a:t>.</a:t>
            </a:r>
          </a:p>
        </p:txBody>
      </p:sp>
      <p:sp>
        <p:nvSpPr>
          <p:cNvPr id="13316" name="Text Box 6"/>
          <p:cNvSpPr txBox="1">
            <a:spLocks noChangeArrowheads="1"/>
          </p:cNvSpPr>
          <p:nvPr/>
        </p:nvSpPr>
        <p:spPr bwMode="auto">
          <a:xfrm>
            <a:off x="0" y="2133600"/>
            <a:ext cx="251460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/>
              <a:t>In this actual hemispheric loop from 2006 the colors represent wind speed with white height contours showing the troughs and ridges.</a:t>
            </a:r>
          </a:p>
        </p:txBody>
      </p:sp>
      <p:sp>
        <p:nvSpPr>
          <p:cNvPr id="13317" name="Text Box 7"/>
          <p:cNvSpPr txBox="1">
            <a:spLocks noChangeArrowheads="1"/>
          </p:cNvSpPr>
          <p:nvPr/>
        </p:nvSpPr>
        <p:spPr bwMode="auto">
          <a:xfrm>
            <a:off x="0" y="4876800"/>
            <a:ext cx="2514600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Do you see wave 3?  How about wave 2? 8?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/>
              <a:t>Which waves are progressive?  Why are they progressive?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 descr="Eta300mbLoopMar0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5"/>
          <p:cNvSpPr txBox="1">
            <a:spLocks noChangeArrowheads="1"/>
          </p:cNvSpPr>
          <p:nvPr/>
        </p:nvSpPr>
        <p:spPr bwMode="auto">
          <a:xfrm>
            <a:off x="4800600" y="6019800"/>
            <a:ext cx="4191000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/>
              <a:t>This is the 300 mb flow over North America at that time.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USsfcLoopMar0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1000"/>
            <a:ext cx="8686800" cy="650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4572000" y="6400800"/>
            <a:ext cx="44196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This is the corresponding surface loop.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 descr="Eta300mbLoopJu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91600" cy="674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6"/>
          <p:cNvSpPr txBox="1">
            <a:spLocks noChangeArrowheads="1"/>
          </p:cNvSpPr>
          <p:nvPr/>
        </p:nvSpPr>
        <p:spPr bwMode="auto">
          <a:xfrm>
            <a:off x="2286000" y="6019800"/>
            <a:ext cx="6553200" cy="517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 b="1"/>
              <a:t>Here’s a loop from June, 2005.  Short waves move into the long wave which stays mostly stationary.  Around June 18, an Omega Block forms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EtaSfcLoopJu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2819400" y="5867400"/>
            <a:ext cx="6019800" cy="738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 b="1"/>
              <a:t>This is the surface during June 2005.  While surface Lows move with the short waves, a tendency for unsettled weather persists under the western trough.  </a:t>
            </a:r>
            <a:endParaRPr lang="en-US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35626"/>
            <a:ext cx="8990708" cy="66294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1"/>
          <p:cNvSpPr txBox="1">
            <a:spLocks noChangeArrowheads="1"/>
          </p:cNvSpPr>
          <p:nvPr/>
        </p:nvSpPr>
        <p:spPr bwMode="auto">
          <a:xfrm>
            <a:off x="457200" y="381000"/>
            <a:ext cx="7924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/>
              <a:t>Class assignment</a:t>
            </a:r>
          </a:p>
        </p:txBody>
      </p:sp>
      <p:sp>
        <p:nvSpPr>
          <p:cNvPr id="18435" name="TextBox 2"/>
          <p:cNvSpPr txBox="1">
            <a:spLocks noChangeArrowheads="1"/>
          </p:cNvSpPr>
          <p:nvPr/>
        </p:nvSpPr>
        <p:spPr bwMode="auto">
          <a:xfrm>
            <a:off x="609600" y="762000"/>
            <a:ext cx="76200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dirty="0"/>
              <a:t>As seen on the 300 </a:t>
            </a:r>
            <a:r>
              <a:rPr lang="en-US" altLang="en-US" dirty="0" err="1"/>
              <a:t>mb</a:t>
            </a:r>
            <a:r>
              <a:rPr lang="en-US" altLang="en-US" dirty="0"/>
              <a:t> wave loop, the upper air pattern over North America is often one complete wave.  Usually there is a ridge over the west and a trough in the eastern half of the nation.  That is a pattern that recurs more often than any other.</a:t>
            </a:r>
          </a:p>
          <a:p>
            <a:pPr algn="l" eaLnBrk="1" hangingPunct="1"/>
            <a:endParaRPr lang="en-US" altLang="en-US" dirty="0"/>
          </a:p>
          <a:p>
            <a:pPr algn="l" eaLnBrk="1" hangingPunct="1"/>
            <a:r>
              <a:rPr lang="en-US" altLang="en-US" dirty="0"/>
              <a:t>If the wave over North America is centered at 45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º</a:t>
            </a:r>
            <a:r>
              <a:rPr lang="en-US" altLang="en-US" dirty="0"/>
              <a:t>N, what wave number is that? What is the wave speed?  Use the </a:t>
            </a:r>
            <a:r>
              <a:rPr lang="en-US" altLang="en-US" dirty="0" err="1"/>
              <a:t>Rossby</a:t>
            </a:r>
            <a:r>
              <a:rPr lang="en-US" altLang="en-US" dirty="0"/>
              <a:t> Wave Equation.  </a:t>
            </a:r>
          </a:p>
        </p:txBody>
      </p:sp>
      <p:pic>
        <p:nvPicPr>
          <p:cNvPr id="18436" name="Picture 4" descr="C:\m360\Exams\Fall 2014\Exam 2\blankWav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819400"/>
            <a:ext cx="5386388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228224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Coriolis is easy.  The spin about a vertical axis is the greatest at the poles.  It is zero at the Equator.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743200"/>
            <a:ext cx="2362200" cy="2362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550" y="1339424"/>
            <a:ext cx="876300" cy="14287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850" y="3352800"/>
            <a:ext cx="1428750" cy="8763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66800" y="5486400"/>
            <a:ext cx="708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you see why?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09725" y="5901035"/>
            <a:ext cx="5629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describe turn about the vertical axis, use </a:t>
            </a:r>
            <a:r>
              <a:rPr lang="en-US" sz="2400" dirty="0"/>
              <a:t>f = 2</a:t>
            </a:r>
            <a:r>
              <a:rPr lang="en-US" sz="2400" dirty="0">
                <a:sym typeface="Symbol" panose="05050102010706020507" pitchFamily="18" charset="2"/>
              </a:rPr>
              <a:t></a:t>
            </a:r>
            <a:r>
              <a:rPr lang="en-US" sz="2400" dirty="0"/>
              <a:t>sin</a:t>
            </a:r>
            <a:r>
              <a:rPr lang="en-US" sz="2400" dirty="0">
                <a:sym typeface="Symbol" panose="05050102010706020507" pitchFamily="18" charset="2"/>
              </a:rPr>
              <a:t>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5181600" y="1668821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is this guy (Olaf) going to turn?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901" y="3190785"/>
            <a:ext cx="1447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about this guy? (Sergio) Doesn’t he turn?</a:t>
            </a:r>
          </a:p>
        </p:txBody>
      </p:sp>
    </p:spTree>
    <p:extLst>
      <p:ext uri="{BB962C8B-B14F-4D97-AF65-F5344CB8AC3E}">
        <p14:creationId xmlns:p14="http://schemas.microsoft.com/office/powerpoint/2010/main" val="3240734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228600"/>
            <a:ext cx="754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 see relative vorticity, it helps to </a:t>
            </a:r>
            <a:r>
              <a:rPr lang="en-US"/>
              <a:t>actually calculate some: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838199"/>
            <a:ext cx="4114800" cy="49534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05000" y="5977467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What is the Relative Vorticity (</a:t>
            </a:r>
            <a:r>
              <a:rPr lang="en-US" dirty="0">
                <a:sym typeface="Symbol" panose="05050102010706020507" pitchFamily="18" charset="2"/>
              </a:rPr>
              <a:t>)</a:t>
            </a:r>
            <a:r>
              <a:rPr lang="en-US" dirty="0"/>
              <a:t> at KNYX?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990600"/>
            <a:ext cx="335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With winds like these, what kind of vorticity do you have?</a:t>
            </a:r>
          </a:p>
          <a:p>
            <a:r>
              <a:rPr lang="en-US" dirty="0"/>
              <a:t>Your choices are: </a:t>
            </a:r>
          </a:p>
          <a:p>
            <a:r>
              <a:rPr lang="en-US" dirty="0"/>
              <a:t>Cyclonic (+) or </a:t>
            </a:r>
            <a:r>
              <a:rPr lang="en-US" dirty="0" err="1"/>
              <a:t>Anticyclonic</a:t>
            </a:r>
            <a:r>
              <a:rPr lang="en-US" dirty="0"/>
              <a:t> (-)</a:t>
            </a:r>
          </a:p>
        </p:txBody>
      </p:sp>
    </p:spTree>
    <p:extLst>
      <p:ext uri="{BB962C8B-B14F-4D97-AF65-F5344CB8AC3E}">
        <p14:creationId xmlns:p14="http://schemas.microsoft.com/office/powerpoint/2010/main" val="20346287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709304"/>
            <a:ext cx="85344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Reminders</a:t>
            </a:r>
            <a:r>
              <a:rPr lang="en-US" dirty="0"/>
              <a:t>:</a:t>
            </a:r>
          </a:p>
          <a:p>
            <a:endParaRPr lang="en-US" dirty="0"/>
          </a:p>
          <a:p>
            <a:pPr algn="l"/>
            <a:r>
              <a:rPr lang="en-US" dirty="0"/>
              <a:t> </a:t>
            </a:r>
            <a:r>
              <a:rPr lang="en-US" sz="2400" dirty="0">
                <a:cs typeface="Arial" panose="020B0604020202020204" pitchFamily="34" charset="0"/>
              </a:rPr>
              <a:t>			   </a:t>
            </a:r>
            <a:r>
              <a:rPr lang="en-US" sz="2400" dirty="0">
                <a:sym typeface="Symbol" panose="05050102010706020507" pitchFamily="18" charset="2"/>
              </a:rPr>
              <a:t></a:t>
            </a:r>
            <a:r>
              <a:rPr lang="en-US" sz="2400" dirty="0"/>
              <a:t> </a:t>
            </a:r>
            <a:r>
              <a:rPr lang="en-US" sz="2400" u="sng" dirty="0"/>
              <a:t>~</a:t>
            </a:r>
            <a:r>
              <a:rPr lang="en-US" sz="2400" dirty="0"/>
              <a:t> </a:t>
            </a:r>
            <a:r>
              <a:rPr lang="en-US" sz="2400" dirty="0">
                <a:sym typeface="Symbol" panose="05050102010706020507" pitchFamily="18" charset="2"/>
              </a:rPr>
              <a:t></a:t>
            </a:r>
            <a:r>
              <a:rPr lang="en-US" sz="2400" dirty="0"/>
              <a:t>v/</a:t>
            </a:r>
            <a:r>
              <a:rPr lang="en-US" sz="2400" dirty="0">
                <a:sym typeface="Symbol" panose="05050102010706020507" pitchFamily="18" charset="2"/>
              </a:rPr>
              <a:t></a:t>
            </a:r>
            <a:r>
              <a:rPr lang="en-US" sz="2400" dirty="0"/>
              <a:t>x - </a:t>
            </a:r>
            <a:r>
              <a:rPr lang="en-US" sz="2400" dirty="0">
                <a:sym typeface="Symbol" panose="05050102010706020507" pitchFamily="18" charset="2"/>
              </a:rPr>
              <a:t></a:t>
            </a:r>
            <a:r>
              <a:rPr lang="en-US" sz="2400" dirty="0"/>
              <a:t>u/</a:t>
            </a:r>
            <a:r>
              <a:rPr lang="en-US" sz="2400" dirty="0">
                <a:sym typeface="Symbol" panose="05050102010706020507" pitchFamily="18" charset="2"/>
              </a:rPr>
              <a:t></a:t>
            </a:r>
            <a:r>
              <a:rPr lang="en-US" sz="2400" dirty="0"/>
              <a:t>y</a:t>
            </a:r>
          </a:p>
          <a:p>
            <a:pPr algn="l"/>
            <a:r>
              <a:rPr lang="en-US" sz="2400" dirty="0"/>
              <a:t>			 1 knot = 0.5144 m s</a:t>
            </a:r>
            <a:r>
              <a:rPr lang="en-US" sz="2400" baseline="30000" dirty="0"/>
              <a:t>-1</a:t>
            </a:r>
            <a:endParaRPr lang="en-US" sz="2400" dirty="0"/>
          </a:p>
          <a:p>
            <a:pPr algn="l"/>
            <a:r>
              <a:rPr lang="en-US" sz="2400" dirty="0"/>
              <a:t>			400 km = </a:t>
            </a:r>
            <a:r>
              <a:rPr lang="en-US" sz="2400" dirty="0">
                <a:sym typeface="Symbol" panose="05050102010706020507" pitchFamily="18" charset="2"/>
              </a:rPr>
              <a:t>4 x 10</a:t>
            </a:r>
            <a:r>
              <a:rPr lang="en-US" sz="2400" baseline="30000" dirty="0"/>
              <a:t>5 </a:t>
            </a:r>
            <a:r>
              <a:rPr lang="en-US" sz="2400" dirty="0"/>
              <a:t>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4400" y="3297100"/>
            <a:ext cx="762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So, </a:t>
            </a:r>
            <a:r>
              <a:rPr lang="en-US" sz="2400" dirty="0">
                <a:sym typeface="Symbol" panose="05050102010706020507" pitchFamily="18" charset="2"/>
              </a:rPr>
              <a:t>  = (56.6 m </a:t>
            </a:r>
            <a:r>
              <a:rPr lang="en-US" sz="2400" dirty="0"/>
              <a:t>s</a:t>
            </a:r>
            <a:r>
              <a:rPr lang="en-US" sz="2400" baseline="30000" dirty="0"/>
              <a:t>-1</a:t>
            </a:r>
            <a:r>
              <a:rPr lang="en-US" sz="2400" dirty="0">
                <a:sym typeface="Symbol" panose="05050102010706020507" pitchFamily="18" charset="2"/>
              </a:rPr>
              <a:t>/4 x 10</a:t>
            </a:r>
            <a:r>
              <a:rPr lang="en-US" sz="2400" baseline="30000" dirty="0"/>
              <a:t>5 </a:t>
            </a:r>
            <a:r>
              <a:rPr lang="en-US" sz="2400" dirty="0"/>
              <a:t>m) – (-69.4 </a:t>
            </a:r>
            <a:r>
              <a:rPr lang="en-US" sz="2400" dirty="0">
                <a:sym typeface="Symbol" panose="05050102010706020507" pitchFamily="18" charset="2"/>
              </a:rPr>
              <a:t>m </a:t>
            </a:r>
            <a:r>
              <a:rPr lang="en-US" sz="2400" dirty="0"/>
              <a:t>s</a:t>
            </a:r>
            <a:r>
              <a:rPr lang="en-US" sz="2400" baseline="30000" dirty="0"/>
              <a:t>-1</a:t>
            </a:r>
            <a:r>
              <a:rPr lang="en-US" sz="2400" dirty="0">
                <a:sym typeface="Symbol" panose="05050102010706020507" pitchFamily="18" charset="2"/>
              </a:rPr>
              <a:t>/4 x 10</a:t>
            </a:r>
            <a:r>
              <a:rPr lang="en-US" sz="2400" baseline="30000" dirty="0"/>
              <a:t>5 </a:t>
            </a:r>
            <a:r>
              <a:rPr lang="en-US" sz="2400" dirty="0"/>
              <a:t>m)</a:t>
            </a:r>
          </a:p>
          <a:p>
            <a:pPr algn="l"/>
            <a:r>
              <a:rPr lang="en-US" sz="2400" dirty="0"/>
              <a:t>        = 14.15 x 10</a:t>
            </a:r>
            <a:r>
              <a:rPr lang="en-US" sz="2400" baseline="30000" dirty="0"/>
              <a:t>-5</a:t>
            </a:r>
            <a:r>
              <a:rPr lang="en-US" sz="2400" dirty="0"/>
              <a:t>s</a:t>
            </a:r>
            <a:r>
              <a:rPr lang="en-US" sz="2400" baseline="30000" dirty="0"/>
              <a:t>-1</a:t>
            </a:r>
            <a:r>
              <a:rPr lang="en-US" sz="2400" dirty="0"/>
              <a:t> + 17.35 x 10</a:t>
            </a:r>
            <a:r>
              <a:rPr lang="en-US" sz="2400" baseline="30000" dirty="0"/>
              <a:t>-5</a:t>
            </a:r>
            <a:r>
              <a:rPr lang="en-US" sz="2400" dirty="0"/>
              <a:t>s</a:t>
            </a:r>
            <a:r>
              <a:rPr lang="en-US" sz="2400" baseline="30000" dirty="0"/>
              <a:t>-1</a:t>
            </a:r>
            <a:r>
              <a:rPr lang="en-US" sz="2400" dirty="0">
                <a:sym typeface="Symbol" panose="05050102010706020507" pitchFamily="18" charset="2"/>
              </a:rPr>
              <a:t> </a:t>
            </a:r>
            <a:r>
              <a:rPr lang="en-US" sz="2400" dirty="0"/>
              <a:t>= 31.5 x 10</a:t>
            </a:r>
            <a:r>
              <a:rPr lang="en-US" sz="2400" baseline="30000" dirty="0"/>
              <a:t>-5</a:t>
            </a:r>
            <a:r>
              <a:rPr lang="en-US" sz="2400" dirty="0"/>
              <a:t>s</a:t>
            </a:r>
            <a:r>
              <a:rPr lang="en-US" sz="2400" baseline="30000" dirty="0"/>
              <a:t>-1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914400" y="4162221"/>
            <a:ext cx="746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It’s positive and therefore cyclonic.  Didn’t it look cyclonic or counter-clockwise in the Northern Hemisphere?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84628"/>
            <a:ext cx="2405717" cy="28960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283" y="4889678"/>
            <a:ext cx="3194138" cy="168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582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04800"/>
            <a:ext cx="7543800" cy="60350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228600"/>
            <a:ext cx="7696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We have maps of absolute vorticity:</a:t>
            </a:r>
          </a:p>
        </p:txBody>
      </p:sp>
    </p:spTree>
    <p:extLst>
      <p:ext uri="{BB962C8B-B14F-4D97-AF65-F5344CB8AC3E}">
        <p14:creationId xmlns:p14="http://schemas.microsoft.com/office/powerpoint/2010/main" val="4768884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19200" y="228600"/>
            <a:ext cx="662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	 					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6156" y="165771"/>
            <a:ext cx="4572000" cy="6191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2286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Now back to </a:t>
            </a:r>
            <a:r>
              <a:rPr lang="en-US" dirty="0" err="1"/>
              <a:t>Rossby</a:t>
            </a:r>
            <a:r>
              <a:rPr lang="en-US" dirty="0"/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600" y="784896"/>
            <a:ext cx="746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n-lt"/>
                <a:cs typeface="Times New Roman" panose="02020603050405020304" pitchFamily="18" charset="0"/>
              </a:rPr>
              <a:t>We assume friction is very small in the upper air.  Also, tilting is very small on the synoptic scale (more about that next semester).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2000" y="1723939"/>
            <a:ext cx="678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Rossby</a:t>
            </a:r>
            <a:r>
              <a:rPr lang="en-US" dirty="0"/>
              <a:t> also assumed no vertical motion (w = 0).  That stifles divergence so D = 0.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" y="2514600"/>
            <a:ext cx="4914900" cy="36861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600" y="3178789"/>
            <a:ext cx="2710744" cy="100727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638800" y="42672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`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15000" y="4419600"/>
            <a:ext cx="33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is called “Conservation of Absolute Vorticity”</a:t>
            </a:r>
          </a:p>
        </p:txBody>
      </p:sp>
    </p:spTree>
    <p:extLst>
      <p:ext uri="{BB962C8B-B14F-4D97-AF65-F5344CB8AC3E}">
        <p14:creationId xmlns:p14="http://schemas.microsoft.com/office/powerpoint/2010/main" val="2776006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1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2236333"/>
              </p:ext>
            </p:extLst>
          </p:nvPr>
        </p:nvGraphicFramePr>
        <p:xfrm>
          <a:off x="2590800" y="1929606"/>
          <a:ext cx="4239989" cy="350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5" name="Paint Shop Pro Image" r:id="rId3" imgW="3151220" imgH="2604878" progId="PaintShopPro">
                  <p:embed/>
                </p:oleObj>
              </mc:Choice>
              <mc:Fallback>
                <p:oleObj name="Paint Shop Pro Image" r:id="rId3" imgW="3151220" imgH="2604878" progId="PaintShopPro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1929606"/>
                        <a:ext cx="4239989" cy="350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2" name="Text Box 9"/>
          <p:cNvSpPr txBox="1">
            <a:spLocks noChangeArrowheads="1"/>
          </p:cNvSpPr>
          <p:nvPr/>
        </p:nvSpPr>
        <p:spPr bwMode="auto">
          <a:xfrm>
            <a:off x="6330538" y="2109787"/>
            <a:ext cx="28194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1600" dirty="0"/>
              <a:t>Constant absolute vorticity trajectories naturally go in wavelike patterns</a:t>
            </a:r>
          </a:p>
        </p:txBody>
      </p:sp>
      <p:sp>
        <p:nvSpPr>
          <p:cNvPr id="2054" name="Line 12"/>
          <p:cNvSpPr>
            <a:spLocks noChangeShapeType="1"/>
          </p:cNvSpPr>
          <p:nvPr/>
        </p:nvSpPr>
        <p:spPr bwMode="auto">
          <a:xfrm flipH="1">
            <a:off x="6324600" y="3098800"/>
            <a:ext cx="9144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1243012"/>
            <a:ext cx="2016194" cy="8667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39589" y="381000"/>
            <a:ext cx="7113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Conservation of Absolute Vorticity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0999" y="115489"/>
            <a:ext cx="8305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addition to the fact that the atmosphere must consist of waves,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Rossby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used the conservation of Absolute Vorticity to show that the speed of those waves can be calculated.  We won’t derive that here.  Take METR 350 to see how it works.</a:t>
            </a:r>
          </a:p>
          <a:p>
            <a:pPr algn="l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Rossby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wave equation can help us understand how weather systems move.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1663380"/>
              </p:ext>
            </p:extLst>
          </p:nvPr>
        </p:nvGraphicFramePr>
        <p:xfrm>
          <a:off x="553243" y="2286000"/>
          <a:ext cx="7961312" cy="2360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" r:id="rId3" imgW="7961040" imgH="2361240" progId="">
                  <p:embed/>
                </p:oleObj>
              </mc:Choice>
              <mc:Fallback>
                <p:oleObj r:id="rId3" imgW="7961040" imgH="23612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3243" y="2286000"/>
                        <a:ext cx="7961312" cy="2360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33400" y="5181600"/>
            <a:ext cx="8153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is the difference between wave speed (c) and wind speed (U)?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1142</TotalTime>
  <Words>643</Words>
  <Application>Microsoft Office PowerPoint</Application>
  <PresentationFormat>On-screen Show (4:3)</PresentationFormat>
  <Paragraphs>50</Paragraphs>
  <Slides>20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Symbol</vt:lpstr>
      <vt:lpstr>Times New Roman</vt:lpstr>
      <vt:lpstr>Default Design</vt:lpstr>
      <vt:lpstr>Paint Shop Pro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SUNY-Oneonta Earth Sciences Dept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Jerome</dc:creator>
  <cp:lastModifiedBy>Jerome Blechman</cp:lastModifiedBy>
  <cp:revision>49</cp:revision>
  <dcterms:created xsi:type="dcterms:W3CDTF">2007-08-03T18:36:47Z</dcterms:created>
  <dcterms:modified xsi:type="dcterms:W3CDTF">2018-11-05T15:25:16Z</dcterms:modified>
</cp:coreProperties>
</file>