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2" r:id="rId4"/>
    <p:sldId id="264" r:id="rId5"/>
    <p:sldId id="265" r:id="rId6"/>
    <p:sldId id="266" r:id="rId7"/>
    <p:sldId id="258" r:id="rId8"/>
    <p:sldId id="262" r:id="rId9"/>
    <p:sldId id="271" r:id="rId10"/>
    <p:sldId id="259" r:id="rId11"/>
    <p:sldId id="263" r:id="rId12"/>
    <p:sldId id="260" r:id="rId13"/>
    <p:sldId id="261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1"/>
    <a:srgbClr val="000000"/>
    <a:srgbClr val="D74003"/>
    <a:srgbClr val="FFFF00"/>
    <a:srgbClr val="FF6600"/>
    <a:srgbClr val="FF505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83E25F-F46E-405B-9630-EEBE79D981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2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D8B42-CDD5-4DAC-B469-134A78E10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59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FEEB3-9EC4-4D6C-A64D-77C3A0A4C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74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365C1-FF79-4AA3-9D57-7774F91A7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97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FEEB0-9C72-424F-B4B1-CC3E0B9FE7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16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CB027-FAD2-4447-B3C5-081CA6D77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31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68DCD-6604-4F85-BA4D-BDC79D6A5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70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5BFA8-6569-4D10-82BB-25B594D0B5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16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4D1B0-65D4-482C-BE04-99BABB6FA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81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2740A-E33E-45DA-9022-C20245476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4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0C6BC-6F85-4B8A-ADB2-0ABF0B741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73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864E747-527C-46AA-B87F-279083F80C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295400" y="10668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hlink"/>
                </a:solidFill>
              </a:rPr>
              <a:t>Stability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0991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kewabsst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8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553200" y="990600"/>
            <a:ext cx="25908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This is the Absolutely Stable type.  Any lapse rate greater than the moist adiabatic       (-6.5°C/Km) will be stable no matter which adiabat a lifted parcel follows.</a:t>
            </a:r>
          </a:p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The lapse rate can even be negative.  It is still stable!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28600"/>
            <a:ext cx="89376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kewcondun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0"/>
            <a:ext cx="658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533400"/>
            <a:ext cx="26670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This is the most interesting case.  When the lapse rate is between dry and moist adiabatic, the atmosphere is Conditionally stable (or unstable).</a:t>
            </a:r>
          </a:p>
          <a:p>
            <a:pPr algn="l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The condition is saturation.  Saturated parcels rise along the wet </a:t>
            </a:r>
            <a:r>
              <a:rPr lang="en-US" altLang="en-US" b="1" dirty="0" err="1">
                <a:solidFill>
                  <a:srgbClr val="000000"/>
                </a:solidFill>
              </a:rPr>
              <a:t>adiabat</a:t>
            </a:r>
            <a:r>
              <a:rPr lang="en-US" altLang="en-US" b="1" dirty="0">
                <a:solidFill>
                  <a:srgbClr val="000000"/>
                </a:solidFill>
              </a:rPr>
              <a:t> and are unstable.  Unsaturated parcels rise along the dry </a:t>
            </a:r>
            <a:r>
              <a:rPr lang="en-US" altLang="en-US" b="1" dirty="0" err="1">
                <a:solidFill>
                  <a:srgbClr val="000000"/>
                </a:solidFill>
              </a:rPr>
              <a:t>adiabat</a:t>
            </a:r>
            <a:r>
              <a:rPr lang="en-US" altLang="en-US" b="1" dirty="0">
                <a:solidFill>
                  <a:srgbClr val="000000"/>
                </a:solidFill>
              </a:rPr>
              <a:t> and are stable.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228600" y="409575"/>
          <a:ext cx="8534400" cy="593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aint Shop Pro Image" r:id="rId3" imgW="6565854" imgH="4565854" progId="PaintShopPro">
                  <p:embed/>
                </p:oleObj>
              </mc:Choice>
              <mc:Fallback>
                <p:oleObj name="Paint Shop Pro Image" r:id="rId3" imgW="6565854" imgH="4565854" progId="PaintShopPro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09575"/>
                        <a:ext cx="8534400" cy="593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yester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9315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Line 7"/>
          <p:cNvSpPr>
            <a:spLocks noChangeShapeType="1"/>
          </p:cNvSpPr>
          <p:nvPr/>
        </p:nvSpPr>
        <p:spPr bwMode="auto">
          <a:xfrm flipH="1" flipV="1">
            <a:off x="5562600" y="2438400"/>
            <a:ext cx="2286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4648200" y="2743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Davenport, IA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895600" y="358140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Example of the effect of strong instability on thunderstorms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28600" y="-76200"/>
          <a:ext cx="8610600" cy="687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aint Shop Pro Image" r:id="rId3" imgW="6243902" imgH="4985366" progId="PaintShopPro">
                  <p:embed/>
                </p:oleObj>
              </mc:Choice>
              <mc:Fallback>
                <p:oleObj name="Paint Shop Pro Image" r:id="rId3" imgW="6243902" imgH="4985366" progId="PaintShopPro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-76200"/>
                        <a:ext cx="8610600" cy="687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satellite loo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5"/>
            <a:ext cx="9372600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228600" y="0"/>
            <a:ext cx="822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Visible loop of severe thunderstorms in Iowa on July 18,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914400" y="533400"/>
            <a:ext cx="70104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So, lapse rates come in three varieties: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Absolutely Stable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Absolutely Unstable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Conditionally stable (or unstable)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3124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A sounding may exhibit any of these lapse rates and often more than one.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38413"/>
            <a:ext cx="5334000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notated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0"/>
            <a:ext cx="658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0"/>
            <a:ext cx="25146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For these lectures, you will need to review the Skew-T/Log P diagram.</a:t>
            </a:r>
          </a:p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The setup of this diagram is shown here.</a:t>
            </a:r>
          </a:p>
          <a:p>
            <a:pPr algn="l">
              <a:spcBef>
                <a:spcPct val="50000"/>
              </a:spcBef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0" y="2667000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b="1">
                <a:solidFill>
                  <a:srgbClr val="FF5050"/>
                </a:solidFill>
              </a:rPr>
              <a:t>Isotherms are pink slanting lines.</a:t>
            </a:r>
            <a:endParaRPr lang="en-US" altLang="en-US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0" y="3276600"/>
            <a:ext cx="2438400" cy="2289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b="1">
                <a:solidFill>
                  <a:schemeClr val="folHlink"/>
                </a:solidFill>
              </a:rPr>
              <a:t>Dry adiabats are blue and slightly curved.</a:t>
            </a:r>
          </a:p>
          <a:p>
            <a:pPr algn="l"/>
            <a:endParaRPr lang="en-US" altLang="en-US" b="1">
              <a:solidFill>
                <a:schemeClr val="folHlink"/>
              </a:solidFill>
            </a:endParaRPr>
          </a:p>
          <a:p>
            <a:pPr algn="l"/>
            <a:r>
              <a:rPr lang="en-US" altLang="en-US" b="1">
                <a:solidFill>
                  <a:schemeClr val="accent2"/>
                </a:solidFill>
              </a:rPr>
              <a:t>Wet or moist adiabats are curved green lines.</a:t>
            </a:r>
          </a:p>
          <a:p>
            <a:pPr algn="l"/>
            <a:endParaRPr lang="en-US" altLang="en-US" b="1">
              <a:solidFill>
                <a:schemeClr val="folHlink"/>
              </a:solidFill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0" y="5486400"/>
            <a:ext cx="2530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b="1">
                <a:solidFill>
                  <a:srgbClr val="FFFF00"/>
                </a:solidFill>
              </a:rPr>
              <a:t>Mixing ratios are straight, slanting yellow lines.</a:t>
            </a:r>
          </a:p>
          <a:p>
            <a:pPr algn="l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" y="1228130"/>
            <a:ext cx="9040758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this lecture, we’ll use the black background Skew-T Log P and we’ll also see examples on simple diagrams used on the web, but for labs you will draw on the big ones.  The lines are the same for all Skew-</a:t>
            </a:r>
            <a:r>
              <a:rPr lang="en-US" dirty="0" err="1" smtClean="0"/>
              <a:t>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148591"/>
              </p:ext>
            </p:extLst>
          </p:nvPr>
        </p:nvGraphicFramePr>
        <p:xfrm>
          <a:off x="1266775" y="0"/>
          <a:ext cx="660886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6751440" imgH="7004880" progId="">
                  <p:embed/>
                </p:oleObj>
              </mc:Choice>
              <mc:Fallback>
                <p:oleObj r:id="rId3" imgW="6751440" imgH="7004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6775" y="0"/>
                        <a:ext cx="660886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7200" y="609600"/>
          <a:ext cx="7834313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int Shop Pro Image" r:id="rId3" imgW="7834146" imgH="3229268" progId="PaintShopPro">
                  <p:embed/>
                </p:oleObj>
              </mc:Choice>
              <mc:Fallback>
                <p:oleObj name="Paint Shop Pro Image" r:id="rId3" imgW="7834146" imgH="3229268" progId="PaintShopPro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9600"/>
                        <a:ext cx="7834313" cy="322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066800" y="4038600"/>
            <a:ext cx="69342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When a parcel rises it follows an adiabat, dry if the parcel is unsaturated, wet if it saturates.  These lapse rates probably aren’t coincident with the sounding.</a:t>
            </a:r>
          </a:p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If the parcel is warmer than the air at its new level, it is buoyant and rises (instability).</a:t>
            </a:r>
          </a:p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The soundings change, the adiabats don’t.  So stability depends on the sounding and which adiabat the parcel follows.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295400" y="3581400"/>
            <a:ext cx="7239000" cy="22828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hlink"/>
                </a:solidFill>
              </a:rPr>
              <a:t>Remember the primary assumptions of parcel theory:</a:t>
            </a:r>
          </a:p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hlink"/>
                </a:solidFill>
              </a:rPr>
              <a:t>1. The parcel doesn’t mix with its environment</a:t>
            </a:r>
          </a:p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hlink"/>
                </a:solidFill>
              </a:rPr>
              <a:t>2. No compensating motions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37909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kewabsun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8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553200" y="152400"/>
            <a:ext cx="2590800" cy="654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This is a sounding whose slope is greater than the dry adiabatic.  So the lapse rate is less than -10°C/Km.  That makes the sounding automatically unstable, called Absolutely Unstable. </a:t>
            </a:r>
          </a:p>
          <a:p>
            <a:pPr algn="l">
              <a:spcBef>
                <a:spcPct val="50000"/>
              </a:spcBef>
            </a:pPr>
            <a:endParaRPr lang="en-US" altLang="en-US" b="1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No matter which adiabat the parcel follows, if lifted, it will be warmer than this sounding (try it!) </a:t>
            </a:r>
          </a:p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This is also known as being superadiabatic (or “super”).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52400"/>
            <a:ext cx="9158288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 b="1" dirty="0" smtClean="0">
                <a:solidFill>
                  <a:srgbClr val="FFFF00"/>
                </a:solidFill>
              </a:rPr>
              <a:t>Questions for the class to answer</a:t>
            </a:r>
            <a:endParaRPr lang="en-US" altLang="en-US" sz="2400" b="1" dirty="0">
              <a:solidFill>
                <a:srgbClr val="FFFF00"/>
              </a:solidFill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76200" y="914400"/>
            <a:ext cx="9067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b="1" dirty="0">
                <a:solidFill>
                  <a:srgbClr val="FFFF01"/>
                </a:solidFill>
              </a:rPr>
              <a:t>1. What caused the </a:t>
            </a:r>
            <a:r>
              <a:rPr lang="en-US" altLang="en-US" b="1" dirty="0" err="1">
                <a:solidFill>
                  <a:srgbClr val="FFFF01"/>
                </a:solidFill>
              </a:rPr>
              <a:t>superadiabatic</a:t>
            </a:r>
            <a:r>
              <a:rPr lang="en-US" altLang="en-US" b="1" dirty="0">
                <a:solidFill>
                  <a:srgbClr val="FFFF01"/>
                </a:solidFill>
              </a:rPr>
              <a:t> layer in the previous diagram?  Similarly, why is the temperature sounding so slanted from 770 </a:t>
            </a:r>
            <a:r>
              <a:rPr lang="en-US" altLang="en-US" b="1" dirty="0" err="1">
                <a:solidFill>
                  <a:srgbClr val="FFFF01"/>
                </a:solidFill>
              </a:rPr>
              <a:t>hPa</a:t>
            </a:r>
            <a:r>
              <a:rPr lang="en-US" altLang="en-US" b="1" dirty="0">
                <a:solidFill>
                  <a:srgbClr val="FFFF01"/>
                </a:solidFill>
              </a:rPr>
              <a:t> to 540 </a:t>
            </a:r>
            <a:r>
              <a:rPr lang="en-US" altLang="en-US" b="1" dirty="0" err="1">
                <a:solidFill>
                  <a:srgbClr val="FFFF01"/>
                </a:solidFill>
              </a:rPr>
              <a:t>hPa</a:t>
            </a:r>
            <a:r>
              <a:rPr lang="en-US" altLang="en-US" b="1" dirty="0">
                <a:solidFill>
                  <a:srgbClr val="FFFF01"/>
                </a:solidFill>
              </a:rPr>
              <a:t>?</a:t>
            </a:r>
          </a:p>
          <a:p>
            <a:pPr algn="l"/>
            <a:endParaRPr lang="en-US" altLang="en-US" b="1" dirty="0">
              <a:solidFill>
                <a:srgbClr val="FFFF01"/>
              </a:solidFill>
            </a:endParaRPr>
          </a:p>
          <a:p>
            <a:pPr algn="l"/>
            <a:r>
              <a:rPr lang="en-US" altLang="en-US" b="1" dirty="0">
                <a:solidFill>
                  <a:srgbClr val="FFFF01"/>
                </a:solidFill>
              </a:rPr>
              <a:t>2. Why do the red and green sounding lines </a:t>
            </a:r>
            <a:r>
              <a:rPr lang="en-US" altLang="en-US" b="1" dirty="0" smtClean="0">
                <a:solidFill>
                  <a:srgbClr val="FFFF01"/>
                </a:solidFill>
              </a:rPr>
              <a:t>start </a:t>
            </a:r>
            <a:r>
              <a:rPr lang="en-US" altLang="en-US" b="1" dirty="0">
                <a:solidFill>
                  <a:srgbClr val="FFFF01"/>
                </a:solidFill>
              </a:rPr>
              <a:t>at 795 </a:t>
            </a:r>
            <a:r>
              <a:rPr lang="en-US" altLang="en-US" b="1" dirty="0" err="1">
                <a:solidFill>
                  <a:srgbClr val="FFFF01"/>
                </a:solidFill>
              </a:rPr>
              <a:t>hPa</a:t>
            </a:r>
            <a:r>
              <a:rPr lang="en-US" altLang="en-US" b="1" dirty="0">
                <a:solidFill>
                  <a:srgbClr val="FFFF01"/>
                </a:solidFill>
              </a:rPr>
              <a:t>?</a:t>
            </a:r>
          </a:p>
          <a:p>
            <a:pPr algn="l"/>
            <a:endParaRPr lang="en-US" altLang="en-US" b="1" dirty="0">
              <a:solidFill>
                <a:srgbClr val="FFFF01"/>
              </a:solidFill>
            </a:endParaRPr>
          </a:p>
          <a:p>
            <a:pPr algn="l"/>
            <a:r>
              <a:rPr lang="en-US" altLang="en-US" b="1" dirty="0">
                <a:solidFill>
                  <a:srgbClr val="FFFF01"/>
                </a:solidFill>
              </a:rPr>
              <a:t>3.  </a:t>
            </a:r>
            <a:r>
              <a:rPr lang="en-US" altLang="en-US" b="1" dirty="0" smtClean="0">
                <a:solidFill>
                  <a:srgbClr val="FFFF01"/>
                </a:solidFill>
              </a:rPr>
              <a:t>If there </a:t>
            </a:r>
            <a:r>
              <a:rPr lang="en-US" altLang="en-US" b="1" dirty="0">
                <a:solidFill>
                  <a:srgbClr val="FFFF01"/>
                </a:solidFill>
              </a:rPr>
              <a:t>will be clouds at this </a:t>
            </a:r>
            <a:r>
              <a:rPr lang="en-US" altLang="en-US" b="1" dirty="0" smtClean="0">
                <a:solidFill>
                  <a:srgbClr val="FFFF01"/>
                </a:solidFill>
              </a:rPr>
              <a:t>place, what kind would they be?</a:t>
            </a:r>
            <a:endParaRPr lang="en-US" altLang="en-US" b="1" dirty="0">
              <a:solidFill>
                <a:srgbClr val="FFFF01"/>
              </a:solidFill>
            </a:endParaRPr>
          </a:p>
          <a:p>
            <a:pPr algn="l"/>
            <a:endParaRPr lang="en-US" altLang="en-US" sz="2000" b="1" dirty="0">
              <a:solidFill>
                <a:srgbClr val="FFFF0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2667000"/>
            <a:ext cx="60388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317</TotalTime>
  <Words>484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Tahoma</vt:lpstr>
      <vt:lpstr>Wingdings</vt:lpstr>
      <vt:lpstr>Ocean</vt:lpstr>
      <vt:lpstr>Paint Shop Pro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SUNY-Oneonta Earth Sciences Dept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Jerome</dc:creator>
  <cp:lastModifiedBy>Blechman, Jerome</cp:lastModifiedBy>
  <cp:revision>14</cp:revision>
  <dcterms:created xsi:type="dcterms:W3CDTF">2007-07-06T15:26:28Z</dcterms:created>
  <dcterms:modified xsi:type="dcterms:W3CDTF">2016-06-17T19:15:26Z</dcterms:modified>
</cp:coreProperties>
</file>