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81" r:id="rId6"/>
    <p:sldId id="282" r:id="rId7"/>
    <p:sldId id="260" r:id="rId8"/>
    <p:sldId id="291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5" r:id="rId19"/>
    <p:sldId id="276" r:id="rId20"/>
    <p:sldId id="277" r:id="rId21"/>
    <p:sldId id="278" r:id="rId22"/>
    <p:sldId id="280" r:id="rId23"/>
    <p:sldId id="279" r:id="rId24"/>
    <p:sldId id="283" r:id="rId25"/>
    <p:sldId id="284" r:id="rId26"/>
    <p:sldId id="285" r:id="rId27"/>
    <p:sldId id="286" r:id="rId28"/>
    <p:sldId id="287" r:id="rId29"/>
    <p:sldId id="288" r:id="rId30"/>
    <p:sldId id="292" r:id="rId31"/>
    <p:sldId id="29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2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8C4B1B-4BD1-4632-943E-3AFFEABEFB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051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D0A888-BA04-42A8-8A01-3EA8DBD82C6F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1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13B66-D97C-4947-B2C9-F6A63FDD1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8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34DDA-96FC-47D0-9BB8-E93FBE057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1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4E96D-FD67-4669-AF9A-45BF5B3C4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3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6FDC1-CD8B-452C-91AD-44B53D8B07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0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FA041-D70F-4D21-A501-7D73CFDFE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72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585F7-EF61-4008-8522-118A655F3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46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07275-175D-467E-984A-717628ED67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44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F52C5-E5B8-4C56-BB25-7A1856B60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02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723D3-661F-402F-A4CE-A06619E27B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7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C1D4D-1321-4B0D-82A0-426A6B364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5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2FA9B-693F-4EB7-BDDD-2A3CADEDF2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09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42E114-32FC-4D26-B541-08353C62B1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95400" y="45720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660033"/>
                </a:solidFill>
              </a:rPr>
              <a:t>Upper Air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1816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7"/>
          <p:cNvSpPr txBox="1">
            <a:spLocks noChangeArrowheads="1"/>
          </p:cNvSpPr>
          <p:nvPr/>
        </p:nvSpPr>
        <p:spPr bwMode="auto">
          <a:xfrm>
            <a:off x="7010400" y="152400"/>
            <a:ext cx="21336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At 850 </a:t>
            </a:r>
            <a:r>
              <a:rPr lang="en-US" altLang="en-US" dirty="0" err="1"/>
              <a:t>mb</a:t>
            </a:r>
            <a:r>
              <a:rPr lang="en-US" altLang="en-US" dirty="0"/>
              <a:t>, the storm center is over the Chesapeake Bay (remember where it was at the surface? Click it)</a:t>
            </a:r>
          </a:p>
          <a:p>
            <a:pPr eaLnBrk="1" hangingPunct="1">
              <a:spcBef>
                <a:spcPct val="50000"/>
              </a:spcBef>
            </a:pPr>
            <a:endParaRPr lang="en-US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All pressures are 850 </a:t>
            </a:r>
            <a:r>
              <a:rPr lang="en-US" altLang="en-US" dirty="0" err="1"/>
              <a:t>mb</a:t>
            </a:r>
            <a:r>
              <a:rPr lang="en-US" altLang="en-US" dirty="0"/>
              <a:t> and the height of the surface (above sea level) is reported in decameters (</a:t>
            </a:r>
            <a:r>
              <a:rPr lang="en-US" altLang="en-US" dirty="0" err="1"/>
              <a:t>dm</a:t>
            </a:r>
            <a:r>
              <a:rPr lang="en-US" altLang="en-US" dirty="0"/>
              <a:t>).  Temperatures are in Celsius degrees.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The black lines are </a:t>
            </a:r>
            <a:r>
              <a:rPr lang="en-US" altLang="en-US" sz="1600" dirty="0" err="1"/>
              <a:t>isoheights</a:t>
            </a:r>
            <a:r>
              <a:rPr lang="en-US" altLang="en-US" sz="1600" dirty="0"/>
              <a:t> (contours), not isobars.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Isotherms are colored.</a:t>
            </a: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0" y="228600"/>
          <a:ext cx="7086600" cy="627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int Shop Pro Image" r:id="rId3" imgW="6829268" imgH="6048780" progId="PaintShopPro">
                  <p:embed/>
                </p:oleObj>
              </mc:Choice>
              <mc:Fallback>
                <p:oleObj name="Paint Shop Pro Image" r:id="rId3" imgW="6829268" imgH="6048780" progId="PaintShopPro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7086600" cy="627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67400" y="32766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47434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838200" y="4572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Here’s a closeup of the storm at 850 mb.  A more modern unit for a millibar is called a hectopascal, hPa.  So this is the 850 hPa surface.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533400" y="5562600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What is happening over New York? Use all the information shown.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58177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At 700 hPa, the closed low is hardly there, but the trough covers half the continent.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7543800" y="1905000"/>
            <a:ext cx="160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700 hPa is around (~) 300 dm (~10000 feet)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058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57200" y="6477000"/>
            <a:ext cx="853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500 hPa is around half the atmosphere.  It tends to be at 550 dm (~18000 ft)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15200" y="47244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No closed Low here!</a:t>
            </a:r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 flipV="1">
            <a:off x="7315200" y="41148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239000" y="381000"/>
            <a:ext cx="205740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Upper air maps are at standard or mandatory levels.  The next level up from 500 hPa is 300 hPa.  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At 300hPa, RH is no longer an important factor.  Wind speed is.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The maximum observed wind is 140 knots (161 mph) at LCH.  But that isn’t the maximum wind in the system.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7391400" y="381000"/>
            <a:ext cx="15240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At 250 hPa the max windspeed is probably over 150 kt (172.5 mph).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This level is near the tropopause.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7391400" cy="67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543800" y="304800"/>
            <a:ext cx="16002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200 hPa heights are well over 1100 dm (35750 ft) and are in the stratosphere.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Notice the trough pattern is almost identical from 500 hPa on up.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762000" y="0"/>
            <a:ext cx="7543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Thickness is a concept often used with upper air maps.  It is simply the difference in heights between two constant height surfaces.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/>
              <a:t>The most commonly used value is the 1000-500 mb thickness.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84263"/>
            <a:ext cx="7010400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6705600" y="1447800"/>
            <a:ext cx="2133600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The red and blue dashed lines are the values of 1000-500 mb thickness</a:t>
            </a:r>
          </a:p>
        </p:txBody>
      </p:sp>
      <p:sp>
        <p:nvSpPr>
          <p:cNvPr id="24581" name="Line 9"/>
          <p:cNvSpPr>
            <a:spLocks noChangeShapeType="1"/>
          </p:cNvSpPr>
          <p:nvPr/>
        </p:nvSpPr>
        <p:spPr bwMode="auto">
          <a:xfrm flipH="1" flipV="1">
            <a:off x="6937375" y="1214438"/>
            <a:ext cx="53022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52400" y="1000544"/>
            <a:ext cx="868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The difference between levels, Z</a:t>
            </a:r>
            <a:r>
              <a:rPr lang="en-US" altLang="en-US" sz="1600" b="1" baseline="-25000" dirty="0"/>
              <a:t>1</a:t>
            </a:r>
            <a:r>
              <a:rPr lang="en-US" altLang="en-US" b="1" dirty="0"/>
              <a:t>-Z</a:t>
            </a:r>
            <a:r>
              <a:rPr lang="en-US" altLang="en-US" sz="1600" b="1" baseline="-25000" dirty="0"/>
              <a:t>o</a:t>
            </a:r>
            <a:r>
              <a:rPr lang="en-US" altLang="en-US" b="1" dirty="0"/>
              <a:t> is the thickness of the layer from P</a:t>
            </a:r>
            <a:r>
              <a:rPr lang="en-US" altLang="en-US" sz="1600" b="1" baseline="-25000" dirty="0"/>
              <a:t>1</a:t>
            </a:r>
            <a:r>
              <a:rPr lang="en-US" altLang="en-US" b="1" dirty="0"/>
              <a:t> to P</a:t>
            </a:r>
            <a:r>
              <a:rPr lang="en-US" altLang="en-US" sz="1600" b="1" baseline="-25000" dirty="0"/>
              <a:t>0</a:t>
            </a:r>
            <a:r>
              <a:rPr lang="en-US" altLang="en-US" b="1" dirty="0"/>
              <a:t>: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073912"/>
              </p:ext>
            </p:extLst>
          </p:nvPr>
        </p:nvGraphicFramePr>
        <p:xfrm>
          <a:off x="1752600" y="1561305"/>
          <a:ext cx="5486400" cy="225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aint Shop Pro Image" r:id="rId3" imgW="4390244" imgH="1804878" progId="PaintShopPro">
                  <p:embed/>
                </p:oleObj>
              </mc:Choice>
              <mc:Fallback>
                <p:oleObj name="Paint Shop Pro Image" r:id="rId3" imgW="4390244" imgH="1804878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561305"/>
                        <a:ext cx="5486400" cy="225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1000" y="3981450"/>
            <a:ext cx="8458200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500"/>
              </a:spcBef>
            </a:pPr>
            <a:r>
              <a:rPr lang="en-US" altLang="en-US" b="1" dirty="0"/>
              <a:t>Hypsometric Formula		Other than constants,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b="1" dirty="0"/>
              <a:t>			              the thickness depends on the 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b="1" dirty="0"/>
              <a:t>∆Z = (RT/g) ln(P</a:t>
            </a:r>
            <a:r>
              <a:rPr lang="en-US" altLang="en-US" sz="2400" b="1" baseline="-25000" dirty="0"/>
              <a:t>o</a:t>
            </a:r>
            <a:r>
              <a:rPr lang="en-US" altLang="en-US" sz="2400" b="1" dirty="0"/>
              <a:t>/P</a:t>
            </a:r>
            <a:r>
              <a:rPr lang="en-US" altLang="en-US" sz="2400" b="1" baseline="-25000" dirty="0"/>
              <a:t>1</a:t>
            </a:r>
            <a:r>
              <a:rPr lang="en-US" altLang="en-US" sz="2400" b="1" dirty="0"/>
              <a:t>) </a:t>
            </a:r>
            <a:r>
              <a:rPr lang="en-US" altLang="en-US" b="1" dirty="0"/>
              <a:t>	mean temperature of the layer!</a:t>
            </a:r>
            <a:r>
              <a:rPr lang="en-US" altLang="en-US" dirty="0"/>
              <a:t> </a:t>
            </a:r>
          </a:p>
          <a:p>
            <a:pPr eaLnBrk="1" hangingPunct="1">
              <a:spcBef>
                <a:spcPts val="500"/>
              </a:spcBef>
            </a:pPr>
            <a:endParaRPr lang="en-US" altLang="en-US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We often take the levels to be 1000 </a:t>
            </a:r>
            <a:r>
              <a:rPr lang="en-US" altLang="en-US" b="1" dirty="0" err="1"/>
              <a:t>hPa</a:t>
            </a:r>
            <a:r>
              <a:rPr lang="en-US" altLang="en-US" b="1" dirty="0"/>
              <a:t> and 500 </a:t>
            </a:r>
            <a:r>
              <a:rPr lang="en-US" altLang="en-US" b="1" dirty="0" err="1"/>
              <a:t>hPa</a:t>
            </a:r>
            <a:r>
              <a:rPr lang="en-US" altLang="en-US" b="1" dirty="0"/>
              <a:t>, but any two levels can be used.  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dirty="0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1524000" y="46482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E51ED-1863-4243-8029-88A5A59AF328}"/>
              </a:ext>
            </a:extLst>
          </p:cNvPr>
          <p:cNvSpPr txBox="1"/>
          <p:nvPr/>
        </p:nvSpPr>
        <p:spPr>
          <a:xfrm>
            <a:off x="381000" y="228600"/>
            <a:ext cx="803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Thickness is related to Temperature via the Hypsometric Formula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Example:  What is the 1000-500 mb thickness if the mean temperature is -7</a:t>
            </a:r>
            <a:r>
              <a:rPr lang="en-US" altLang="en-US" b="1">
                <a:sym typeface="Symbol" panose="05050102010706020507" pitchFamily="18" charset="2"/>
              </a:rPr>
              <a:t></a:t>
            </a:r>
            <a:r>
              <a:rPr lang="en-US" altLang="en-US" b="1"/>
              <a:t>C?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" y="1676400"/>
            <a:ext cx="861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R = 287 m</a:t>
            </a:r>
            <a:r>
              <a:rPr lang="en-US" altLang="en-US" baseline="30000"/>
              <a:t>2</a:t>
            </a:r>
            <a:r>
              <a:rPr lang="en-US" altLang="en-US" b="1"/>
              <a:t> s</a:t>
            </a:r>
            <a:r>
              <a:rPr lang="en-US" altLang="en-US" baseline="30000"/>
              <a:t>-2</a:t>
            </a:r>
            <a:r>
              <a:rPr lang="en-US" altLang="en-US" b="1"/>
              <a:t> k</a:t>
            </a:r>
            <a:r>
              <a:rPr lang="en-US" altLang="en-US" baseline="30000"/>
              <a:t>-1</a:t>
            </a:r>
            <a:r>
              <a:rPr lang="en-US" altLang="en-US" b="1"/>
              <a:t>, g = 9.8 m s</a:t>
            </a:r>
            <a:r>
              <a:rPr lang="en-US" altLang="en-US" baseline="30000"/>
              <a:t>-2</a:t>
            </a:r>
            <a:r>
              <a:rPr lang="en-US" altLang="en-US" b="1"/>
              <a:t>, T = -7</a:t>
            </a:r>
            <a:r>
              <a:rPr lang="en-US" altLang="en-US" b="1">
                <a:sym typeface="Symbol" panose="05050102010706020507" pitchFamily="18" charset="2"/>
              </a:rPr>
              <a:t></a:t>
            </a:r>
            <a:r>
              <a:rPr lang="en-US" altLang="en-US" b="1"/>
              <a:t>C = 266K, P</a:t>
            </a:r>
            <a:r>
              <a:rPr lang="en-US" altLang="en-US" sz="1600" b="1" baseline="-25000"/>
              <a:t>0</a:t>
            </a:r>
            <a:r>
              <a:rPr lang="en-US" altLang="en-US" b="1"/>
              <a:t> = 1000 hPa, P</a:t>
            </a:r>
            <a:r>
              <a:rPr lang="en-US" altLang="en-US" sz="1600" b="1" baseline="-25000"/>
              <a:t>1</a:t>
            </a:r>
            <a:r>
              <a:rPr lang="en-US" altLang="en-US" b="1"/>
              <a:t> = 500 hPa</a:t>
            </a: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3581400" y="16764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1219200" y="25908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81000" y="2590800"/>
            <a:ext cx="845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∆Z = (RT/g) ln(P</a:t>
            </a:r>
            <a:r>
              <a:rPr lang="en-US" altLang="en-US" sz="1600" b="1" baseline="-25000"/>
              <a:t>o</a:t>
            </a:r>
            <a:r>
              <a:rPr lang="en-US" altLang="en-US" b="1"/>
              <a:t>/P</a:t>
            </a:r>
            <a:r>
              <a:rPr lang="en-US" altLang="en-US" sz="1600" b="1" baseline="-25000"/>
              <a:t>1</a:t>
            </a:r>
            <a:r>
              <a:rPr lang="en-US" altLang="en-US" b="1"/>
              <a:t>)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81000" y="3429000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∆Z = (287 m</a:t>
            </a:r>
            <a:r>
              <a:rPr lang="en-US" altLang="en-US" baseline="30000" dirty="0"/>
              <a:t>2</a:t>
            </a:r>
            <a:r>
              <a:rPr lang="en-US" altLang="en-US" b="1" dirty="0"/>
              <a:t> s</a:t>
            </a:r>
            <a:r>
              <a:rPr lang="en-US" altLang="en-US" baseline="30000" dirty="0"/>
              <a:t>-2</a:t>
            </a:r>
            <a:r>
              <a:rPr lang="en-US" altLang="en-US" b="1" dirty="0"/>
              <a:t> K</a:t>
            </a:r>
            <a:r>
              <a:rPr lang="en-US" altLang="en-US" baseline="30000" dirty="0"/>
              <a:t>-1</a:t>
            </a:r>
            <a:r>
              <a:rPr lang="en-US" altLang="en-US" b="1" dirty="0"/>
              <a:t> x 266K/9.8 m s</a:t>
            </a:r>
            <a:r>
              <a:rPr lang="en-US" altLang="en-US" baseline="30000" dirty="0"/>
              <a:t>-2</a:t>
            </a:r>
            <a:r>
              <a:rPr lang="en-US" altLang="en-US" b="1" dirty="0"/>
              <a:t>) ln 2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81000" y="449580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∆Z = 5399.6 m  which is approximately 540 decameters (540 dm)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2" grpId="0" animBg="1"/>
      <p:bldP spid="22533" grpId="0" animBg="1"/>
      <p:bldP spid="22534" grpId="0"/>
      <p:bldP spid="22535" grpId="0"/>
      <p:bldP spid="225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amussfcw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143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990600" y="5791200"/>
            <a:ext cx="708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Using just the surface is like diagnosing a sick person using only an examination of the soles of the feet.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ew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1520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38200" y="228600"/>
            <a:ext cx="7010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In typical situations when the mean temperature is -7</a:t>
            </a:r>
            <a:r>
              <a:rPr lang="en-US" altLang="en-US" b="1">
                <a:sym typeface="Symbol" panose="05050102010706020507" pitchFamily="18" charset="2"/>
              </a:rPr>
              <a:t>C, the surface is at or close to 0C.  This is often the deciding factor between rain and snow.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14400" y="64008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Here the 500 hPa temperature is -16</a:t>
            </a:r>
            <a:r>
              <a:rPr lang="en-US" altLang="en-US" b="1">
                <a:sym typeface="Symbol" panose="05050102010706020507" pitchFamily="18" charset="2"/>
              </a:rPr>
              <a:t></a:t>
            </a:r>
            <a:r>
              <a:rPr lang="en-US" altLang="en-US"/>
              <a:t>C so the lapse rate is  ~ 3</a:t>
            </a:r>
            <a:r>
              <a:rPr lang="en-US" altLang="en-US" b="1">
                <a:sym typeface="Symbol" panose="05050102010706020507" pitchFamily="18" charset="2"/>
              </a:rPr>
              <a:t></a:t>
            </a:r>
            <a:r>
              <a:rPr lang="en-US" altLang="en-US"/>
              <a:t>C/km)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2362200"/>
            <a:ext cx="426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 careful!  Your “typical” lapse rate has a lot to say about it.  In the warm season, it is different and 540 </a:t>
            </a:r>
            <a:r>
              <a:rPr lang="en-US" dirty="0" err="1"/>
              <a:t>dm</a:t>
            </a:r>
            <a:r>
              <a:rPr lang="en-US" dirty="0"/>
              <a:t> thickness does NOT always mean 0°C.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5"/>
            <a:ext cx="86868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762000" y="4038600"/>
            <a:ext cx="4419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 places near sea level, the rain/snow line is where the thickness lines change color, at 540 dm.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248525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914400" y="57912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685800" y="59436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Radar showed heavy precipitation in central NY and eastern PA, but also in NJ and in NYC.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93432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914400" y="5562600"/>
            <a:ext cx="8001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South of the 540 dm thickness, the snowfall amounts drop off dramatically.  Probably most of their precipitation was rain, with a few inches at the end of the storm as the cold air moved in.</a:t>
            </a:r>
          </a:p>
        </p:txBody>
      </p:sp>
      <p:sp>
        <p:nvSpPr>
          <p:cNvPr id="32772" name="Line 6"/>
          <p:cNvSpPr>
            <a:spLocks noChangeShapeType="1"/>
          </p:cNvSpPr>
          <p:nvPr/>
        </p:nvSpPr>
        <p:spPr bwMode="auto">
          <a:xfrm flipV="1">
            <a:off x="6248400" y="4800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066800" y="3810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How about a tropical situation?  What does the upper air look like?</a:t>
            </a:r>
          </a:p>
        </p:txBody>
      </p:sp>
      <p:pic>
        <p:nvPicPr>
          <p:cNvPr id="33795" name="Picture 5" descr="USsfc09021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80010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0" y="212725"/>
          <a:ext cx="9144000" cy="643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Paint Shop Pro Image" r:id="rId3" imgW="6780488" imgH="4770732" progId="PaintShopPro">
                  <p:embed/>
                </p:oleObj>
              </mc:Choice>
              <mc:Fallback>
                <p:oleObj name="Paint Shop Pro Image" r:id="rId3" imgW="6780488" imgH="4770732" progId="PaintShopPro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2725"/>
                        <a:ext cx="9144000" cy="643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192088"/>
          <a:ext cx="9144000" cy="647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Paint Shop Pro Image" r:id="rId3" imgW="6721951" imgH="4760976" progId="PaintShopPro">
                  <p:embed/>
                </p:oleObj>
              </mc:Choice>
              <mc:Fallback>
                <p:oleObj name="Paint Shop Pro Image" r:id="rId3" imgW="6721951" imgH="4760976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2088"/>
                        <a:ext cx="9144000" cy="647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0" y="152400"/>
          <a:ext cx="9144000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Paint Shop Pro Image" r:id="rId3" imgW="6712195" imgH="4790244" progId="PaintShopPro">
                  <p:embed/>
                </p:oleObj>
              </mc:Choice>
              <mc:Fallback>
                <p:oleObj name="Paint Shop Pro Image" r:id="rId3" imgW="6712195" imgH="4790244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144000" cy="652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0" y="152400"/>
          <a:ext cx="9144000" cy="648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Paint Shop Pro Image" r:id="rId3" imgW="6702439" imgH="4751220" progId="PaintShopPro">
                  <p:embed/>
                </p:oleObj>
              </mc:Choice>
              <mc:Fallback>
                <p:oleObj name="Paint Shop Pro Image" r:id="rId3" imgW="6702439" imgH="4751220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144000" cy="648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152400"/>
          <a:ext cx="9144000" cy="653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Paint Shop Pro Image" r:id="rId3" imgW="6702439" imgH="4790244" progId="PaintShopPro">
                  <p:embed/>
                </p:oleObj>
              </mc:Choice>
              <mc:Fallback>
                <p:oleObj name="Paint Shop Pro Image" r:id="rId3" imgW="6702439" imgH="4790244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144000" cy="653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914400" y="457200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The atmosphere is three-dimensional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60198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1524000" y="5943600"/>
            <a:ext cx="640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And important stuff (like the jet stream shown here) are not seen directly on a surface map.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941"/>
            <a:ext cx="9144000" cy="243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Did you notice?  The overall pattern did not change much from 500 </a:t>
            </a:r>
            <a:r>
              <a:rPr lang="en-US" b="1" dirty="0" err="1"/>
              <a:t>hPa</a:t>
            </a:r>
            <a:r>
              <a:rPr lang="en-US" b="1" dirty="0"/>
              <a:t> to 300 </a:t>
            </a:r>
            <a:r>
              <a:rPr lang="en-US" b="1" dirty="0" err="1"/>
              <a:t>hPa</a:t>
            </a:r>
            <a:r>
              <a:rPr lang="en-US" b="1" dirty="0"/>
              <a:t> to 200 </a:t>
            </a:r>
            <a:r>
              <a:rPr lang="en-US" b="1" dirty="0" err="1"/>
              <a:t>hPa</a:t>
            </a:r>
            <a:r>
              <a:rPr lang="en-US" b="1" dirty="0"/>
              <a:t>.  That is typical for the upper troposphere. Look at the black height contours.  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139" y="4267200"/>
            <a:ext cx="3333860" cy="2281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9530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Compare the patterns above with the 850 </a:t>
            </a:r>
            <a:r>
              <a:rPr lang="en-US" b="1" dirty="0" err="1"/>
              <a:t>hPa</a:t>
            </a:r>
            <a:r>
              <a:rPr lang="en-US" b="1" dirty="0"/>
              <a:t> pattern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219200" y="5943600"/>
            <a:ext cx="12667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096000" y="47244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the biggest atmospheric difference between this chart and the three above?</a:t>
            </a:r>
          </a:p>
        </p:txBody>
      </p:sp>
    </p:spTree>
    <p:extLst>
      <p:ext uri="{BB962C8B-B14F-4D97-AF65-F5344CB8AC3E}">
        <p14:creationId xmlns:p14="http://schemas.microsoft.com/office/powerpoint/2010/main" val="35293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048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Next: Air Masses, after Exam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yclonesfcAnd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3-D views are amazing, but almost all analysis is done using 2-D map views of upper air pressure surfaces.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uas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200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The upper air network is much more sparse than at the surface.  Data also can be input via aircraft observations or special radiosondes.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orldUAS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344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While the U.S. radiosonde station network looked a bit thin, it is much better than most of the world.  Only Europe has a comparable density of stations.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USsfc15ZFeb1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143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914400" y="4572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Here’s an interesting case:  the Valentine’s Day storm of 2007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914400" y="5943600"/>
            <a:ext cx="7620000" cy="36988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/>
              <a:t>983 </a:t>
            </a:r>
            <a:r>
              <a:rPr lang="en-US" altLang="en-US" b="1" dirty="0" err="1"/>
              <a:t>mb</a:t>
            </a:r>
            <a:r>
              <a:rPr lang="en-US" altLang="en-US" b="1" dirty="0"/>
              <a:t> is deep, but not the most intense coastal cyclone at all.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135231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315" y="6096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northeast blizzard of 2015 was 975 </a:t>
            </a:r>
            <a:r>
              <a:rPr lang="en-US" dirty="0" err="1"/>
              <a:t>mb</a:t>
            </a:r>
            <a:r>
              <a:rPr lang="en-US" dirty="0"/>
              <a:t>. NYC got about 10”. Parts of LI got over 20”.  Eastern Massachusetts got over 30”</a:t>
            </a:r>
          </a:p>
        </p:txBody>
      </p:sp>
    </p:spTree>
    <p:extLst>
      <p:ext uri="{BB962C8B-B14F-4D97-AF65-F5344CB8AC3E}">
        <p14:creationId xmlns:p14="http://schemas.microsoft.com/office/powerpoint/2010/main" val="2030204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eb14-2007-storm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-360363"/>
            <a:ext cx="7218362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81706" y="413266"/>
            <a:ext cx="1858776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In the 2007 Valentine’s Day storm, </a:t>
            </a:r>
            <a:r>
              <a:rPr lang="en-US" altLang="en-US" b="1" dirty="0"/>
              <a:t>some of the snow totals in New York were similar to the 2015 blizzard in New England.  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Oneonta’s 30 inches set the record for any storm.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This storm had more features than just the surface Low.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933</Words>
  <Application>Microsoft Office PowerPoint</Application>
  <PresentationFormat>On-screen Show (4:3)</PresentationFormat>
  <Paragraphs>63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Symbol</vt:lpstr>
      <vt:lpstr>Default Design</vt:lpstr>
      <vt:lpstr>Paint Shop Pro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SUNY-Oneonta Earth Sciences Dept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Jerome</dc:creator>
  <cp:lastModifiedBy>Blechman, Jerome</cp:lastModifiedBy>
  <cp:revision>26</cp:revision>
  <dcterms:created xsi:type="dcterms:W3CDTF">2007-07-21T19:40:59Z</dcterms:created>
  <dcterms:modified xsi:type="dcterms:W3CDTF">2018-09-25T20:37:33Z</dcterms:modified>
</cp:coreProperties>
</file>