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7" r:id="rId5"/>
    <p:sldId id="273" r:id="rId6"/>
    <p:sldId id="274" r:id="rId7"/>
    <p:sldId id="260" r:id="rId8"/>
    <p:sldId id="261" r:id="rId9"/>
    <p:sldId id="262" r:id="rId10"/>
    <p:sldId id="259" r:id="rId11"/>
    <p:sldId id="275" r:id="rId12"/>
    <p:sldId id="276" r:id="rId13"/>
    <p:sldId id="263" r:id="rId14"/>
    <p:sldId id="265" r:id="rId15"/>
    <p:sldId id="264" r:id="rId16"/>
    <p:sldId id="266" r:id="rId17"/>
    <p:sldId id="267" r:id="rId18"/>
    <p:sldId id="269" r:id="rId19"/>
    <p:sldId id="268" r:id="rId20"/>
    <p:sldId id="270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6" r:id="rId29"/>
    <p:sldId id="285" r:id="rId30"/>
    <p:sldId id="284" r:id="rId31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8" autoAdjust="0"/>
    <p:restoredTop sz="94660"/>
  </p:normalViewPr>
  <p:slideViewPr>
    <p:cSldViewPr>
      <p:cViewPr varScale="1">
        <p:scale>
          <a:sx n="66" d="100"/>
          <a:sy n="66" d="100"/>
        </p:scale>
        <p:origin x="9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D6E26-7ED5-4EE2-80E2-0ABBEC9C64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17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FD49E-EE42-4001-8EB2-F703FAFE5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4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E92F7-1271-4F8F-B90D-6C18EDADE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27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C70DD-048E-4483-8918-9445760D3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93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334CB-3236-43BB-84FB-3BA79DF22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77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514B4-D3B1-4AE3-A407-BAF7024F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9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46191-38DA-459D-8DCC-7DF0A39A7F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1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D2CA9-D145-420B-BBDE-41E6AF024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3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6C62F-2F96-427E-B527-9248CD7DC0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20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D48FB0-7B04-40C9-915A-C0CC7154ED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89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BB4B8-A03B-408E-91FA-4B7FE4911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87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562229-9132-455F-B460-695AD8997DA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P:\m360\Vertical%20Motion\Just%20swirl_WMV%20V9.wmv" TargetMode="External"/><Relationship Id="rId1" Type="http://schemas.microsoft.com/office/2007/relationships/media" Target="file:///P:\m360\Vertical%20Motion\Just%20swirl_WMV%20V9.wm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914400" y="40386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048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causes vertical motion?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430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confined fluids, vertical motion is always accompanied by rotation.  For example (click): </a:t>
            </a:r>
          </a:p>
        </p:txBody>
      </p:sp>
      <p:pic>
        <p:nvPicPr>
          <p:cNvPr id="4" name="Just swirl_WMV V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861573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838199" y="152400"/>
            <a:ext cx="7391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PVA is not the sole contributor to vertical motion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9906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What else causes air to rise (and sink)?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3800451" cy="252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334000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What else?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46482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Instability.  The hot air is lighter than the cool air so it rises.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2667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3000"/>
            <a:ext cx="3200400" cy="400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What’s happening 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56388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Lava Lamp</a:t>
            </a:r>
            <a:r>
              <a:rPr lang="en-US" dirty="0">
                <a:sym typeface="Symbol" panose="05050102010706020507" pitchFamily="18" charset="2"/>
              </a:rPr>
              <a:t> the red goo is </a:t>
            </a:r>
            <a:r>
              <a:rPr lang="en-US" u="sng" dirty="0">
                <a:sym typeface="Symbol" panose="05050102010706020507" pitchFamily="18" charset="2"/>
              </a:rPr>
              <a:t>heated</a:t>
            </a:r>
            <a:r>
              <a:rPr lang="en-US" dirty="0">
                <a:sym typeface="Symbol" panose="05050102010706020507" pitchFamily="18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81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one isn’t as intuitive as the others.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85887"/>
            <a:ext cx="5715000" cy="408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8674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in the warm sector is being </a:t>
            </a:r>
            <a:r>
              <a:rPr lang="en-US" dirty="0" err="1"/>
              <a:t>advected</a:t>
            </a:r>
            <a:r>
              <a:rPr lang="en-US" dirty="0"/>
              <a:t> to the cooler air. </a:t>
            </a:r>
          </a:p>
        </p:txBody>
      </p:sp>
    </p:spTree>
    <p:extLst>
      <p:ext uri="{BB962C8B-B14F-4D97-AF65-F5344CB8AC3E}">
        <p14:creationId xmlns:p14="http://schemas.microsoft.com/office/powerpoint/2010/main" val="33005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823913"/>
            <a:ext cx="75914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0668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You look for warm advection at 850 mb.  This map for the last example shows strong warm advection in New England.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USsfc12ZJan18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777240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 flipH="1" flipV="1">
            <a:off x="6858000" y="2667000"/>
            <a:ext cx="609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7239000" y="33528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7010400" y="3276600"/>
            <a:ext cx="2133600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Front along the New England coast.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upaCNTR_850Close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38200"/>
            <a:ext cx="49530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32766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When winds blow across isotherms, there is temperature advection.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/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Notice the wind at Chatham, MA, at 35 knots from the SSW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The temperature is -8</a:t>
            </a:r>
            <a:r>
              <a:rPr lang="en-US" altLang="en-US">
                <a:cs typeface="Arial" panose="020B0604020202020204" pitchFamily="34" charset="0"/>
              </a:rPr>
              <a:t>°</a:t>
            </a:r>
            <a:r>
              <a:rPr lang="en-US" altLang="en-US"/>
              <a:t>C.  Temperatures downstream are 6 degrees cooler.</a:t>
            </a:r>
          </a:p>
          <a:p>
            <a:pPr eaLnBrk="1" hangingPunct="1">
              <a:spcBef>
                <a:spcPct val="50000"/>
              </a:spcBef>
            </a:pPr>
            <a:endParaRPr lang="en-US" altLang="en-US"/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New England is cold, but has significant warm advection over the cool air north of the coastal front. This is sometimes called overrunning.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0ZUSsfcApr07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143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85800" y="304800"/>
            <a:ext cx="777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Sometimes there is no warm advection (or PVA) but upward vertical motion still happens. Here’s an example: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04800" y="1066800"/>
          <a:ext cx="8001000" cy="522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aint Shop Pro Image" r:id="rId3" imgW="9853659" imgH="6439024" progId="PaintShopPro">
                  <p:embed/>
                </p:oleObj>
              </mc:Choice>
              <mc:Fallback>
                <p:oleObj name="Paint Shop Pro Image" r:id="rId3" imgW="9853659" imgH="6439024" progId="PaintShopPro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8001000" cy="522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678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Post-cold frontal passage, there is low-level cold advection (supports downward vertical motion)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vort0042Apr08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5438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There is PVA east of New England and well south in the Carolinas.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NEradLoopApr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62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5410200" y="3810000"/>
            <a:ext cx="2667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Widespread light convection is due to the very cold air aloft causing static instability.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hko.gov.hk/education/edu01met/wxphe/images/ele-condiv-3-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4762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381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the atmosphere, convergence at the surface leads to upward vertical motion and divergence aloft. </a:t>
            </a:r>
          </a:p>
        </p:txBody>
      </p:sp>
    </p:spTree>
    <p:extLst>
      <p:ext uri="{BB962C8B-B14F-4D97-AF65-F5344CB8AC3E}">
        <p14:creationId xmlns:p14="http://schemas.microsoft.com/office/powerpoint/2010/main" val="249894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RloopApr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524000" y="152400"/>
            <a:ext cx="655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The low clouds behind the dry tongue are due to the convection.  This is backlash.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865"/>
            <a:ext cx="857459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57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Here’s a gorgeous day in the Southeastern U.S., absolutely clear skies in many parts of Florida, Georgia, Alabama, and Mississippi.</a:t>
            </a:r>
          </a:p>
        </p:txBody>
      </p:sp>
    </p:spTree>
    <p:extLst>
      <p:ext uri="{BB962C8B-B14F-4D97-AF65-F5344CB8AC3E}">
        <p14:creationId xmlns:p14="http://schemas.microsoft.com/office/powerpoint/2010/main" val="2949362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3" y="0"/>
            <a:ext cx="85745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During the day, cumulus clouds form and by 1945Z, scattered heavy thundershowers dot the southeast from Florida to Mississippi.` </a:t>
            </a:r>
          </a:p>
        </p:txBody>
      </p:sp>
    </p:spTree>
    <p:extLst>
      <p:ext uri="{BB962C8B-B14F-4D97-AF65-F5344CB8AC3E}">
        <p14:creationId xmlns:p14="http://schemas.microsoft.com/office/powerpoint/2010/main" val="1957452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7737"/>
            <a:ext cx="6460653" cy="6148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524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Radar confirms the storms are intense (50 DBZ+), but quite local.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724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caused this vertical motion?</a:t>
            </a:r>
          </a:p>
        </p:txBody>
      </p:sp>
    </p:spTree>
    <p:extLst>
      <p:ext uri="{BB962C8B-B14F-4D97-AF65-F5344CB8AC3E}">
        <p14:creationId xmlns:p14="http://schemas.microsoft.com/office/powerpoint/2010/main" val="407764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541993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53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fronts, just High pressure over the southeast.  </a:t>
            </a:r>
          </a:p>
        </p:txBody>
      </p:sp>
    </p:spTree>
    <p:extLst>
      <p:ext uri="{BB962C8B-B14F-4D97-AF65-F5344CB8AC3E}">
        <p14:creationId xmlns:p14="http://schemas.microsoft.com/office/powerpoint/2010/main" val="2182669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71525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822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Absolute Vorticity and almost no advection of vorticity</a:t>
            </a:r>
          </a:p>
        </p:txBody>
      </p:sp>
    </p:spTree>
    <p:extLst>
      <p:ext uri="{BB962C8B-B14F-4D97-AF65-F5344CB8AC3E}">
        <p14:creationId xmlns:p14="http://schemas.microsoft.com/office/powerpoint/2010/main" val="19518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228600"/>
            <a:ext cx="7696200" cy="769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5791200"/>
            <a:ext cx="4953000" cy="646331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Relatively warm upper air temperatures, around -7 C so the column is probably stable.</a:t>
            </a:r>
          </a:p>
        </p:txBody>
      </p:sp>
    </p:spTree>
    <p:extLst>
      <p:ext uri="{BB962C8B-B14F-4D97-AF65-F5344CB8AC3E}">
        <p14:creationId xmlns:p14="http://schemas.microsoft.com/office/powerpoint/2010/main" val="143185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6800"/>
            <a:ext cx="4672919" cy="450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66800"/>
            <a:ext cx="4988390" cy="450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observations suggest the mechanism for upward vertical motion.  Don’t overthink this.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 this was a simple case of afternoon heating of very humid air.  You can count on thunderstorms but you won’t know exactly where they will form.</a:t>
            </a:r>
          </a:p>
        </p:txBody>
      </p:sp>
    </p:spTree>
    <p:extLst>
      <p:ext uri="{BB962C8B-B14F-4D97-AF65-F5344CB8AC3E}">
        <p14:creationId xmlns:p14="http://schemas.microsoft.com/office/powerpoint/2010/main" val="273932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362200" y="838200"/>
            <a:ext cx="441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/>
              <a:t>Next:  Lake Effect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8958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112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31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But you only get surface convergence and divergence with Low and High pressure systems.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181600"/>
            <a:ext cx="716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Coriolis Force makes the converging (diverging) winds turn cyclonically (anti-cyclonically)</a:t>
            </a:r>
          </a:p>
          <a:p>
            <a:endParaRPr lang="en-US" b="1" dirty="0"/>
          </a:p>
          <a:p>
            <a:r>
              <a:rPr lang="en-US" dirty="0"/>
              <a:t>By the way, Coriolis is NOT the main reason toilets swirl.  It’s how the water jets are aimed that determines the direction of rotation.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1081087"/>
            <a:ext cx="76771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76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04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Next: A useful concept for predicting when the conditions for vertical motion will change and help create new storms.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295400"/>
            <a:ext cx="40957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Upward motion is </a:t>
            </a:r>
            <a:r>
              <a:rPr lang="en-US" b="1" u="sng" dirty="0"/>
              <a:t>always</a:t>
            </a:r>
            <a:r>
              <a:rPr lang="en-US" b="1" dirty="0"/>
              <a:t> accompanied by cyclonic rotation so we look for vorticity: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0960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6400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is a maximum in the Absolute Vorticity (often called a “</a:t>
            </a:r>
            <a:r>
              <a:rPr lang="en-US" b="1" dirty="0" err="1"/>
              <a:t>vortmax</a:t>
            </a:r>
            <a:r>
              <a:rPr lang="en-US" b="1" dirty="0"/>
              <a:t>”)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4495800" y="4648200"/>
            <a:ext cx="1066800" cy="1752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 turns out that the vertical motion is associated with the </a:t>
            </a:r>
            <a:r>
              <a:rPr lang="en-US" b="1" u="sng" dirty="0"/>
              <a:t>change</a:t>
            </a:r>
            <a:r>
              <a:rPr lang="en-US" b="1" dirty="0"/>
              <a:t> in vorticity, not the vorticity itself.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5091244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When cyclonic vorticity is being </a:t>
            </a:r>
            <a:r>
              <a:rPr lang="en-US" b="1" dirty="0" err="1"/>
              <a:t>advected</a:t>
            </a:r>
            <a:r>
              <a:rPr lang="en-US" b="1" dirty="0"/>
              <a:t>, i.e., moved by the wind, we call it Positive Vorticity Advection or PVA. </a:t>
            </a:r>
          </a:p>
          <a:p>
            <a:endParaRPr lang="en-US" b="1" dirty="0"/>
          </a:p>
          <a:p>
            <a:r>
              <a:rPr lang="en-US" b="1" dirty="0"/>
              <a:t>Of course, when anti-cyclonic vorticity is being </a:t>
            </a:r>
            <a:r>
              <a:rPr lang="en-US" b="1" dirty="0" err="1"/>
              <a:t>advected</a:t>
            </a:r>
            <a:r>
              <a:rPr lang="en-US" b="1" dirty="0"/>
              <a:t>, we call it Negative Vorticity Advection or NVA.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49" y="1143000"/>
            <a:ext cx="2743200" cy="4018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9375" y="384263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Vortmax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5203371" y="4027714"/>
            <a:ext cx="838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094175" y="344360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PVA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350670" y="3665754"/>
            <a:ext cx="959303" cy="1718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5137377" y="4175803"/>
            <a:ext cx="1186543" cy="4867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094175" y="4549974"/>
            <a:ext cx="990600" cy="382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NVA</a:t>
            </a:r>
          </a:p>
        </p:txBody>
      </p:sp>
    </p:spTree>
    <p:extLst>
      <p:ext uri="{BB962C8B-B14F-4D97-AF65-F5344CB8AC3E}">
        <p14:creationId xmlns:p14="http://schemas.microsoft.com/office/powerpoint/2010/main" val="4288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7823"/>
            <a:ext cx="7391400" cy="6652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542553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Vortmax</a:t>
            </a:r>
            <a:r>
              <a:rPr lang="en-US" dirty="0">
                <a:solidFill>
                  <a:schemeClr val="bg1"/>
                </a:solidFill>
              </a:rPr>
              <a:t> is here.  No echoes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4038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PVA here with echoes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172200" y="37338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638800" y="6172200"/>
            <a:ext cx="1981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NVA is here.  Why echoes?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5334000" y="6400800"/>
            <a:ext cx="533400" cy="76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379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Another example: January 18, 2009</a:t>
            </a:r>
          </a:p>
        </p:txBody>
      </p:sp>
      <p:pic>
        <p:nvPicPr>
          <p:cNvPr id="6147" name="Picture 6" descr="USsfc12ZJan18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001000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am_500_i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4676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447800" y="228600"/>
            <a:ext cx="701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Here’s the 500 </a:t>
            </a:r>
            <a:r>
              <a:rPr lang="en-US" altLang="en-US" dirty="0" err="1"/>
              <a:t>mb</a:t>
            </a:r>
            <a:r>
              <a:rPr lang="en-US" altLang="en-US" dirty="0"/>
              <a:t> map with absolute vorticity.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RAD_MOS_REG_NE_N0R_an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81000"/>
            <a:ext cx="6191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nam_500_initClose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405765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572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Northeast Radar Loop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6172200" y="990600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Close up view of the absolute vorticity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5867400" y="5334000"/>
            <a:ext cx="3124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The echoes appear where vorticity is </a:t>
            </a:r>
            <a:r>
              <a:rPr lang="en-US" altLang="en-US" b="1" u="sng"/>
              <a:t>low</a:t>
            </a:r>
            <a:r>
              <a:rPr lang="en-US" altLang="en-US" b="1"/>
              <a:t>, but PVA is strong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7855d1826ac656389e4443ccc2c198e4a7722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673</Words>
  <Application>Microsoft Office PowerPoint</Application>
  <PresentationFormat>On-screen Show (4:3)</PresentationFormat>
  <Paragraphs>58</Paragraphs>
  <Slides>30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Symbol</vt:lpstr>
      <vt:lpstr>Default Design</vt:lpstr>
      <vt:lpstr>Paint Shop Pro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College at Oneonta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blechmjb</dc:creator>
  <cp:lastModifiedBy>Blechman, Jerome</cp:lastModifiedBy>
  <cp:revision>39</cp:revision>
  <dcterms:created xsi:type="dcterms:W3CDTF">2010-06-19T21:05:03Z</dcterms:created>
  <dcterms:modified xsi:type="dcterms:W3CDTF">2018-11-07T15:35:54Z</dcterms:modified>
</cp:coreProperties>
</file>