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tags/tag45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notesSlides/notesSlide22.xml" ContentType="application/vnd.openxmlformats-officedocument.presentationml.notesSlide+xml"/>
  <Override PartName="/ppt/tags/tag46.xml" ContentType="application/vnd.openxmlformats-officedocument.presentationml.tags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Default Extension="gif" ContentType="image/gif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notesSlides/notesSlide20.xml" ContentType="application/vnd.openxmlformats-officedocument.presentationml.notesSlide+xml"/>
  <Override PartName="/ppt/tags/tag44.xml" ContentType="application/vnd.openxmlformats-officedocument.presentationml.tags+xml"/>
  <Override PartName="/ppt/notesSlides/notesSlide31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notesSlides/notesSlide32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37.xml" ContentType="application/vnd.openxmlformats-officedocument.presentationml.tags+xml"/>
  <Override PartName="/ppt/notesSlides/notesSlide26.xml" ContentType="application/vnd.openxmlformats-officedocument.presentationml.notesSlide+xml"/>
  <Override PartName="/ppt/tags/tag4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1"/>
  </p:sldMasterIdLst>
  <p:notesMasterIdLst>
    <p:notesMasterId r:id="rId46"/>
  </p:notesMasterIdLst>
  <p:handoutMasterIdLst>
    <p:handoutMasterId r:id="rId47"/>
  </p:handoutMasterIdLst>
  <p:sldIdLst>
    <p:sldId id="306" r:id="rId2"/>
    <p:sldId id="441" r:id="rId3"/>
    <p:sldId id="429" r:id="rId4"/>
    <p:sldId id="472" r:id="rId5"/>
    <p:sldId id="393" r:id="rId6"/>
    <p:sldId id="394" r:id="rId7"/>
    <p:sldId id="473" r:id="rId8"/>
    <p:sldId id="474" r:id="rId9"/>
    <p:sldId id="475" r:id="rId10"/>
    <p:sldId id="395" r:id="rId11"/>
    <p:sldId id="396" r:id="rId12"/>
    <p:sldId id="442" r:id="rId13"/>
    <p:sldId id="476" r:id="rId14"/>
    <p:sldId id="477" r:id="rId15"/>
    <p:sldId id="478" r:id="rId16"/>
    <p:sldId id="471" r:id="rId17"/>
    <p:sldId id="443" r:id="rId18"/>
    <p:sldId id="444" r:id="rId19"/>
    <p:sldId id="445" r:id="rId20"/>
    <p:sldId id="446" r:id="rId21"/>
    <p:sldId id="447" r:id="rId22"/>
    <p:sldId id="448" r:id="rId23"/>
    <p:sldId id="449" r:id="rId24"/>
    <p:sldId id="450" r:id="rId25"/>
    <p:sldId id="451" r:id="rId26"/>
    <p:sldId id="452" r:id="rId27"/>
    <p:sldId id="453" r:id="rId28"/>
    <p:sldId id="454" r:id="rId29"/>
    <p:sldId id="455" r:id="rId30"/>
    <p:sldId id="456" r:id="rId31"/>
    <p:sldId id="457" r:id="rId32"/>
    <p:sldId id="458" r:id="rId33"/>
    <p:sldId id="459" r:id="rId34"/>
    <p:sldId id="460" r:id="rId35"/>
    <p:sldId id="461" r:id="rId36"/>
    <p:sldId id="462" r:id="rId37"/>
    <p:sldId id="463" r:id="rId38"/>
    <p:sldId id="464" r:id="rId39"/>
    <p:sldId id="465" r:id="rId40"/>
    <p:sldId id="466" r:id="rId41"/>
    <p:sldId id="467" r:id="rId42"/>
    <p:sldId id="468" r:id="rId43"/>
    <p:sldId id="469" r:id="rId44"/>
    <p:sldId id="470" r:id="rId45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CCFF"/>
    <a:srgbClr val="3399FF"/>
    <a:srgbClr val="5F001A"/>
    <a:srgbClr val="00BAE5"/>
    <a:srgbClr val="FF8DA8"/>
    <a:srgbClr val="00CCFF"/>
    <a:srgbClr val="33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 showGuides="1">
      <p:cViewPr varScale="1">
        <p:scale>
          <a:sx n="85" d="100"/>
          <a:sy n="85" d="100"/>
        </p:scale>
        <p:origin x="-7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>
                <a:latin typeface="Symbol" charset="2"/>
                <a:cs typeface="Symbol" charset="2"/>
              </a:rPr>
              <a:t>D</a:t>
            </a:r>
            <a:r>
              <a:rPr lang="en-US"/>
              <a:t>G as a Function of Temperature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Reaction 1</c:v>
                </c:pt>
              </c:strCache>
            </c:strRef>
          </c:tx>
          <c:marker>
            <c:symbol val="none"/>
          </c:marker>
          <c:xVal>
            <c:numRef>
              <c:f>Sheet1!$A$5:$A$33</c:f>
              <c:numCache>
                <c:formatCode>General</c:formatCode>
                <c:ptCount val="29"/>
                <c:pt idx="0">
                  <c:v>550</c:v>
                </c:pt>
                <c:pt idx="1">
                  <c:v>575</c:v>
                </c:pt>
                <c:pt idx="2">
                  <c:v>600</c:v>
                </c:pt>
                <c:pt idx="3">
                  <c:v>625</c:v>
                </c:pt>
                <c:pt idx="4">
                  <c:v>650</c:v>
                </c:pt>
                <c:pt idx="5">
                  <c:v>675</c:v>
                </c:pt>
                <c:pt idx="6">
                  <c:v>700</c:v>
                </c:pt>
                <c:pt idx="7">
                  <c:v>725</c:v>
                </c:pt>
                <c:pt idx="8">
                  <c:v>750</c:v>
                </c:pt>
                <c:pt idx="9">
                  <c:v>775</c:v>
                </c:pt>
                <c:pt idx="10">
                  <c:v>800</c:v>
                </c:pt>
                <c:pt idx="11">
                  <c:v>825</c:v>
                </c:pt>
                <c:pt idx="12">
                  <c:v>850</c:v>
                </c:pt>
                <c:pt idx="13">
                  <c:v>875</c:v>
                </c:pt>
                <c:pt idx="14">
                  <c:v>900</c:v>
                </c:pt>
                <c:pt idx="15">
                  <c:v>925</c:v>
                </c:pt>
                <c:pt idx="16">
                  <c:v>950</c:v>
                </c:pt>
                <c:pt idx="17">
                  <c:v>975</c:v>
                </c:pt>
                <c:pt idx="18">
                  <c:v>1000</c:v>
                </c:pt>
                <c:pt idx="19">
                  <c:v>1025</c:v>
                </c:pt>
                <c:pt idx="20">
                  <c:v>1050</c:v>
                </c:pt>
                <c:pt idx="21">
                  <c:v>1075</c:v>
                </c:pt>
                <c:pt idx="22">
                  <c:v>1100</c:v>
                </c:pt>
                <c:pt idx="23">
                  <c:v>1125</c:v>
                </c:pt>
                <c:pt idx="24">
                  <c:v>1150</c:v>
                </c:pt>
                <c:pt idx="25">
                  <c:v>1175</c:v>
                </c:pt>
                <c:pt idx="26">
                  <c:v>1200</c:v>
                </c:pt>
                <c:pt idx="27">
                  <c:v>1225</c:v>
                </c:pt>
                <c:pt idx="28">
                  <c:v>1250</c:v>
                </c:pt>
              </c:numCache>
            </c:numRef>
          </c:xVal>
          <c:yVal>
            <c:numRef>
              <c:f>Sheet1!$B$5:$B$33</c:f>
              <c:numCache>
                <c:formatCode>0.00</c:formatCode>
                <c:ptCount val="29"/>
                <c:pt idx="0">
                  <c:v>159.45000000000002</c:v>
                </c:pt>
                <c:pt idx="1">
                  <c:v>145.42500000000001</c:v>
                </c:pt>
                <c:pt idx="2">
                  <c:v>131.4</c:v>
                </c:pt>
                <c:pt idx="3">
                  <c:v>117.3749999999999</c:v>
                </c:pt>
                <c:pt idx="4">
                  <c:v>103.35</c:v>
                </c:pt>
                <c:pt idx="5">
                  <c:v>89.324999999999989</c:v>
                </c:pt>
                <c:pt idx="6">
                  <c:v>75.299999999999969</c:v>
                </c:pt>
                <c:pt idx="7">
                  <c:v>61.274999999999977</c:v>
                </c:pt>
                <c:pt idx="8">
                  <c:v>47.24999999999995</c:v>
                </c:pt>
                <c:pt idx="9">
                  <c:v>33.224999999999966</c:v>
                </c:pt>
                <c:pt idx="10">
                  <c:v>19.199999999999928</c:v>
                </c:pt>
                <c:pt idx="11">
                  <c:v>5.1749999999999545</c:v>
                </c:pt>
                <c:pt idx="12">
                  <c:v>-8.8500000000000227</c:v>
                </c:pt>
                <c:pt idx="13">
                  <c:v>-22.87500000000006</c:v>
                </c:pt>
                <c:pt idx="14">
                  <c:v>-36.900000000000027</c:v>
                </c:pt>
                <c:pt idx="15">
                  <c:v>-50.925000000000075</c:v>
                </c:pt>
                <c:pt idx="16">
                  <c:v>-64.950000000000045</c:v>
                </c:pt>
                <c:pt idx="17">
                  <c:v>-78.975000000000009</c:v>
                </c:pt>
                <c:pt idx="18">
                  <c:v>-93</c:v>
                </c:pt>
                <c:pt idx="19">
                  <c:v>-107.02500000000009</c:v>
                </c:pt>
                <c:pt idx="20">
                  <c:v>-121.0500000000001</c:v>
                </c:pt>
                <c:pt idx="21">
                  <c:v>-135.07499999999999</c:v>
                </c:pt>
                <c:pt idx="22">
                  <c:v>-149.1</c:v>
                </c:pt>
                <c:pt idx="23">
                  <c:v>-163.12500000000011</c:v>
                </c:pt>
                <c:pt idx="24">
                  <c:v>-177.15000000000012</c:v>
                </c:pt>
                <c:pt idx="25">
                  <c:v>-191.1750000000001</c:v>
                </c:pt>
                <c:pt idx="26">
                  <c:v>-205.2</c:v>
                </c:pt>
                <c:pt idx="27">
                  <c:v>-219.22499999999999</c:v>
                </c:pt>
                <c:pt idx="28">
                  <c:v>-233.25000000000011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Reaction 2</c:v>
                </c:pt>
              </c:strCache>
            </c:strRef>
          </c:tx>
          <c:spPr>
            <a:ln>
              <a:solidFill>
                <a:schemeClr val="accent5">
                  <a:lumMod val="90000"/>
                  <a:lumOff val="10000"/>
                </a:schemeClr>
              </a:solidFill>
            </a:ln>
          </c:spPr>
          <c:marker>
            <c:symbol val="none"/>
          </c:marker>
          <c:xVal>
            <c:numRef>
              <c:f>Sheet1!$A$5:$A$33</c:f>
              <c:numCache>
                <c:formatCode>General</c:formatCode>
                <c:ptCount val="29"/>
                <c:pt idx="0">
                  <c:v>550</c:v>
                </c:pt>
                <c:pt idx="1">
                  <c:v>575</c:v>
                </c:pt>
                <c:pt idx="2">
                  <c:v>600</c:v>
                </c:pt>
                <c:pt idx="3">
                  <c:v>625</c:v>
                </c:pt>
                <c:pt idx="4">
                  <c:v>650</c:v>
                </c:pt>
                <c:pt idx="5">
                  <c:v>675</c:v>
                </c:pt>
                <c:pt idx="6">
                  <c:v>700</c:v>
                </c:pt>
                <c:pt idx="7">
                  <c:v>725</c:v>
                </c:pt>
                <c:pt idx="8">
                  <c:v>750</c:v>
                </c:pt>
                <c:pt idx="9">
                  <c:v>775</c:v>
                </c:pt>
                <c:pt idx="10">
                  <c:v>800</c:v>
                </c:pt>
                <c:pt idx="11">
                  <c:v>825</c:v>
                </c:pt>
                <c:pt idx="12">
                  <c:v>850</c:v>
                </c:pt>
                <c:pt idx="13">
                  <c:v>875</c:v>
                </c:pt>
                <c:pt idx="14">
                  <c:v>900</c:v>
                </c:pt>
                <c:pt idx="15">
                  <c:v>925</c:v>
                </c:pt>
                <c:pt idx="16">
                  <c:v>950</c:v>
                </c:pt>
                <c:pt idx="17">
                  <c:v>975</c:v>
                </c:pt>
                <c:pt idx="18">
                  <c:v>1000</c:v>
                </c:pt>
                <c:pt idx="19">
                  <c:v>1025</c:v>
                </c:pt>
                <c:pt idx="20">
                  <c:v>1050</c:v>
                </c:pt>
                <c:pt idx="21">
                  <c:v>1075</c:v>
                </c:pt>
                <c:pt idx="22">
                  <c:v>1100</c:v>
                </c:pt>
                <c:pt idx="23">
                  <c:v>1125</c:v>
                </c:pt>
                <c:pt idx="24">
                  <c:v>1150</c:v>
                </c:pt>
                <c:pt idx="25">
                  <c:v>1175</c:v>
                </c:pt>
                <c:pt idx="26">
                  <c:v>1200</c:v>
                </c:pt>
                <c:pt idx="27">
                  <c:v>1225</c:v>
                </c:pt>
                <c:pt idx="28">
                  <c:v>1250</c:v>
                </c:pt>
              </c:numCache>
            </c:numRef>
          </c:xVal>
          <c:yVal>
            <c:numRef>
              <c:f>Sheet1!$C$5:$C$33</c:f>
              <c:numCache>
                <c:formatCode>0.00</c:formatCode>
                <c:ptCount val="29"/>
                <c:pt idx="0">
                  <c:v>-118.58</c:v>
                </c:pt>
                <c:pt idx="1">
                  <c:v>-120.33</c:v>
                </c:pt>
                <c:pt idx="2">
                  <c:v>-122.08</c:v>
                </c:pt>
                <c:pt idx="3">
                  <c:v>-123.83</c:v>
                </c:pt>
                <c:pt idx="4">
                  <c:v>-125.58</c:v>
                </c:pt>
                <c:pt idx="5">
                  <c:v>-127.33</c:v>
                </c:pt>
                <c:pt idx="6">
                  <c:v>-129.08000000000001</c:v>
                </c:pt>
                <c:pt idx="7">
                  <c:v>-130.83000000000001</c:v>
                </c:pt>
                <c:pt idx="8">
                  <c:v>-132.58000000000001</c:v>
                </c:pt>
                <c:pt idx="9">
                  <c:v>-134.33000000000001</c:v>
                </c:pt>
                <c:pt idx="10">
                  <c:v>-136.08000000000001</c:v>
                </c:pt>
                <c:pt idx="11">
                  <c:v>-137.83000000000001</c:v>
                </c:pt>
                <c:pt idx="12">
                  <c:v>-139.58000000000001</c:v>
                </c:pt>
                <c:pt idx="13">
                  <c:v>-141.33000000000001</c:v>
                </c:pt>
                <c:pt idx="14">
                  <c:v>-143.08000000000001</c:v>
                </c:pt>
                <c:pt idx="15">
                  <c:v>-144.83000000000001</c:v>
                </c:pt>
                <c:pt idx="16">
                  <c:v>-146.58000000000001</c:v>
                </c:pt>
                <c:pt idx="17">
                  <c:v>-148.33000000000001</c:v>
                </c:pt>
                <c:pt idx="18">
                  <c:v>-150.08000000000001</c:v>
                </c:pt>
                <c:pt idx="19">
                  <c:v>-151.83000000000001</c:v>
                </c:pt>
                <c:pt idx="20">
                  <c:v>-153.58000000000001</c:v>
                </c:pt>
                <c:pt idx="21">
                  <c:v>-155.33000000000001</c:v>
                </c:pt>
                <c:pt idx="22">
                  <c:v>-157.08000000000001</c:v>
                </c:pt>
                <c:pt idx="23">
                  <c:v>-158.83000000000001</c:v>
                </c:pt>
                <c:pt idx="24">
                  <c:v>-160.58000000000001</c:v>
                </c:pt>
                <c:pt idx="25">
                  <c:v>-162.33000000000001</c:v>
                </c:pt>
                <c:pt idx="26">
                  <c:v>-164.08</c:v>
                </c:pt>
                <c:pt idx="27">
                  <c:v>-165.83</c:v>
                </c:pt>
                <c:pt idx="28">
                  <c:v>-167.58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Reaction 3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xVal>
            <c:numRef>
              <c:f>Sheet1!$A$5:$A$33</c:f>
              <c:numCache>
                <c:formatCode>General</c:formatCode>
                <c:ptCount val="29"/>
                <c:pt idx="0">
                  <c:v>550</c:v>
                </c:pt>
                <c:pt idx="1">
                  <c:v>575</c:v>
                </c:pt>
                <c:pt idx="2">
                  <c:v>600</c:v>
                </c:pt>
                <c:pt idx="3">
                  <c:v>625</c:v>
                </c:pt>
                <c:pt idx="4">
                  <c:v>650</c:v>
                </c:pt>
                <c:pt idx="5">
                  <c:v>675</c:v>
                </c:pt>
                <c:pt idx="6">
                  <c:v>700</c:v>
                </c:pt>
                <c:pt idx="7">
                  <c:v>725</c:v>
                </c:pt>
                <c:pt idx="8">
                  <c:v>750</c:v>
                </c:pt>
                <c:pt idx="9">
                  <c:v>775</c:v>
                </c:pt>
                <c:pt idx="10">
                  <c:v>800</c:v>
                </c:pt>
                <c:pt idx="11">
                  <c:v>825</c:v>
                </c:pt>
                <c:pt idx="12">
                  <c:v>850</c:v>
                </c:pt>
                <c:pt idx="13">
                  <c:v>875</c:v>
                </c:pt>
                <c:pt idx="14">
                  <c:v>900</c:v>
                </c:pt>
                <c:pt idx="15">
                  <c:v>925</c:v>
                </c:pt>
                <c:pt idx="16">
                  <c:v>950</c:v>
                </c:pt>
                <c:pt idx="17">
                  <c:v>975</c:v>
                </c:pt>
                <c:pt idx="18">
                  <c:v>1000</c:v>
                </c:pt>
                <c:pt idx="19">
                  <c:v>1025</c:v>
                </c:pt>
                <c:pt idx="20">
                  <c:v>1050</c:v>
                </c:pt>
                <c:pt idx="21">
                  <c:v>1075</c:v>
                </c:pt>
                <c:pt idx="22">
                  <c:v>1100</c:v>
                </c:pt>
                <c:pt idx="23">
                  <c:v>1125</c:v>
                </c:pt>
                <c:pt idx="24">
                  <c:v>1150</c:v>
                </c:pt>
                <c:pt idx="25">
                  <c:v>1175</c:v>
                </c:pt>
                <c:pt idx="26">
                  <c:v>1200</c:v>
                </c:pt>
                <c:pt idx="27">
                  <c:v>1225</c:v>
                </c:pt>
                <c:pt idx="28">
                  <c:v>1250</c:v>
                </c:pt>
              </c:numCache>
            </c:numRef>
          </c:xVal>
          <c:yVal>
            <c:numRef>
              <c:f>Sheet1!$D$5:$D$33</c:f>
              <c:numCache>
                <c:formatCode>0.00</c:formatCode>
                <c:ptCount val="29"/>
                <c:pt idx="0">
                  <c:v>-267.5</c:v>
                </c:pt>
                <c:pt idx="1">
                  <c:v>-251.25</c:v>
                </c:pt>
                <c:pt idx="2">
                  <c:v>-235</c:v>
                </c:pt>
                <c:pt idx="3">
                  <c:v>-218.75</c:v>
                </c:pt>
                <c:pt idx="4">
                  <c:v>-202.5</c:v>
                </c:pt>
                <c:pt idx="5">
                  <c:v>-186.25</c:v>
                </c:pt>
                <c:pt idx="6">
                  <c:v>-170</c:v>
                </c:pt>
                <c:pt idx="7">
                  <c:v>-153.75</c:v>
                </c:pt>
                <c:pt idx="8">
                  <c:v>-137.5</c:v>
                </c:pt>
                <c:pt idx="9">
                  <c:v>-121.25</c:v>
                </c:pt>
                <c:pt idx="10">
                  <c:v>-105</c:v>
                </c:pt>
                <c:pt idx="11">
                  <c:v>-88.75</c:v>
                </c:pt>
                <c:pt idx="12">
                  <c:v>-72.5</c:v>
                </c:pt>
                <c:pt idx="13">
                  <c:v>-56.25</c:v>
                </c:pt>
                <c:pt idx="14">
                  <c:v>-40</c:v>
                </c:pt>
                <c:pt idx="15">
                  <c:v>-23.75</c:v>
                </c:pt>
                <c:pt idx="16">
                  <c:v>-7.5</c:v>
                </c:pt>
                <c:pt idx="17">
                  <c:v>8.75</c:v>
                </c:pt>
                <c:pt idx="18">
                  <c:v>25</c:v>
                </c:pt>
                <c:pt idx="19">
                  <c:v>41.25</c:v>
                </c:pt>
                <c:pt idx="20">
                  <c:v>57.5</c:v>
                </c:pt>
                <c:pt idx="21">
                  <c:v>73.75</c:v>
                </c:pt>
                <c:pt idx="22">
                  <c:v>90</c:v>
                </c:pt>
                <c:pt idx="23">
                  <c:v>106.25</c:v>
                </c:pt>
                <c:pt idx="24">
                  <c:v>122.5</c:v>
                </c:pt>
                <c:pt idx="25">
                  <c:v>138.75</c:v>
                </c:pt>
                <c:pt idx="26">
                  <c:v>155</c:v>
                </c:pt>
                <c:pt idx="27">
                  <c:v>171.25</c:v>
                </c:pt>
                <c:pt idx="28">
                  <c:v>187.5</c:v>
                </c:pt>
              </c:numCache>
            </c:numRef>
          </c:yVal>
        </c:ser>
        <c:axId val="212047360"/>
        <c:axId val="243253632"/>
      </c:scatterChart>
      <c:valAx>
        <c:axId val="212047360"/>
        <c:scaling>
          <c:orientation val="minMax"/>
          <c:max val="1250"/>
          <c:min val="550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Temperature (°C)</a:t>
                </a:r>
              </a:p>
            </c:rich>
          </c:tx>
          <c:layout/>
        </c:title>
        <c:numFmt formatCode="General" sourceLinked="1"/>
        <c:majorTickMark val="cross"/>
        <c:minorTickMark val="cross"/>
        <c:tickLblPos val="low"/>
        <c:spPr>
          <a:ln w="25400">
            <a:solidFill>
              <a:schemeClr val="accent5">
                <a:lumMod val="50000"/>
              </a:schemeClr>
            </a:solidFill>
          </a:ln>
        </c:spPr>
        <c:crossAx val="243253632"/>
        <c:crosses val="autoZero"/>
        <c:crossBetween val="midCat"/>
      </c:valAx>
      <c:valAx>
        <c:axId val="243253632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ΔG (kJ/mol)</a:t>
                </a:r>
              </a:p>
            </c:rich>
          </c:tx>
          <c:layout/>
        </c:title>
        <c:numFmt formatCode="0.00" sourceLinked="1"/>
        <c:tickLblPos val="nextTo"/>
        <c:crossAx val="212047360"/>
        <c:crosses val="autoZero"/>
        <c:crossBetween val="midCat"/>
      </c:valAx>
      <c:spPr>
        <a:ln>
          <a:solidFill>
            <a:schemeClr val="tx2"/>
          </a:solidFill>
        </a:ln>
      </c:spPr>
    </c:plotArea>
    <c:legend>
      <c:legendPos val="t"/>
      <c:layout/>
    </c:legend>
    <c:plotVisOnly val="1"/>
  </c:chart>
  <c:spPr>
    <a:noFill/>
    <a:ln w="9525" cap="flat" cmpd="sng" algn="ctr">
      <a:solidFill>
        <a:schemeClr val="accent4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9E9148-D34F-FA4D-B79B-7F51C3FFA7CB}" type="doc">
      <dgm:prSet loTypeId="urn:microsoft.com/office/officeart/2005/8/layout/matrix2" loCatId="matrix" qsTypeId="urn:microsoft.com/office/officeart/2005/8/quickstyle/simple4" qsCatId="simple" csTypeId="urn:microsoft.com/office/officeart/2005/8/colors/colorful2" csCatId="colorful" phldr="0"/>
      <dgm:spPr/>
      <dgm:t>
        <a:bodyPr/>
        <a:lstStyle/>
        <a:p>
          <a:endParaRPr lang="en-US"/>
        </a:p>
      </dgm:t>
    </dgm:pt>
    <dgm:pt modelId="{7789617C-615D-CB4C-B2C6-44F9E79E6EAE}">
      <dgm:prSet phldrT="[Text]" phldr="1"/>
      <dgm:spPr/>
      <dgm:t>
        <a:bodyPr/>
        <a:lstStyle/>
        <a:p>
          <a:endParaRPr lang="en-US"/>
        </a:p>
      </dgm:t>
    </dgm:pt>
    <dgm:pt modelId="{7F0BADCE-CD6F-CD4E-992F-7C82787CF4DE}" type="parTrans" cxnId="{808075F6-2044-AB49-82D6-2513284B9823}">
      <dgm:prSet/>
      <dgm:spPr/>
      <dgm:t>
        <a:bodyPr/>
        <a:lstStyle/>
        <a:p>
          <a:endParaRPr lang="en-US"/>
        </a:p>
      </dgm:t>
    </dgm:pt>
    <dgm:pt modelId="{C19E9ECD-6C05-C04F-B65A-0453DACC6A16}" type="sibTrans" cxnId="{808075F6-2044-AB49-82D6-2513284B9823}">
      <dgm:prSet/>
      <dgm:spPr/>
      <dgm:t>
        <a:bodyPr/>
        <a:lstStyle/>
        <a:p>
          <a:endParaRPr lang="en-US"/>
        </a:p>
      </dgm:t>
    </dgm:pt>
    <dgm:pt modelId="{F421895B-9DDE-CD43-9014-E3E990F55EC0}">
      <dgm:prSet phldrT="[Text]" phldr="1"/>
      <dgm:spPr/>
      <dgm:t>
        <a:bodyPr/>
        <a:lstStyle/>
        <a:p>
          <a:endParaRPr lang="en-US" dirty="0"/>
        </a:p>
      </dgm:t>
    </dgm:pt>
    <dgm:pt modelId="{3262C70F-5235-4A48-A223-B09AF92CC4D8}" type="parTrans" cxnId="{02D73BEF-9870-D44D-A109-5F1238C995A6}">
      <dgm:prSet/>
      <dgm:spPr/>
      <dgm:t>
        <a:bodyPr/>
        <a:lstStyle/>
        <a:p>
          <a:endParaRPr lang="en-US"/>
        </a:p>
      </dgm:t>
    </dgm:pt>
    <dgm:pt modelId="{7D77080E-FFE7-6D48-B7BF-E1DDE35D4579}" type="sibTrans" cxnId="{02D73BEF-9870-D44D-A109-5F1238C995A6}">
      <dgm:prSet/>
      <dgm:spPr/>
      <dgm:t>
        <a:bodyPr/>
        <a:lstStyle/>
        <a:p>
          <a:endParaRPr lang="en-US"/>
        </a:p>
      </dgm:t>
    </dgm:pt>
    <dgm:pt modelId="{A5915E32-416F-584D-A7DE-14FDC3D065C3}">
      <dgm:prSet phldrT="[Text]" phldr="1"/>
      <dgm:spPr/>
      <dgm:t>
        <a:bodyPr/>
        <a:lstStyle/>
        <a:p>
          <a:endParaRPr lang="en-US"/>
        </a:p>
      </dgm:t>
    </dgm:pt>
    <dgm:pt modelId="{865825D2-5ACB-D74C-A94F-567226C22D4C}" type="parTrans" cxnId="{36E04253-3C79-6A41-8660-A44CF1FE5C8B}">
      <dgm:prSet/>
      <dgm:spPr/>
      <dgm:t>
        <a:bodyPr/>
        <a:lstStyle/>
        <a:p>
          <a:endParaRPr lang="en-US"/>
        </a:p>
      </dgm:t>
    </dgm:pt>
    <dgm:pt modelId="{96799DDB-E778-8148-9F5C-0243FE4A7302}" type="sibTrans" cxnId="{36E04253-3C79-6A41-8660-A44CF1FE5C8B}">
      <dgm:prSet/>
      <dgm:spPr/>
      <dgm:t>
        <a:bodyPr/>
        <a:lstStyle/>
        <a:p>
          <a:endParaRPr lang="en-US"/>
        </a:p>
      </dgm:t>
    </dgm:pt>
    <dgm:pt modelId="{5C4CFA98-F3C7-0448-9CEB-2C286410C02C}">
      <dgm:prSet phldrT="[Text]" phldr="1"/>
      <dgm:spPr/>
      <dgm:t>
        <a:bodyPr/>
        <a:lstStyle/>
        <a:p>
          <a:endParaRPr lang="en-US"/>
        </a:p>
      </dgm:t>
    </dgm:pt>
    <dgm:pt modelId="{1CEBA79D-A4B5-9D4F-B5EA-96D3198E2071}" type="parTrans" cxnId="{3341FB2F-8EAF-9E4B-AB99-70D29F5106ED}">
      <dgm:prSet/>
      <dgm:spPr/>
      <dgm:t>
        <a:bodyPr/>
        <a:lstStyle/>
        <a:p>
          <a:endParaRPr lang="en-US"/>
        </a:p>
      </dgm:t>
    </dgm:pt>
    <dgm:pt modelId="{CF52DCA8-07A6-8947-8ED8-CEF8DC19F7C0}" type="sibTrans" cxnId="{3341FB2F-8EAF-9E4B-AB99-70D29F5106ED}">
      <dgm:prSet/>
      <dgm:spPr/>
      <dgm:t>
        <a:bodyPr/>
        <a:lstStyle/>
        <a:p>
          <a:endParaRPr lang="en-US"/>
        </a:p>
      </dgm:t>
    </dgm:pt>
    <dgm:pt modelId="{8B87D4B2-450D-C049-97C7-6FE60CC5E12E}" type="pres">
      <dgm:prSet presAssocID="{6F9E9148-D34F-FA4D-B79B-7F51C3FFA7C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45D4CB-32A6-8F4C-960F-AA842B96E842}" type="pres">
      <dgm:prSet presAssocID="{6F9E9148-D34F-FA4D-B79B-7F51C3FFA7CB}" presName="axisShape" presStyleLbl="bgShp" presStyleIdx="0" presStyleCnt="1"/>
      <dgm:spPr/>
    </dgm:pt>
    <dgm:pt modelId="{5D43BC85-7A9F-1A4A-AE1B-42656FA8B4BD}" type="pres">
      <dgm:prSet presAssocID="{6F9E9148-D34F-FA4D-B79B-7F51C3FFA7CB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3573CE-5DB6-FE42-8B52-A860CE1A6DD9}" type="pres">
      <dgm:prSet presAssocID="{6F9E9148-D34F-FA4D-B79B-7F51C3FFA7CB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AA15F-B87C-A448-B3A2-6CBDEEF0C38C}" type="pres">
      <dgm:prSet presAssocID="{6F9E9148-D34F-FA4D-B79B-7F51C3FFA7CB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E388E-27A8-5B4C-BDD4-F8DE12FEBF33}" type="pres">
      <dgm:prSet presAssocID="{6F9E9148-D34F-FA4D-B79B-7F51C3FFA7CB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6C6A70-D4F9-1F4E-BBFC-50D1A7A35901}" type="presOf" srcId="{6F9E9148-D34F-FA4D-B79B-7F51C3FFA7CB}" destId="{8B87D4B2-450D-C049-97C7-6FE60CC5E12E}" srcOrd="0" destOrd="0" presId="urn:microsoft.com/office/officeart/2005/8/layout/matrix2"/>
    <dgm:cxn modelId="{3341FB2F-8EAF-9E4B-AB99-70D29F5106ED}" srcId="{6F9E9148-D34F-FA4D-B79B-7F51C3FFA7CB}" destId="{5C4CFA98-F3C7-0448-9CEB-2C286410C02C}" srcOrd="3" destOrd="0" parTransId="{1CEBA79D-A4B5-9D4F-B5EA-96D3198E2071}" sibTransId="{CF52DCA8-07A6-8947-8ED8-CEF8DC19F7C0}"/>
    <dgm:cxn modelId="{CC1010F0-59CB-194B-BCBA-8D34A9A02A02}" type="presOf" srcId="{F421895B-9DDE-CD43-9014-E3E990F55EC0}" destId="{663573CE-5DB6-FE42-8B52-A860CE1A6DD9}" srcOrd="0" destOrd="0" presId="urn:microsoft.com/office/officeart/2005/8/layout/matrix2"/>
    <dgm:cxn modelId="{36E04253-3C79-6A41-8660-A44CF1FE5C8B}" srcId="{6F9E9148-D34F-FA4D-B79B-7F51C3FFA7CB}" destId="{A5915E32-416F-584D-A7DE-14FDC3D065C3}" srcOrd="2" destOrd="0" parTransId="{865825D2-5ACB-D74C-A94F-567226C22D4C}" sibTransId="{96799DDB-E778-8148-9F5C-0243FE4A7302}"/>
    <dgm:cxn modelId="{808075F6-2044-AB49-82D6-2513284B9823}" srcId="{6F9E9148-D34F-FA4D-B79B-7F51C3FFA7CB}" destId="{7789617C-615D-CB4C-B2C6-44F9E79E6EAE}" srcOrd="0" destOrd="0" parTransId="{7F0BADCE-CD6F-CD4E-992F-7C82787CF4DE}" sibTransId="{C19E9ECD-6C05-C04F-B65A-0453DACC6A16}"/>
    <dgm:cxn modelId="{C22397BE-CD9E-A048-AE94-46779DEF02BF}" type="presOf" srcId="{7789617C-615D-CB4C-B2C6-44F9E79E6EAE}" destId="{5D43BC85-7A9F-1A4A-AE1B-42656FA8B4BD}" srcOrd="0" destOrd="0" presId="urn:microsoft.com/office/officeart/2005/8/layout/matrix2"/>
    <dgm:cxn modelId="{27C66DFB-AB13-C147-848C-55C35204BB2B}" type="presOf" srcId="{5C4CFA98-F3C7-0448-9CEB-2C286410C02C}" destId="{63BE388E-27A8-5B4C-BDD4-F8DE12FEBF33}" srcOrd="0" destOrd="0" presId="urn:microsoft.com/office/officeart/2005/8/layout/matrix2"/>
    <dgm:cxn modelId="{02D73BEF-9870-D44D-A109-5F1238C995A6}" srcId="{6F9E9148-D34F-FA4D-B79B-7F51C3FFA7CB}" destId="{F421895B-9DDE-CD43-9014-E3E990F55EC0}" srcOrd="1" destOrd="0" parTransId="{3262C70F-5235-4A48-A223-B09AF92CC4D8}" sibTransId="{7D77080E-FFE7-6D48-B7BF-E1DDE35D4579}"/>
    <dgm:cxn modelId="{777A7D46-6A9D-D448-AEBC-B1DC7E85D7B1}" type="presOf" srcId="{A5915E32-416F-584D-A7DE-14FDC3D065C3}" destId="{D6BAA15F-B87C-A448-B3A2-6CBDEEF0C38C}" srcOrd="0" destOrd="0" presId="urn:microsoft.com/office/officeart/2005/8/layout/matrix2"/>
    <dgm:cxn modelId="{BC559D67-3645-3C4C-8FD6-2890EA33CD5A}" type="presParOf" srcId="{8B87D4B2-450D-C049-97C7-6FE60CC5E12E}" destId="{0B45D4CB-32A6-8F4C-960F-AA842B96E842}" srcOrd="0" destOrd="0" presId="urn:microsoft.com/office/officeart/2005/8/layout/matrix2"/>
    <dgm:cxn modelId="{AFA8F43F-DB2D-C845-9E9C-AFB7B2C4B2C8}" type="presParOf" srcId="{8B87D4B2-450D-C049-97C7-6FE60CC5E12E}" destId="{5D43BC85-7A9F-1A4A-AE1B-42656FA8B4BD}" srcOrd="1" destOrd="0" presId="urn:microsoft.com/office/officeart/2005/8/layout/matrix2"/>
    <dgm:cxn modelId="{B7438410-E2D3-C740-BF67-0E445C234CE4}" type="presParOf" srcId="{8B87D4B2-450D-C049-97C7-6FE60CC5E12E}" destId="{663573CE-5DB6-FE42-8B52-A860CE1A6DD9}" srcOrd="2" destOrd="0" presId="urn:microsoft.com/office/officeart/2005/8/layout/matrix2"/>
    <dgm:cxn modelId="{D037A9FD-6DB9-2145-A85C-9667365E31E0}" type="presParOf" srcId="{8B87D4B2-450D-C049-97C7-6FE60CC5E12E}" destId="{D6BAA15F-B87C-A448-B3A2-6CBDEEF0C38C}" srcOrd="3" destOrd="0" presId="urn:microsoft.com/office/officeart/2005/8/layout/matrix2"/>
    <dgm:cxn modelId="{CBB53500-D92A-F449-926B-6F34782D32EC}" type="presParOf" srcId="{8B87D4B2-450D-C049-97C7-6FE60CC5E12E}" destId="{63BE388E-27A8-5B4C-BDD4-F8DE12FEBF33}" srcOrd="4" destOrd="0" presId="urn:microsoft.com/office/officeart/2005/8/layout/matrix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45D4CB-32A6-8F4C-960F-AA842B96E842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43BC85-7A9F-1A4A-AE1B-42656FA8B4BD}">
      <dsp:nvSpPr>
        <dsp:cNvPr id="0" name=""/>
        <dsp:cNvSpPr/>
      </dsp:nvSpPr>
      <dsp:spPr>
        <a:xfrm>
          <a:off x="1280160" y="264160"/>
          <a:ext cx="1625600" cy="16256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40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/>
        </a:p>
      </dsp:txBody>
      <dsp:txXfrm>
        <a:off x="1280160" y="264160"/>
        <a:ext cx="1625600" cy="1625600"/>
      </dsp:txXfrm>
    </dsp:sp>
    <dsp:sp modelId="{663573CE-5DB6-FE42-8B52-A860CE1A6DD9}">
      <dsp:nvSpPr>
        <dsp:cNvPr id="0" name=""/>
        <dsp:cNvSpPr/>
      </dsp:nvSpPr>
      <dsp:spPr>
        <a:xfrm>
          <a:off x="3190240" y="264160"/>
          <a:ext cx="1625600" cy="16256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-3600085"/>
                <a:satOff val="-9192"/>
                <a:lumOff val="-2484"/>
                <a:alphaOff val="0"/>
                <a:shade val="40000"/>
                <a:satMod val="120000"/>
              </a:schemeClr>
              <a:schemeClr val="accent2">
                <a:hueOff val="-3600085"/>
                <a:satOff val="-9192"/>
                <a:lumOff val="-2484"/>
                <a:alphaOff val="0"/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 dirty="0"/>
        </a:p>
      </dsp:txBody>
      <dsp:txXfrm>
        <a:off x="3190240" y="264160"/>
        <a:ext cx="1625600" cy="1625600"/>
      </dsp:txXfrm>
    </dsp:sp>
    <dsp:sp modelId="{D6BAA15F-B87C-A448-B3A2-6CBDEEF0C38C}">
      <dsp:nvSpPr>
        <dsp:cNvPr id="0" name=""/>
        <dsp:cNvSpPr/>
      </dsp:nvSpPr>
      <dsp:spPr>
        <a:xfrm>
          <a:off x="1280160" y="2174240"/>
          <a:ext cx="1625600" cy="16256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-7200169"/>
                <a:satOff val="-18383"/>
                <a:lumOff val="-4967"/>
                <a:alphaOff val="0"/>
                <a:shade val="40000"/>
                <a:satMod val="120000"/>
              </a:schemeClr>
              <a:schemeClr val="accent2">
                <a:hueOff val="-7200169"/>
                <a:satOff val="-18383"/>
                <a:lumOff val="-4967"/>
                <a:alphaOff val="0"/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/>
        </a:p>
      </dsp:txBody>
      <dsp:txXfrm>
        <a:off x="1280160" y="2174240"/>
        <a:ext cx="1625600" cy="1625600"/>
      </dsp:txXfrm>
    </dsp:sp>
    <dsp:sp modelId="{63BE388E-27A8-5B4C-BDD4-F8DE12FEBF33}">
      <dsp:nvSpPr>
        <dsp:cNvPr id="0" name=""/>
        <dsp:cNvSpPr/>
      </dsp:nvSpPr>
      <dsp:spPr>
        <a:xfrm>
          <a:off x="3190240" y="2174240"/>
          <a:ext cx="1625600" cy="16256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-10800254"/>
                <a:satOff val="-27575"/>
                <a:lumOff val="-7451"/>
                <a:alphaOff val="0"/>
                <a:shade val="40000"/>
                <a:satMod val="120000"/>
              </a:schemeClr>
              <a:schemeClr val="accent2">
                <a:hueOff val="-10800254"/>
                <a:satOff val="-27575"/>
                <a:lumOff val="-7451"/>
                <a:alphaOff val="0"/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/>
        </a:p>
      </dsp:txBody>
      <dsp:txXfrm>
        <a:off x="3190240" y="2174240"/>
        <a:ext cx="1625600" cy="162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D0AB0-99E1-406B-BC83-4518DFDA7AC9}" type="datetimeFigureOut">
              <a:rPr lang="en-US" smtClean="0"/>
              <a:pPr/>
              <a:t>2/10/2010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5CCB4-92CC-41A7-941B-D0B46D4AA3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B6E78-0CFE-FC43-985E-9C08F98C603B}" type="datetimeFigureOut">
              <a:rPr lang="en-US" smtClean="0"/>
              <a:pPr/>
              <a:t>2/10/2010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76935-2DD6-AA4D-B415-40FE54491B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76935-2DD6-AA4D-B415-40FE54491BB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94CC80F-AC68-614E-9E34-D4D3FA291FC1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5D0C19D-6AC7-BB4B-96D5-4B1E5F2B2986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3CF24787-026B-A447-8382-D6CD31ADCA1A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AD962C9-0BE1-944D-B4E8-09527C437991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0971C40F-8589-4E42-BDAB-F10B09DA4BA8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27CEE6B-0A79-C141-A97F-3157AFFCD530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9FE3504-DD78-484C-AE3E-D7591CA46309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2E3A8A0F-FC11-E644-9C8C-527E47812F6A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F4C8CE9-8DDC-9247-B871-B6BA67D23636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5DD7353-6799-1E40-B590-0B9C9B35D622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76935-2DD6-AA4D-B415-40FE54491BB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A2626CCE-6429-6745-8670-4244ACCEB061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F71EA8F-9E7D-A24F-B784-D7021AA64DAE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1763F66-7860-BC41-A34E-A25FD0396D70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AEF898F-D6E8-8240-AD6E-7FA2724D7751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0A09D1B3-7459-9D45-B893-2C071D6B6064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0825AFF-8CFE-5344-94C1-54251F0A4164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4BD28F57-D16C-B240-85EF-D20EC8955B0B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15856AE-8064-B84B-A103-F181C5E9382C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2E9357B9-CA63-0143-AC4B-55C2B18501F7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3D2D7-F6AF-164E-BF5E-7610913CF217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AA8312-358E-E549-B00C-1265BDC1315C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16B4D544-FB9B-4D47-8D69-4E69B6EE5559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8D5657C-11A8-DB4F-961A-EFFB288A789D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E9887DDB-AA55-8246-A84C-3869ADAC187E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E73D012-9C67-764E-9C33-2D91B30A31E7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C018803-ED34-FD45-A482-EF4041F0FA2F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14376CB3-01D1-A741-B0FE-8997B04CDB50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C6B938-899A-AF4E-9231-2F7C75C04226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89C141-C1A2-9143-9D69-EF57AD380CEC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051AA9-B1AE-E341-AF81-256283CCB8D9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F9B695-6EAC-164D-B279-D7F1D2171B8B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A1A19E3-0CD1-E842-B121-33F0F1C12292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418DF5E2-BA89-AE40-8BA7-F90594DC4D82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2/10/2010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2/10/2010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2/10/2010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2/10/2010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2/10/2010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2/10/2010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2/10/2010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2/10/2010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2/10/2010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2/10/2010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2/10/2010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2/10/2010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2/10/2010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E134B-56FF-5441-975A-854142B9B48D}" type="datetimeFigureOut">
              <a:rPr lang="en-US" smtClean="0"/>
              <a:pPr/>
              <a:t>2/10/2010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800" dirty="0" smtClean="0">
                <a:solidFill>
                  <a:schemeClr val="bg1"/>
                </a:solidFill>
              </a:rPr>
              <a:t>Announcements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809999"/>
            <a:ext cx="8153400" cy="2364769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If you don’t have a clicker with you, sign in after class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Chapter 19 Homework- Finish it!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Exam #1:</a:t>
            </a:r>
          </a:p>
          <a:p>
            <a:pPr lvl="3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This FRIDAY!</a:t>
            </a:r>
          </a:p>
          <a:p>
            <a:pPr lvl="3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Covers Chapter 5, 8.4, and 19 (through page 9-14)</a:t>
            </a:r>
          </a:p>
          <a:p>
            <a:pPr lvl="3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Study guide posted on course web site</a:t>
            </a:r>
          </a:p>
          <a:p>
            <a:pPr lvl="3" algn="l">
              <a:buFont typeface="Arial" pitchFamily="34" charset="0"/>
              <a:buChar char="•"/>
            </a:pPr>
            <a:endParaRPr lang="en-US" sz="3000" dirty="0" smtClean="0">
              <a:solidFill>
                <a:srgbClr val="FFFFFF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800" dirty="0" smtClean="0">
              <a:solidFill>
                <a:srgbClr val="FFFFFF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995" dirty="0" smtClean="0"/>
          </a:p>
          <a:p>
            <a:pPr lvl="2" algn="l">
              <a:buFont typeface="Arial" pitchFamily="34" charset="0"/>
              <a:buChar char="•"/>
            </a:pPr>
            <a:endParaRPr lang="en-US" sz="2995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967501" y="387428"/>
            <a:ext cx="52089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dirty="0" smtClean="0">
                <a:solidFill>
                  <a:schemeClr val="accent5">
                    <a:lumMod val="25000"/>
                    <a:lumOff val="75000"/>
                  </a:schemeClr>
                </a:solidFill>
                <a:latin typeface="Lucida Calligraphy"/>
                <a:cs typeface="Lucida Calligraphy"/>
              </a:rPr>
              <a:t>Quote of the day:</a:t>
            </a:r>
          </a:p>
          <a:p>
            <a:pPr algn="ctr"/>
            <a:r>
              <a:rPr lang="en-US" sz="1600" dirty="0" smtClean="0">
                <a:solidFill>
                  <a:schemeClr val="accent5">
                    <a:lumMod val="25000"/>
                    <a:lumOff val="75000"/>
                  </a:schemeClr>
                </a:solidFill>
                <a:latin typeface="Lucida Calligraphy"/>
                <a:cs typeface="Lucida Calligraphy"/>
              </a:rPr>
              <a:t>Willard Gibbs is, in my opinion, one of the most original and important creative minds in the field of science America has produced.</a:t>
            </a:r>
          </a:p>
          <a:p>
            <a:pPr algn="ctr">
              <a:spcBef>
                <a:spcPts val="1200"/>
              </a:spcBef>
            </a:pPr>
            <a:r>
              <a:rPr lang="en-US" sz="1600" dirty="0" smtClean="0">
                <a:solidFill>
                  <a:schemeClr val="accent5">
                    <a:lumMod val="25000"/>
                    <a:lumOff val="75000"/>
                  </a:schemeClr>
                </a:solidFill>
                <a:latin typeface="Lucida Calligraphy"/>
                <a:cs typeface="Lucida Calligraphy"/>
              </a:rPr>
              <a:t>—Albert Einstein</a:t>
            </a:r>
          </a:p>
          <a:p>
            <a:pPr algn="ctr">
              <a:spcAft>
                <a:spcPts val="1200"/>
              </a:spcAft>
            </a:pPr>
            <a:endParaRPr lang="en-US" dirty="0" smtClean="0">
              <a:solidFill>
                <a:srgbClr val="FFFFFF"/>
              </a:solidFill>
              <a:latin typeface="Lucida Calligraphy"/>
              <a:cs typeface="Lucida Calligraphy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Free Energy vs. Temperature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62857" y="1151507"/>
          <a:ext cx="2806095" cy="5629905"/>
        </p:xfrm>
        <a:graphic>
          <a:graphicData uri="http://schemas.openxmlformats.org/drawingml/2006/table">
            <a:tbl>
              <a:tblPr/>
              <a:tblGrid>
                <a:gridCol w="659740"/>
                <a:gridCol w="721316"/>
                <a:gridCol w="721316"/>
                <a:gridCol w="703723"/>
              </a:tblGrid>
              <a:tr h="15833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chemeClr val="accent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8797" marR="8797" marT="87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latin typeface="Verdana"/>
                        </a:rPr>
                        <a:t>Reaction 1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Verdana"/>
                        </a:rPr>
                        <a:t>Reaction 2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8000"/>
                          </a:solidFill>
                          <a:latin typeface="Verdana"/>
                        </a:rPr>
                        <a:t>Reaction 3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35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Symbol"/>
                        </a:rPr>
                        <a:t>D</a:t>
                      </a:r>
                      <a:r>
                        <a:rPr lang="en-US" sz="1100" b="0" i="0" u="none" strike="noStrike">
                          <a:latin typeface="Verdana"/>
                        </a:rPr>
                        <a:t>H</a:t>
                      </a:r>
                      <a:endParaRPr lang="en-US" sz="1100" b="0" i="0" u="none" strike="noStrike">
                        <a:latin typeface="Symbol"/>
                      </a:endParaRPr>
                    </a:p>
                  </a:txBody>
                  <a:tcPr marL="8797" marR="8797" marT="87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468.00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-80.08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-625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Symbol"/>
                        </a:rPr>
                        <a:t>D</a:t>
                      </a:r>
                      <a:r>
                        <a:rPr lang="en-US" sz="1100" b="0" i="0" u="none" strike="noStrike">
                          <a:latin typeface="Verdana"/>
                        </a:rPr>
                        <a:t>S</a:t>
                      </a:r>
                      <a:endParaRPr lang="en-US" sz="1100" b="0" i="0" u="none" strike="noStrike">
                        <a:latin typeface="Symbol"/>
                      </a:endParaRPr>
                    </a:p>
                  </a:txBody>
                  <a:tcPr marL="8797" marR="8797" marT="87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0.56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latin typeface="Verdana"/>
                        </a:rPr>
                        <a:t>0.07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-0.65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Verdana"/>
                        </a:rPr>
                        <a:t>T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Symbol"/>
                        </a:rPr>
                        <a:t>D</a:t>
                      </a:r>
                      <a:r>
                        <a:rPr lang="en-US" sz="1100" b="0" i="0" u="none" strike="noStrike">
                          <a:latin typeface="Verdana"/>
                        </a:rPr>
                        <a:t>G</a:t>
                      </a:r>
                      <a:endParaRPr lang="en-US" sz="1100" b="0" i="0" u="none" strike="noStrike">
                        <a:latin typeface="Symbol"/>
                      </a:endParaRP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Symbol"/>
                        </a:rPr>
                        <a:t>D</a:t>
                      </a:r>
                      <a:r>
                        <a:rPr lang="en-US" sz="1100" b="0" i="0" u="none" strike="noStrike">
                          <a:latin typeface="Verdana"/>
                        </a:rPr>
                        <a:t>G</a:t>
                      </a:r>
                      <a:endParaRPr lang="en-US" sz="1100" b="0" i="0" u="none" strike="noStrike">
                        <a:latin typeface="Symbol"/>
                      </a:endParaRP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Symbol"/>
                        </a:rPr>
                        <a:t>D</a:t>
                      </a:r>
                      <a:r>
                        <a:rPr lang="en-US" sz="1100" b="0" i="0" u="none" strike="noStrike">
                          <a:latin typeface="Verdana"/>
                        </a:rPr>
                        <a:t>G</a:t>
                      </a:r>
                      <a:endParaRPr lang="en-US" sz="1100" b="0" i="0" u="none" strike="noStrike">
                        <a:latin typeface="Symbol"/>
                      </a:endParaRP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43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550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159.45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Symbol"/>
                        </a:rPr>
                        <a:t>D</a:t>
                      </a:r>
                      <a:r>
                        <a:rPr lang="en-US" sz="1600" b="0" i="0" u="none" strike="noStrike">
                          <a:latin typeface="Verdana"/>
                        </a:rPr>
                        <a:t>G</a:t>
                      </a:r>
                      <a:endParaRPr lang="en-US" sz="1600" b="0" i="0" u="none" strike="noStrike">
                        <a:latin typeface="Symbo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-267.50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3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575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145.43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-118.58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-251.25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3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600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131.40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-120.33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-235.00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3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625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117.38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-122.08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-218.75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3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650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103.35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-123.83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-202.50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3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675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89.33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-125.58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-186.25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3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700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75.30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-127.33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-170.00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3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725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61.28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-129.08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-153.75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3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750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47.25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-130.83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-137.50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3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775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33.23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-132.58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-121.25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3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800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19.20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-134.33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-105.00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3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825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5.17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-136.08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-88.75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3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850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-8.85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-137.83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-72.50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3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875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-22.88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-139.58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-56.25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3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900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-36.90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-141.33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-40.00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3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925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-50.93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-143.08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-23.75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3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950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-64.95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-144.83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-7.50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1143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975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-78.98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-146.58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8.75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1143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1000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-93.00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-148.33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25.00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3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1025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-107.03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-150.08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41.25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3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1050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-121.05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-151.83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57.50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3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1075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-135.08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-153.58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73.75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3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1100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-149.10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-155.33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90.00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3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1125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-163.13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-157.08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106.25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3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1150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-177.15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-158.83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122.50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3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1175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-191.18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-160.58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138.75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3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1200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-205.20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-162.33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155.00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3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1225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-219.23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-164.08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171.25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3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1250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-233.25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-165.83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187.50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 noChangeAspect="1"/>
          </p:cNvGraphicFramePr>
          <p:nvPr/>
        </p:nvGraphicFramePr>
        <p:xfrm>
          <a:off x="3501796" y="2195421"/>
          <a:ext cx="5402946" cy="40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228600" y="381000"/>
            <a:ext cx="7559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Free Energy of Formation: </a:t>
            </a:r>
            <a:r>
              <a:rPr lang="en-US" sz="2800" i="1"/>
              <a:t>Only used at 25 </a:t>
            </a:r>
            <a:r>
              <a:rPr lang="en-US" sz="2800" i="1" baseline="30000"/>
              <a:t>o</a:t>
            </a:r>
            <a:r>
              <a:rPr lang="en-US" sz="2800" i="1"/>
              <a:t>C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295400"/>
            <a:ext cx="8204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590800"/>
            <a:ext cx="31464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8"/>
          <p:cNvSpPr txBox="1">
            <a:spLocks noChangeArrowheads="1"/>
          </p:cNvSpPr>
          <p:nvPr/>
        </p:nvSpPr>
        <p:spPr bwMode="auto">
          <a:xfrm>
            <a:off x="3733800" y="2819400"/>
            <a:ext cx="518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2 BaO(s) + C(s) </a:t>
            </a:r>
            <a:r>
              <a:rPr lang="en-US" sz="2400">
                <a:sym typeface="Wingdings" charset="2"/>
              </a:rPr>
              <a:t> 2 Ba(s) + CO</a:t>
            </a:r>
            <a:r>
              <a:rPr lang="en-US" sz="2400" baseline="-25000">
                <a:sym typeface="Wingdings" charset="2"/>
              </a:rPr>
              <a:t>2</a:t>
            </a:r>
            <a:r>
              <a:rPr lang="en-US" sz="2400">
                <a:sym typeface="Wingdings" charset="2"/>
              </a:rPr>
              <a:t>(g)</a:t>
            </a:r>
            <a:endParaRPr lang="en-US" sz="24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Exam #1 Review</a:t>
            </a:r>
            <a:endParaRPr lang="en-US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Exam #1 Review</a:t>
            </a:r>
            <a:endParaRPr lang="en-US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Exam #1 Review</a:t>
            </a:r>
            <a:endParaRPr lang="en-US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Exam #1 Review</a:t>
            </a:r>
            <a:endParaRPr lang="en-US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94171"/>
                </a:solidFill>
              </a:rPr>
              <a:t>Chapter 11</a:t>
            </a:r>
            <a:endParaRPr lang="en-US" dirty="0">
              <a:solidFill>
                <a:srgbClr val="294171"/>
              </a:solidFill>
            </a:endParaRPr>
          </a:p>
        </p:txBody>
      </p:sp>
      <p:pic>
        <p:nvPicPr>
          <p:cNvPr id="5" name="Picture Placeholder 4" descr="interaction.gif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-4027" r="-402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Intermolecular Forces and the Liquid State</a:t>
            </a:r>
            <a:endParaRPr lang="en-US" sz="3000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Review: Bonding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When atoms stick together, that’s bonding.</a:t>
            </a:r>
          </a:p>
          <a:p>
            <a:pPr eaLnBrk="1" hangingPunct="1">
              <a:buFontTx/>
              <a:buNone/>
            </a:pPr>
            <a:endParaRPr lang="en-US"/>
          </a:p>
          <a:p>
            <a:pPr eaLnBrk="1" hangingPunct="1">
              <a:buFontTx/>
              <a:buNone/>
            </a:pP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Why do Covalent Bonds Form?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86200"/>
            <a:ext cx="812482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92150" y="2771775"/>
            <a:ext cx="1898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Electrons on one</a:t>
            </a:r>
          </a:p>
          <a:p>
            <a:r>
              <a:rPr lang="en-US"/>
              <a:t>atom attracted to</a:t>
            </a:r>
          </a:p>
          <a:p>
            <a:r>
              <a:rPr lang="en-US"/>
              <a:t>nucleus of other </a:t>
            </a:r>
          </a:p>
          <a:p>
            <a:r>
              <a:rPr lang="en-US"/>
              <a:t>atom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429000" y="2970213"/>
            <a:ext cx="46164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Nucleus on each atom repels other nucleus</a:t>
            </a:r>
          </a:p>
          <a:p>
            <a:endParaRPr lang="en-US"/>
          </a:p>
          <a:p>
            <a:r>
              <a:rPr lang="en-US"/>
              <a:t>Electron on each atom repels other electron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974725" y="5602288"/>
            <a:ext cx="7496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If new attractions &gt; new repulsions, then a bond forms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Determining Molecular Geometry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4114800"/>
            <a:ext cx="8991600" cy="2590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Valence        Lewis        Electron-Pair   Molecular</a:t>
            </a:r>
          </a:p>
          <a:p>
            <a:pPr eaLnBrk="1" hangingPunct="1">
              <a:buFontTx/>
              <a:buNone/>
            </a:pPr>
            <a:r>
              <a:rPr lang="en-US"/>
              <a:t>Electrons    Structure       Geometry     Geometry</a:t>
            </a:r>
          </a:p>
        </p:txBody>
      </p:sp>
      <p:sp>
        <p:nvSpPr>
          <p:cNvPr id="11268" name="AutoShape 5"/>
          <p:cNvSpPr>
            <a:spLocks noChangeArrowheads="1"/>
          </p:cNvSpPr>
          <p:nvPr/>
        </p:nvSpPr>
        <p:spPr bwMode="auto">
          <a:xfrm>
            <a:off x="838200" y="5638800"/>
            <a:ext cx="7543800" cy="304800"/>
          </a:xfrm>
          <a:prstGeom prst="rightArrow">
            <a:avLst>
              <a:gd name="adj1" fmla="val 50000"/>
              <a:gd name="adj2" fmla="val 61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752600"/>
            <a:ext cx="152717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600200"/>
            <a:ext cx="32766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Gibbs’ Free Energy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26846"/>
            <a:ext cx="7770813" cy="3657600"/>
          </a:xfrm>
        </p:spPr>
        <p:txBody>
          <a:bodyPr/>
          <a:lstStyle/>
          <a:p>
            <a:r>
              <a:rPr lang="en-US" dirty="0" smtClean="0">
                <a:sym typeface="Symbol" charset="2"/>
              </a:rPr>
              <a:t>Gibbs’ Free Energy:    G = H - TS</a:t>
            </a:r>
          </a:p>
          <a:p>
            <a:pPr lvl="2">
              <a:buNone/>
            </a:pPr>
            <a:r>
              <a:rPr lang="en-US" dirty="0" smtClean="0">
                <a:sym typeface="Symbol" charset="2"/>
              </a:rPr>
              <a:t>(All variables are in terms of the system)</a:t>
            </a:r>
          </a:p>
          <a:p>
            <a:r>
              <a:rPr lang="en-US" dirty="0" smtClean="0">
                <a:sym typeface="Symbol" charset="2"/>
              </a:rPr>
              <a:t>When G is </a:t>
            </a:r>
            <a:r>
              <a:rPr lang="en-US" i="1" dirty="0" smtClean="0">
                <a:sym typeface="Symbol" charset="2"/>
              </a:rPr>
              <a:t>negative</a:t>
            </a:r>
            <a:r>
              <a:rPr lang="en-US" dirty="0" smtClean="0">
                <a:sym typeface="Symbol" charset="2"/>
              </a:rPr>
              <a:t>, reaction is </a:t>
            </a:r>
            <a:r>
              <a:rPr lang="en-US" i="1" dirty="0" smtClean="0">
                <a:sym typeface="Symbol" charset="2"/>
              </a:rPr>
              <a:t>favored</a:t>
            </a:r>
            <a:r>
              <a:rPr lang="en-US" dirty="0" smtClean="0">
                <a:sym typeface="Symbol" charset="2"/>
              </a:rPr>
              <a:t>.</a:t>
            </a:r>
          </a:p>
          <a:p>
            <a:r>
              <a:rPr lang="en-US" dirty="0" smtClean="0">
                <a:sym typeface="Symbol" charset="2"/>
              </a:rPr>
              <a:t>When G is </a:t>
            </a:r>
            <a:r>
              <a:rPr lang="en-US" i="1" dirty="0" smtClean="0">
                <a:sym typeface="Symbol" charset="2"/>
              </a:rPr>
              <a:t>positive</a:t>
            </a:r>
            <a:r>
              <a:rPr lang="en-US" dirty="0" smtClean="0">
                <a:sym typeface="Symbol" charset="2"/>
              </a:rPr>
              <a:t>, reaction is </a:t>
            </a:r>
            <a:r>
              <a:rPr lang="en-US" i="1" dirty="0" smtClean="0">
                <a:sym typeface="Symbol" charset="2"/>
              </a:rPr>
              <a:t>disfavored</a:t>
            </a:r>
            <a:r>
              <a:rPr lang="en-US" dirty="0" smtClean="0">
                <a:sym typeface="Symbol" charset="2"/>
              </a:rPr>
              <a:t>.</a:t>
            </a:r>
          </a:p>
          <a:p>
            <a:r>
              <a:rPr lang="en-US" dirty="0" smtClean="0">
                <a:sym typeface="Symbol" charset="2"/>
              </a:rPr>
              <a:t>When calculating G, be careful with enthalpy units!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2499" y="4953000"/>
            <a:ext cx="2879002" cy="1828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Chapter 11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Properties of Liquids and Solids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52800"/>
            <a:ext cx="8153400" cy="1752600"/>
          </a:xfrm>
        </p:spPr>
        <p:txBody>
          <a:bodyPr>
            <a:normAutofit lnSpcReduction="10000"/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sz="2200" b="1">
                <a:solidFill>
                  <a:srgbClr val="FF0000"/>
                </a:solidFill>
              </a:rPr>
              <a:t>Formula </a:t>
            </a:r>
            <a:r>
              <a:rPr lang="en-US" sz="2200" b="1">
                <a:solidFill>
                  <a:srgbClr val="FF0000"/>
                </a:solidFill>
                <a:sym typeface="Wingdings" charset="2"/>
              </a:rPr>
              <a:t> Lewis Structure   Electron Geometry </a:t>
            </a:r>
          </a:p>
          <a:p>
            <a:pPr algn="l" eaLnBrk="1" hangingPunct="1">
              <a:lnSpc>
                <a:spcPct val="80000"/>
              </a:lnSpc>
            </a:pPr>
            <a:endParaRPr lang="en-US" sz="2200" b="1">
              <a:solidFill>
                <a:srgbClr val="FF0000"/>
              </a:solidFill>
              <a:sym typeface="Wingdings" charset="2"/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2200" b="1">
                <a:solidFill>
                  <a:srgbClr val="FF0000"/>
                </a:solidFill>
                <a:sym typeface="Wingdings" charset="2"/>
              </a:rPr>
              <a:t>                                            Molecular Geometry   Polarity  </a:t>
            </a:r>
          </a:p>
          <a:p>
            <a:pPr algn="l" eaLnBrk="1" hangingPunct="1">
              <a:lnSpc>
                <a:spcPct val="80000"/>
              </a:lnSpc>
            </a:pPr>
            <a:endParaRPr lang="en-US" sz="2200" b="1">
              <a:solidFill>
                <a:srgbClr val="FF0000"/>
              </a:solidFill>
              <a:sym typeface="Wingdings" charset="2"/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2200" b="1">
                <a:solidFill>
                  <a:srgbClr val="FF0000"/>
                </a:solidFill>
                <a:sym typeface="Wingdings" charset="2"/>
              </a:rPr>
              <a:t>                                                          Intermolecular Forces  Properties</a:t>
            </a:r>
            <a:endParaRPr lang="en-US" sz="2000" b="1">
              <a:solidFill>
                <a:srgbClr val="FF0000"/>
              </a:solidFill>
              <a:sym typeface="Wingdings" charset="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09600"/>
            <a:ext cx="71739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What happens when water boils. Draw pictures.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895600"/>
            <a:ext cx="62087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Bonding vs. Intermolecular Forces (IMFs):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581525"/>
            <a:ext cx="42465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Where do IMFs come from?</a:t>
            </a:r>
          </a:p>
        </p:txBody>
      </p:sp>
      <p:sp>
        <p:nvSpPr>
          <p:cNvPr id="1026" name="Ink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128000" y="6364288"/>
            <a:ext cx="19050" cy="12700"/>
          </a:xfrm>
          <a:custGeom>
            <a:avLst/>
            <a:gdLst>
              <a:gd name="T0" fmla="+- 0 22579 22579"/>
              <a:gd name="T1" fmla="*/ T0 w 50"/>
              <a:gd name="T2" fmla="+- 0 17699 17678"/>
              <a:gd name="T3" fmla="*/ 17699 h 35"/>
              <a:gd name="T4" fmla="+- 0 22606 22579"/>
              <a:gd name="T5" fmla="*/ T4 w 50"/>
              <a:gd name="T6" fmla="+- 0 17720 17678"/>
              <a:gd name="T7" fmla="*/ 17720 h 35"/>
              <a:gd name="T8" fmla="+- 0 22609 22579"/>
              <a:gd name="T9" fmla="*/ T8 w 50"/>
              <a:gd name="T10" fmla="+- 0 17704 17678"/>
              <a:gd name="T11" fmla="*/ 17704 h 35"/>
              <a:gd name="T12" fmla="+- 0 22628 22579"/>
              <a:gd name="T13" fmla="*/ T12 w 50"/>
              <a:gd name="T14" fmla="+- 0 17678 17678"/>
              <a:gd name="T15" fmla="*/ 17678 h 3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50" h="35" extrusionOk="0">
                <a:moveTo>
                  <a:pt x="0" y="21"/>
                </a:moveTo>
              </a:path>
            </a:pathLst>
          </a:custGeom>
          <a:noFill/>
          <a:ln w="19050" cap="rnd">
            <a:solidFill>
              <a:srgbClr val="7030A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09800"/>
            <a:ext cx="87963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609600"/>
            <a:ext cx="82788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Types of forces between molecules: Intermolecular Forces (IMFs)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371600"/>
            <a:ext cx="31924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3175" y="1447800"/>
            <a:ext cx="50530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3810000"/>
            <a:ext cx="2949575" cy="1200150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17375E"/>
                </a:solidFill>
                <a:latin typeface="Calibri" charset="0"/>
              </a:rPr>
              <a:t>Enthalpy of hydration:</a:t>
            </a:r>
          </a:p>
          <a:p>
            <a:endParaRPr lang="en-US" sz="2400">
              <a:solidFill>
                <a:srgbClr val="17375E"/>
              </a:solidFill>
              <a:latin typeface="Calibri" charset="0"/>
            </a:endParaRPr>
          </a:p>
          <a:p>
            <a:r>
              <a:rPr lang="en-US" sz="2400">
                <a:solidFill>
                  <a:srgbClr val="17375E"/>
                </a:solidFill>
                <a:latin typeface="Calibri" charset="0"/>
              </a:rPr>
              <a:t>Trends:</a:t>
            </a:r>
            <a:endParaRPr lang="en-US">
              <a:solidFill>
                <a:srgbClr val="17375E"/>
              </a:solidFill>
              <a:latin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000" y="376238"/>
            <a:ext cx="80264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Ion-Dipole Forces: Between dissolved ions and polar molecules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0" y="376238"/>
            <a:ext cx="60833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Dipole-Dipole Forces: Between polar molecules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295400"/>
            <a:ext cx="36560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1295400"/>
            <a:ext cx="44989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4267200"/>
            <a:ext cx="10985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Trends: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513" y="376238"/>
            <a:ext cx="890428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Dipole-Induced Dipole Forces: Between polar and </a:t>
            </a:r>
            <a:r>
              <a:rPr lang="en-US" sz="2400" u="sng" dirty="0" err="1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nonpolar</a:t>
            </a:r>
            <a:r>
              <a:rPr lang="en-US" sz="2400" u="sng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molecules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295400"/>
            <a:ext cx="38877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1219200"/>
            <a:ext cx="46672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4267200"/>
            <a:ext cx="10985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Trends: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76238"/>
            <a:ext cx="872331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Induced Dipole-Induced Dipole Forces: Between </a:t>
            </a:r>
            <a:r>
              <a:rPr lang="en-US" sz="2400" u="sng" dirty="0" err="1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nonpolar</a:t>
            </a:r>
            <a:r>
              <a:rPr lang="en-US" sz="2400" u="sng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molecules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4948238"/>
            <a:ext cx="10985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Trends:</a:t>
            </a: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066800"/>
            <a:ext cx="39624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1143000"/>
            <a:ext cx="48085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Ink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852863" y="5800725"/>
            <a:ext cx="12700" cy="6350"/>
          </a:xfrm>
          <a:custGeom>
            <a:avLst/>
            <a:gdLst>
              <a:gd name="T0" fmla="+- 0 10704 10704"/>
              <a:gd name="T1" fmla="*/ T0 w 33"/>
              <a:gd name="T2" fmla="+- 0 16117 16115"/>
              <a:gd name="T3" fmla="*/ 16117 h 14"/>
              <a:gd name="T4" fmla="+- 0 10720 10704"/>
              <a:gd name="T5" fmla="*/ T4 w 33"/>
              <a:gd name="T6" fmla="+- 0 16129 16115"/>
              <a:gd name="T7" fmla="*/ 16129 h 14"/>
              <a:gd name="T8" fmla="+- 0 10725 10704"/>
              <a:gd name="T9" fmla="*/ T8 w 33"/>
              <a:gd name="T10" fmla="+- 0 16132 16115"/>
              <a:gd name="T11" fmla="*/ 16132 h 14"/>
              <a:gd name="T12" fmla="+- 0 10736 10704"/>
              <a:gd name="T13" fmla="*/ T12 w 33"/>
              <a:gd name="T14" fmla="+- 0 16115 16115"/>
              <a:gd name="T15" fmla="*/ 16115 h 1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33" h="14" extrusionOk="0">
                <a:moveTo>
                  <a:pt x="0" y="2"/>
                </a:moveTo>
              </a:path>
            </a:pathLst>
          </a:custGeom>
          <a:noFill/>
          <a:ln w="19050" cap="rnd">
            <a:solidFill>
              <a:srgbClr val="7030A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0" y="376238"/>
            <a:ext cx="74945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Hydrogen Bonding: Molecules with F-H, O-H, or N-H bonds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600200"/>
            <a:ext cx="79613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Ink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514850" y="1022350"/>
            <a:ext cx="3175" cy="4763"/>
          </a:xfrm>
          <a:custGeom>
            <a:avLst/>
            <a:gdLst>
              <a:gd name="T0" fmla="+- 0 12544 12540"/>
              <a:gd name="T1" fmla="*/ T0 w 12"/>
              <a:gd name="T2" fmla="+- 0 2852 2842"/>
              <a:gd name="T3" fmla="*/ 2852 h 12"/>
              <a:gd name="T4" fmla="+- 0 12539 12540"/>
              <a:gd name="T5" fmla="*/ T4 w 12"/>
              <a:gd name="T6" fmla="+- 0 2841 2842"/>
              <a:gd name="T7" fmla="*/ 2841 h 12"/>
              <a:gd name="T8" fmla="+- 0 12539 12540"/>
              <a:gd name="T9" fmla="*/ T8 w 12"/>
              <a:gd name="T10" fmla="+- 0 2838 2842"/>
              <a:gd name="T11" fmla="*/ 2838 h 12"/>
              <a:gd name="T12" fmla="+- 0 12551 12540"/>
              <a:gd name="T13" fmla="*/ T12 w 12"/>
              <a:gd name="T14" fmla="+- 0 2853 2842"/>
              <a:gd name="T15" fmla="*/ 2853 h 1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2" h="12" extrusionOk="0">
                <a:moveTo>
                  <a:pt x="4" y="10"/>
                </a:moveTo>
              </a:path>
            </a:pathLst>
          </a:custGeom>
          <a:noFill/>
          <a:ln w="19050" cap="rnd">
            <a:solidFill>
              <a:srgbClr val="7030A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0" y="376238"/>
            <a:ext cx="50546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Hydrogen Bonding: Properties of water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143000"/>
            <a:ext cx="84629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Ink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865563" y="5245100"/>
            <a:ext cx="6350" cy="7938"/>
          </a:xfrm>
          <a:custGeom>
            <a:avLst/>
            <a:gdLst>
              <a:gd name="T0" fmla="+- 0 10748 10737"/>
              <a:gd name="T1" fmla="*/ T0 w 18"/>
              <a:gd name="T2" fmla="+- 0 14591 14569"/>
              <a:gd name="T3" fmla="*/ 14591 h 23"/>
              <a:gd name="T4" fmla="+- 0 10738 10737"/>
              <a:gd name="T5" fmla="*/ T4 w 18"/>
              <a:gd name="T6" fmla="+- 0 14571 14569"/>
              <a:gd name="T7" fmla="*/ 14571 h 23"/>
              <a:gd name="T8" fmla="+- 0 10732 10737"/>
              <a:gd name="T9" fmla="*/ T8 w 18"/>
              <a:gd name="T10" fmla="+- 0 14564 14569"/>
              <a:gd name="T11" fmla="*/ 14564 h 23"/>
              <a:gd name="T12" fmla="+- 0 10754 10737"/>
              <a:gd name="T13" fmla="*/ T12 w 18"/>
              <a:gd name="T14" fmla="+- 0 14570 14569"/>
              <a:gd name="T15" fmla="*/ 14570 h 2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8" h="23" extrusionOk="0">
                <a:moveTo>
                  <a:pt x="11" y="22"/>
                </a:move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733778" y="304800"/>
            <a:ext cx="767644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/>
              <a:t>At 25°C, is this reaction spontaneous?</a:t>
            </a:r>
            <a:endParaRPr lang="en-US" sz="3200" dirty="0"/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2122552" y="1299203"/>
            <a:ext cx="4898897" cy="52322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N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(g)  +  3 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(g) </a:t>
            </a:r>
            <a:r>
              <a:rPr lang="en-US" sz="2800" dirty="0" err="1" smtClean="0">
                <a:sym typeface="Wingdings" charset="2"/>
              </a:rPr>
              <a:t></a:t>
            </a:r>
            <a:r>
              <a:rPr lang="en-US" sz="2800" dirty="0" smtClean="0">
                <a:sym typeface="Wingdings" charset="2"/>
              </a:rPr>
              <a:t>   2 NH</a:t>
            </a:r>
            <a:r>
              <a:rPr lang="en-US" sz="2800" baseline="-25000" dirty="0" smtClean="0">
                <a:sym typeface="Wingdings" charset="2"/>
              </a:rPr>
              <a:t>3</a:t>
            </a:r>
            <a:r>
              <a:rPr lang="en-US" sz="2800" dirty="0" smtClean="0">
                <a:sym typeface="Wingdings" charset="2"/>
              </a:rPr>
              <a:t>(g)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0" y="376238"/>
            <a:ext cx="50546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Hydrogen Bonding: Properties of water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219200"/>
            <a:ext cx="86010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295400"/>
            <a:ext cx="67040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381000" y="533400"/>
            <a:ext cx="6505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7030A0"/>
                </a:solidFill>
              </a:rPr>
              <a:t>More on Boiling Points and Hydrogen Bonding</a:t>
            </a: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4876800"/>
            <a:ext cx="25336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Ink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8513" y="3117850"/>
            <a:ext cx="34925" cy="1101725"/>
          </a:xfrm>
          <a:custGeom>
            <a:avLst/>
            <a:gdLst>
              <a:gd name="T0" fmla="+- 0 2221 2216"/>
              <a:gd name="T1" fmla="*/ T0 w 99"/>
              <a:gd name="T2" fmla="+- 0 8671 8661"/>
              <a:gd name="T3" fmla="*/ 8671 h 3058"/>
              <a:gd name="T4" fmla="+- 0 2222 2216"/>
              <a:gd name="T5" fmla="*/ T4 w 99"/>
              <a:gd name="T6" fmla="+- 0 8689 8661"/>
              <a:gd name="T7" fmla="*/ 8689 h 3058"/>
              <a:gd name="T8" fmla="+- 0 2220 2216"/>
              <a:gd name="T9" fmla="*/ T8 w 99"/>
              <a:gd name="T10" fmla="+- 0 8685 8661"/>
              <a:gd name="T11" fmla="*/ 8685 h 3058"/>
              <a:gd name="T12" fmla="+- 0 2221 2216"/>
              <a:gd name="T13" fmla="*/ T12 w 99"/>
              <a:gd name="T14" fmla="+- 0 8703 8661"/>
              <a:gd name="T15" fmla="*/ 8703 h 3058"/>
              <a:gd name="T16" fmla="+- 0 2232 2216"/>
              <a:gd name="T17" fmla="*/ T16 w 99"/>
              <a:gd name="T18" fmla="+- 0 8850 8661"/>
              <a:gd name="T19" fmla="*/ 8850 h 3058"/>
              <a:gd name="T20" fmla="+- 0 2257 2216"/>
              <a:gd name="T21" fmla="*/ T20 w 99"/>
              <a:gd name="T22" fmla="+- 0 8997 8661"/>
              <a:gd name="T23" fmla="*/ 8997 h 3058"/>
              <a:gd name="T24" fmla="+- 0 2268 2216"/>
              <a:gd name="T25" fmla="*/ T24 w 99"/>
              <a:gd name="T26" fmla="+- 0 9144 8661"/>
              <a:gd name="T27" fmla="*/ 9144 h 3058"/>
              <a:gd name="T28" fmla="+- 0 2295 2216"/>
              <a:gd name="T29" fmla="*/ T28 w 99"/>
              <a:gd name="T30" fmla="+- 0 9488 8661"/>
              <a:gd name="T31" fmla="*/ 9488 h 3058"/>
              <a:gd name="T32" fmla="+- 0 2317 2216"/>
              <a:gd name="T33" fmla="*/ T32 w 99"/>
              <a:gd name="T34" fmla="+- 0 9836 8661"/>
              <a:gd name="T35" fmla="*/ 9836 h 3058"/>
              <a:gd name="T36" fmla="+- 0 2311 2216"/>
              <a:gd name="T37" fmla="*/ T36 w 99"/>
              <a:gd name="T38" fmla="+- 0 10180 8661"/>
              <a:gd name="T39" fmla="*/ 10180 h 3058"/>
              <a:gd name="T40" fmla="+- 0 2310 2216"/>
              <a:gd name="T41" fmla="*/ T40 w 99"/>
              <a:gd name="T42" fmla="+- 0 10241 8661"/>
              <a:gd name="T43" fmla="*/ 10241 h 3058"/>
              <a:gd name="T44" fmla="+- 0 2304 2216"/>
              <a:gd name="T45" fmla="*/ T44 w 99"/>
              <a:gd name="T46" fmla="+- 0 10300 8661"/>
              <a:gd name="T47" fmla="*/ 10300 h 3058"/>
              <a:gd name="T48" fmla="+- 0 2299 2216"/>
              <a:gd name="T49" fmla="*/ T48 w 99"/>
              <a:gd name="T50" fmla="+- 0 10361 8661"/>
              <a:gd name="T51" fmla="*/ 10361 h 3058"/>
              <a:gd name="T52" fmla="+- 0 2271 2216"/>
              <a:gd name="T53" fmla="*/ T52 w 99"/>
              <a:gd name="T54" fmla="+- 0 10711 8661"/>
              <a:gd name="T55" fmla="*/ 10711 h 3058"/>
              <a:gd name="T56" fmla="+- 0 2243 2216"/>
              <a:gd name="T57" fmla="*/ T56 w 99"/>
              <a:gd name="T58" fmla="+- 0 11080 8661"/>
              <a:gd name="T59" fmla="*/ 11080 h 3058"/>
              <a:gd name="T60" fmla="+- 0 2248 2216"/>
              <a:gd name="T61" fmla="*/ T60 w 99"/>
              <a:gd name="T62" fmla="+- 0 11431 8661"/>
              <a:gd name="T63" fmla="*/ 11431 h 3058"/>
              <a:gd name="T64" fmla="+- 0 2249 2216"/>
              <a:gd name="T65" fmla="*/ T64 w 99"/>
              <a:gd name="T66" fmla="+- 0 11510 8661"/>
              <a:gd name="T67" fmla="*/ 11510 h 3058"/>
              <a:gd name="T68" fmla="+- 0 2260 2216"/>
              <a:gd name="T69" fmla="*/ T68 w 99"/>
              <a:gd name="T70" fmla="+- 0 11592 8661"/>
              <a:gd name="T71" fmla="*/ 11592 h 3058"/>
              <a:gd name="T72" fmla="+- 0 2274 2216"/>
              <a:gd name="T73" fmla="*/ T72 w 99"/>
              <a:gd name="T74" fmla="+- 0 11670 8661"/>
              <a:gd name="T75" fmla="*/ 11670 h 3058"/>
              <a:gd name="T76" fmla="+- 0 2277 2216"/>
              <a:gd name="T77" fmla="*/ T76 w 99"/>
              <a:gd name="T78" fmla="+- 0 11686 8661"/>
              <a:gd name="T79" fmla="*/ 11686 h 3058"/>
              <a:gd name="T80" fmla="+- 0 2281 2216"/>
              <a:gd name="T81" fmla="*/ T80 w 99"/>
              <a:gd name="T82" fmla="+- 0 11702 8661"/>
              <a:gd name="T83" fmla="*/ 11702 h 3058"/>
              <a:gd name="T84" fmla="+- 0 2284 2216"/>
              <a:gd name="T85" fmla="*/ T84 w 99"/>
              <a:gd name="T86" fmla="+- 0 11718 8661"/>
              <a:gd name="T87" fmla="*/ 11718 h 3058"/>
              <a:gd name="T88" fmla="+- 0 2291 2216"/>
              <a:gd name="T89" fmla="*/ T88 w 99"/>
              <a:gd name="T90" fmla="+- 0 11681 8661"/>
              <a:gd name="T91" fmla="*/ 11681 h 3058"/>
              <a:gd name="T92" fmla="+- 0 2300 2216"/>
              <a:gd name="T93" fmla="*/ T92 w 99"/>
              <a:gd name="T94" fmla="+- 0 11645 8661"/>
              <a:gd name="T95" fmla="*/ 11645 h 3058"/>
              <a:gd name="T96" fmla="+- 0 2306 2216"/>
              <a:gd name="T97" fmla="*/ T96 w 99"/>
              <a:gd name="T98" fmla="+- 0 11607 8661"/>
              <a:gd name="T99" fmla="*/ 11607 h 305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</a:cxnLst>
            <a:rect l="0" t="0" r="r" b="b"/>
            <a:pathLst>
              <a:path w="99" h="3058" extrusionOk="0">
                <a:moveTo>
                  <a:pt x="5" y="10"/>
                </a:moveTo>
                <a:cubicBezTo>
                  <a:pt x="6" y="28"/>
                  <a:pt x="4" y="24"/>
                  <a:pt x="5" y="42"/>
                </a:cubicBezTo>
                <a:cubicBezTo>
                  <a:pt x="16" y="189"/>
                  <a:pt x="41" y="336"/>
                  <a:pt x="52" y="483"/>
                </a:cubicBezTo>
                <a:cubicBezTo>
                  <a:pt x="79" y="827"/>
                  <a:pt x="101" y="1175"/>
                  <a:pt x="95" y="1519"/>
                </a:cubicBezTo>
                <a:cubicBezTo>
                  <a:pt x="94" y="1580"/>
                  <a:pt x="88" y="1639"/>
                  <a:pt x="83" y="1700"/>
                </a:cubicBezTo>
                <a:cubicBezTo>
                  <a:pt x="55" y="2050"/>
                  <a:pt x="27" y="2419"/>
                  <a:pt x="32" y="2770"/>
                </a:cubicBezTo>
                <a:cubicBezTo>
                  <a:pt x="33" y="2849"/>
                  <a:pt x="44" y="2931"/>
                  <a:pt x="58" y="3009"/>
                </a:cubicBezTo>
                <a:cubicBezTo>
                  <a:pt x="61" y="3025"/>
                  <a:pt x="65" y="3041"/>
                  <a:pt x="68" y="3057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28622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Identifying IMFs</a:t>
            </a:r>
          </a:p>
        </p:txBody>
      </p:sp>
      <p:sp>
        <p:nvSpPr>
          <p:cNvPr id="6146" name="Ink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026400" y="1831975"/>
            <a:ext cx="14288" cy="7938"/>
          </a:xfrm>
          <a:custGeom>
            <a:avLst/>
            <a:gdLst>
              <a:gd name="T0" fmla="+- 0 22296 22296"/>
              <a:gd name="T1" fmla="*/ T0 w 41"/>
              <a:gd name="T2" fmla="+- 0 5091 5091"/>
              <a:gd name="T3" fmla="*/ 5091 h 19"/>
              <a:gd name="T4" fmla="+- 0 22315 22296"/>
              <a:gd name="T5" fmla="*/ T4 w 41"/>
              <a:gd name="T6" fmla="+- 0 5092 5091"/>
              <a:gd name="T7" fmla="*/ 5092 h 19"/>
              <a:gd name="T8" fmla="+- 0 22325 22296"/>
              <a:gd name="T9" fmla="*/ T8 w 41"/>
              <a:gd name="T10" fmla="+- 0 5096 5091"/>
              <a:gd name="T11" fmla="*/ 5096 h 19"/>
              <a:gd name="T12" fmla="+- 0 22336 22296"/>
              <a:gd name="T13" fmla="*/ T12 w 41"/>
              <a:gd name="T14" fmla="+- 0 5109 5091"/>
              <a:gd name="T15" fmla="*/ 5109 h 1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41" h="19" extrusionOk="0">
                <a:moveTo>
                  <a:pt x="0" y="0"/>
                </a:move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990600"/>
            <a:ext cx="7113588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609600" y="304800"/>
            <a:ext cx="6453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7030A0"/>
                </a:solidFill>
              </a:rPr>
              <a:t>Relative Contributions of Different IMFs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533400" y="685800"/>
            <a:ext cx="4500563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7030A0"/>
                </a:solidFill>
              </a:rPr>
              <a:t>Properties of Liquids</a:t>
            </a:r>
          </a:p>
          <a:p>
            <a:endParaRPr lang="en-US" sz="2800">
              <a:solidFill>
                <a:srgbClr val="7030A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800">
                <a:solidFill>
                  <a:srgbClr val="7030A0"/>
                </a:solidFill>
              </a:rPr>
              <a:t> Vapor Pressure (volatility)</a:t>
            </a:r>
            <a:br>
              <a:rPr lang="en-US" sz="2800">
                <a:solidFill>
                  <a:srgbClr val="7030A0"/>
                </a:solidFill>
              </a:rPr>
            </a:br>
            <a:endParaRPr lang="en-US" sz="2800">
              <a:solidFill>
                <a:srgbClr val="7030A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800">
                <a:solidFill>
                  <a:srgbClr val="7030A0"/>
                </a:solidFill>
              </a:rPr>
              <a:t> Boiling Point</a:t>
            </a:r>
            <a:br>
              <a:rPr lang="en-US" sz="2800">
                <a:solidFill>
                  <a:srgbClr val="7030A0"/>
                </a:solidFill>
              </a:rPr>
            </a:br>
            <a:endParaRPr lang="en-US" sz="2800">
              <a:solidFill>
                <a:srgbClr val="7030A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800">
                <a:solidFill>
                  <a:srgbClr val="7030A0"/>
                </a:solidFill>
              </a:rPr>
              <a:t> Enthalpy of Vaporization</a:t>
            </a:r>
          </a:p>
          <a:p>
            <a:pPr>
              <a:buFont typeface="Arial" charset="0"/>
              <a:buChar char="•"/>
            </a:pPr>
            <a:endParaRPr lang="en-US" sz="2800">
              <a:solidFill>
                <a:srgbClr val="7030A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800">
                <a:solidFill>
                  <a:srgbClr val="7030A0"/>
                </a:solidFill>
              </a:rPr>
              <a:t> Viscosity</a:t>
            </a:r>
          </a:p>
          <a:p>
            <a:pPr>
              <a:buFont typeface="Arial" charset="0"/>
              <a:buChar char="•"/>
            </a:pPr>
            <a:endParaRPr lang="en-US" sz="2800">
              <a:solidFill>
                <a:srgbClr val="7030A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800">
                <a:solidFill>
                  <a:srgbClr val="7030A0"/>
                </a:solidFill>
              </a:rPr>
              <a:t> Surface Tension</a:t>
            </a:r>
          </a:p>
          <a:p>
            <a:endParaRPr lang="en-US" sz="2800">
              <a:solidFill>
                <a:srgbClr val="7030A0"/>
              </a:solidFill>
            </a:endParaRPr>
          </a:p>
          <a:p>
            <a:endParaRPr lang="en-US"/>
          </a:p>
        </p:txBody>
      </p:sp>
      <p:sp>
        <p:nvSpPr>
          <p:cNvPr id="7170" name="Ink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421688" y="3589338"/>
            <a:ext cx="4762" cy="6350"/>
          </a:xfrm>
          <a:custGeom>
            <a:avLst/>
            <a:gdLst>
              <a:gd name="T0" fmla="+- 0 23392 23392"/>
              <a:gd name="T1" fmla="*/ T0 w 13"/>
              <a:gd name="T2" fmla="+- 0 9970 9970"/>
              <a:gd name="T3" fmla="*/ 9970 h 17"/>
              <a:gd name="T4" fmla="+- 0 23396 23392"/>
              <a:gd name="T5" fmla="*/ T4 w 13"/>
              <a:gd name="T6" fmla="+- 0 9975 9970"/>
              <a:gd name="T7" fmla="*/ 9975 h 17"/>
              <a:gd name="T8" fmla="+- 0 23400 23392"/>
              <a:gd name="T9" fmla="*/ T8 w 13"/>
              <a:gd name="T10" fmla="+- 0 9981 9970"/>
              <a:gd name="T11" fmla="*/ 9981 h 17"/>
              <a:gd name="T12" fmla="+- 0 23404 23392"/>
              <a:gd name="T13" fmla="*/ T12 w 13"/>
              <a:gd name="T14" fmla="+- 0 9986 9970"/>
              <a:gd name="T15" fmla="*/ 9986 h 1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3" h="17" extrusionOk="0">
                <a:moveTo>
                  <a:pt x="0" y="0"/>
                </a:move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757238" y="452438"/>
            <a:ext cx="7548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7030A0"/>
                </a:solidFill>
              </a:rPr>
              <a:t>Molecular interpretation of vapor pressure and boiling.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762000" y="4110038"/>
            <a:ext cx="3557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7030A0"/>
                </a:solidFill>
              </a:rPr>
              <a:t>Enthalpy of vaporization: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4863" y="700088"/>
            <a:ext cx="753268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575" y="604838"/>
            <a:ext cx="7561263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685800" y="762000"/>
            <a:ext cx="6340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Clausius-Clapyron Equation: Vapor Pressure, </a:t>
            </a:r>
            <a:r>
              <a:rPr lang="en-US">
                <a:sym typeface="Symbol" charset="2"/>
              </a:rPr>
              <a:t>H</a:t>
            </a:r>
            <a:r>
              <a:rPr lang="en-US" baseline="-25000">
                <a:sym typeface="Symbol" charset="2"/>
              </a:rPr>
              <a:t>vap</a:t>
            </a:r>
            <a:r>
              <a:rPr lang="en-US">
                <a:sym typeface="Symbol" charset="2"/>
              </a:rPr>
              <a:t>, and T</a:t>
            </a:r>
            <a:r>
              <a:rPr lang="en-US"/>
              <a:t> 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752600"/>
            <a:ext cx="36480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304800" y="381000"/>
            <a:ext cx="611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/>
              <a:t>Graphical Method of Determining Enthalpy of Vaporization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143000"/>
            <a:ext cx="30638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dirty="0" smtClean="0">
                <a:sym typeface="Symbol" charset="2"/>
              </a:rPr>
              <a:t>G = H - TS</a:t>
            </a:r>
            <a:endParaRPr lang="en-US" sz="4100" dirty="0"/>
          </a:p>
        </p:txBody>
      </p:sp>
      <p:sp>
        <p:nvSpPr>
          <p:cNvPr id="3" name="Rectangle 2"/>
          <p:cNvSpPr/>
          <p:nvPr/>
        </p:nvSpPr>
        <p:spPr>
          <a:xfrm>
            <a:off x="685800" y="1926374"/>
            <a:ext cx="80317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 smtClean="0">
                <a:sym typeface="Symbol" charset="2"/>
              </a:rPr>
              <a:t>2 Fe</a:t>
            </a:r>
            <a:r>
              <a:rPr lang="en-US" sz="2400" baseline="-25000" dirty="0" smtClean="0">
                <a:sym typeface="Symbol" charset="2"/>
              </a:rPr>
              <a:t>2</a:t>
            </a:r>
            <a:r>
              <a:rPr lang="en-US" sz="2400" dirty="0" smtClean="0">
                <a:sym typeface="Symbol" charset="2"/>
              </a:rPr>
              <a:t>O</a:t>
            </a:r>
            <a:r>
              <a:rPr lang="en-US" sz="2400" baseline="-25000" dirty="0" smtClean="0">
                <a:sym typeface="Symbol" charset="2"/>
              </a:rPr>
              <a:t>3</a:t>
            </a:r>
            <a:r>
              <a:rPr lang="en-US" sz="2400" dirty="0" smtClean="0">
                <a:sym typeface="Symbol" charset="2"/>
              </a:rPr>
              <a:t>(s) + 3 </a:t>
            </a:r>
            <a:r>
              <a:rPr lang="en-US" sz="2400" dirty="0" err="1" smtClean="0">
                <a:sym typeface="Symbol" charset="2"/>
              </a:rPr>
              <a:t>C(s</a:t>
            </a:r>
            <a:r>
              <a:rPr lang="en-US" sz="2400" dirty="0" smtClean="0">
                <a:sym typeface="Symbol" charset="2"/>
              </a:rPr>
              <a:t>) </a:t>
            </a:r>
            <a:r>
              <a:rPr lang="en-US" sz="2400" dirty="0" err="1" smtClean="0">
                <a:sym typeface="Wingdings" charset="2"/>
              </a:rPr>
              <a:t></a:t>
            </a:r>
            <a:r>
              <a:rPr lang="en-US" sz="2400" dirty="0" smtClean="0">
                <a:sym typeface="Wingdings" charset="2"/>
              </a:rPr>
              <a:t> 4 </a:t>
            </a:r>
            <a:r>
              <a:rPr lang="en-US" sz="2400" dirty="0" err="1" smtClean="0">
                <a:sym typeface="Wingdings" charset="2"/>
              </a:rPr>
              <a:t>Fe(s</a:t>
            </a:r>
            <a:r>
              <a:rPr lang="en-US" sz="2400" dirty="0" smtClean="0">
                <a:sym typeface="Wingdings" charset="2"/>
              </a:rPr>
              <a:t>) + 3 CO</a:t>
            </a:r>
            <a:r>
              <a:rPr lang="en-US" sz="2400" baseline="-25000" dirty="0" smtClean="0">
                <a:sym typeface="Wingdings" charset="2"/>
              </a:rPr>
              <a:t>2</a:t>
            </a:r>
            <a:r>
              <a:rPr lang="en-US" sz="2400" dirty="0" smtClean="0">
                <a:sym typeface="Wingdings" charset="2"/>
              </a:rPr>
              <a:t>(g)</a:t>
            </a:r>
          </a:p>
          <a:p>
            <a:pPr algn="ctr">
              <a:spcAft>
                <a:spcPts val="1200"/>
              </a:spcAft>
            </a:pPr>
            <a:r>
              <a:rPr lang="en-US" sz="2400" dirty="0" smtClean="0">
                <a:sym typeface="Symbol" charset="2"/>
              </a:rPr>
              <a:t>H = +468 kJ								S = +561 J/K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ym typeface="Symbol" charset="2"/>
              </a:rPr>
              <a:t>What is G at 25 </a:t>
            </a:r>
            <a:r>
              <a:rPr lang="en-US" sz="2400" baseline="30000" dirty="0" err="1" smtClean="0">
                <a:sym typeface="Symbol" charset="2"/>
              </a:rPr>
              <a:t>o</a:t>
            </a:r>
            <a:r>
              <a:rPr lang="en-US" sz="2400" dirty="0" err="1" smtClean="0">
                <a:sym typeface="Symbol" charset="2"/>
              </a:rPr>
              <a:t>C</a:t>
            </a:r>
            <a:r>
              <a:rPr lang="en-US" sz="2400" dirty="0" smtClean="0">
                <a:sym typeface="Symbol" charset="2"/>
              </a:rPr>
              <a:t> and at 1000 </a:t>
            </a:r>
            <a:r>
              <a:rPr lang="en-US" sz="2400" baseline="30000" dirty="0" err="1" smtClean="0">
                <a:sym typeface="Symbol" charset="2"/>
              </a:rPr>
              <a:t>o</a:t>
            </a:r>
            <a:r>
              <a:rPr lang="en-US" sz="2400" dirty="0" err="1" smtClean="0">
                <a:sym typeface="Symbol" charset="2"/>
              </a:rPr>
              <a:t>C</a:t>
            </a:r>
            <a:r>
              <a:rPr lang="en-US" sz="2400" dirty="0" smtClean="0">
                <a:sym typeface="Symbol" charset="2"/>
              </a:rPr>
              <a:t>? </a:t>
            </a:r>
            <a:endParaRPr lang="en-US" sz="2400" dirty="0">
              <a:sym typeface="Wingdings" charset="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"/>
            <a:ext cx="7467600" cy="652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24668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257175" y="228600"/>
            <a:ext cx="57626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ea typeface="Times New Roman" charset="0"/>
                <a:cs typeface="Times New Roman" charset="0"/>
              </a:rPr>
              <a:t>Example 2. </a:t>
            </a:r>
          </a:p>
          <a:p>
            <a:pPr eaLnBrk="0" hangingPunct="0"/>
            <a:endParaRPr lang="en-US"/>
          </a:p>
          <a:p>
            <a:pPr eaLnBrk="0" hangingPunct="0"/>
            <a:r>
              <a:rPr lang="en-US">
                <a:ea typeface="Times New Roman" charset="0"/>
                <a:cs typeface="Times New Roman" charset="0"/>
              </a:rPr>
              <a:t>What is the mass of water in the air in this lecture hall?</a:t>
            </a:r>
            <a:endParaRPr lang="en-US"/>
          </a:p>
          <a:p>
            <a:pPr eaLnBrk="0" hangingPunct="0"/>
            <a:endParaRPr lang="en-US"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>
                <a:ea typeface="Times New Roman" charset="0"/>
                <a:cs typeface="Times New Roman" charset="0"/>
              </a:rPr>
              <a:t>14 m x 5 m x 17 m</a:t>
            </a:r>
            <a:endParaRPr lang="en-US"/>
          </a:p>
          <a:p>
            <a:pPr eaLnBrk="0" hangingPunct="0"/>
            <a:r>
              <a:rPr lang="en-US">
                <a:ea typeface="Times New Roman" charset="0"/>
                <a:cs typeface="Times New Roman" charset="0"/>
              </a:rPr>
              <a:t>T = 22 </a:t>
            </a:r>
            <a:r>
              <a:rPr lang="en-US" baseline="30000">
                <a:ea typeface="Times New Roman" charset="0"/>
                <a:cs typeface="Times New Roman" charset="0"/>
              </a:rPr>
              <a:t>o</a:t>
            </a:r>
            <a:r>
              <a:rPr lang="en-US">
                <a:ea typeface="Times New Roman" charset="0"/>
                <a:cs typeface="Times New Roman" charset="0"/>
              </a:rPr>
              <a:t>C</a:t>
            </a:r>
            <a:endParaRPr lang="en-US"/>
          </a:p>
          <a:p>
            <a:pPr eaLnBrk="0" hangingPunct="0"/>
            <a:r>
              <a:rPr lang="en-US">
                <a:ea typeface="Times New Roman" charset="0"/>
                <a:cs typeface="Times New Roman" charset="0"/>
              </a:rPr>
              <a:t>Humidity = 43%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ChangeArrowheads="1"/>
          </p:cNvSpPr>
          <p:nvPr/>
        </p:nvSpPr>
        <p:spPr bwMode="auto">
          <a:xfrm>
            <a:off x="103188" y="141288"/>
            <a:ext cx="75930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ea typeface="Calibri" charset="0"/>
                <a:cs typeface="Times New Roman" charset="0"/>
              </a:rPr>
              <a:t>Example 3.</a:t>
            </a:r>
            <a:endParaRPr lang="en-US" sz="1600">
              <a:ea typeface="Calibri" charset="0"/>
              <a:cs typeface="Times New Roman" charset="0"/>
            </a:endParaRPr>
          </a:p>
          <a:p>
            <a:pPr eaLnBrk="0" hangingPunct="0"/>
            <a:r>
              <a:rPr lang="en-US">
                <a:ea typeface="Calibri" charset="0"/>
                <a:cs typeface="Times New Roman" charset="0"/>
              </a:rPr>
              <a:t>A 1-L flask of air is at 30 </a:t>
            </a:r>
            <a:r>
              <a:rPr lang="en-US" baseline="30000">
                <a:ea typeface="Calibri" charset="0"/>
                <a:cs typeface="Times New Roman" charset="0"/>
              </a:rPr>
              <a:t>o</a:t>
            </a:r>
            <a:r>
              <a:rPr lang="en-US">
                <a:ea typeface="Calibri" charset="0"/>
                <a:cs typeface="Times New Roman" charset="0"/>
              </a:rPr>
              <a:t>C and relative humidity of 68%. The flask is put</a:t>
            </a:r>
          </a:p>
          <a:p>
            <a:pPr eaLnBrk="0" hangingPunct="0"/>
            <a:r>
              <a:rPr lang="en-US">
                <a:ea typeface="Calibri" charset="0"/>
                <a:cs typeface="Times New Roman" charset="0"/>
              </a:rPr>
              <a:t> in a freezer and the temperature decreases to 5 </a:t>
            </a:r>
            <a:r>
              <a:rPr lang="en-US" baseline="30000">
                <a:ea typeface="Calibri" charset="0"/>
                <a:cs typeface="Times New Roman" charset="0"/>
              </a:rPr>
              <a:t>o</a:t>
            </a:r>
            <a:r>
              <a:rPr lang="en-US">
                <a:ea typeface="Calibri" charset="0"/>
                <a:cs typeface="Times New Roman" charset="0"/>
              </a:rPr>
              <a:t>C. What happens?</a:t>
            </a:r>
            <a:endParaRPr lang="en-US" sz="2800">
              <a:ea typeface="Calibri" charset="0"/>
              <a:cs typeface="Times New Roman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524000"/>
            <a:ext cx="45434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609600" y="609600"/>
            <a:ext cx="3114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Surface Tension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Box 1"/>
          <p:cNvSpPr txBox="1">
            <a:spLocks noChangeArrowheads="1"/>
          </p:cNvSpPr>
          <p:nvPr/>
        </p:nvSpPr>
        <p:spPr bwMode="auto">
          <a:xfrm>
            <a:off x="457200" y="457200"/>
            <a:ext cx="7885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Temperature Domains and Reaction Favorability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82436" y="1442090"/>
            <a:ext cx="6403371" cy="4881902"/>
            <a:chOff x="1938942" y="1442090"/>
            <a:chExt cx="6403371" cy="4881902"/>
          </a:xfrm>
        </p:grpSpPr>
        <p:graphicFrame>
          <p:nvGraphicFramePr>
            <p:cNvPr id="14" name="Diagram 13"/>
            <p:cNvGraphicFramePr/>
            <p:nvPr/>
          </p:nvGraphicFramePr>
          <p:xfrm>
            <a:off x="2246313" y="2259992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4046661" y="2033993"/>
              <a:ext cx="64574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+</a:t>
              </a:r>
              <a:endParaRPr lang="en-US" sz="3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43000" y="2991799"/>
              <a:ext cx="64574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+</a:t>
              </a:r>
              <a:endParaRPr lang="en-US" sz="32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17906" y="1980183"/>
              <a:ext cx="64574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-</a:t>
              </a:r>
              <a:endParaRPr lang="en-US" sz="32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43000" y="4982745"/>
              <a:ext cx="64574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-</a:t>
              </a:r>
              <a:endParaRPr lang="en-US" sz="32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15386" y="1442090"/>
              <a:ext cx="9578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Symbol" charset="2"/>
                  <a:cs typeface="Symbol" charset="2"/>
                </a:rPr>
                <a:t>D</a:t>
              </a:r>
              <a:r>
                <a:rPr lang="en-US" sz="3600" dirty="0" smtClean="0"/>
                <a:t>H</a:t>
              </a:r>
              <a:endParaRPr lang="en-US" sz="36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38942" y="3968826"/>
              <a:ext cx="9578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Symbol" charset="2"/>
                  <a:cs typeface="Symbol" charset="2"/>
                </a:rPr>
                <a:t>D</a:t>
              </a:r>
              <a:r>
                <a:rPr lang="en-US" sz="3600" dirty="0" smtClean="0"/>
                <a:t>S</a:t>
              </a:r>
              <a:endParaRPr lang="en-US" sz="3600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152400" y="152400"/>
            <a:ext cx="76200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ym typeface="Symbol" charset="2"/>
              </a:rPr>
              <a:t>2 Fe</a:t>
            </a:r>
            <a:r>
              <a:rPr lang="en-US" sz="2800" baseline="-25000" dirty="0">
                <a:sym typeface="Symbol" charset="2"/>
              </a:rPr>
              <a:t>2</a:t>
            </a:r>
            <a:r>
              <a:rPr lang="en-US" sz="2800" dirty="0">
                <a:sym typeface="Symbol" charset="2"/>
              </a:rPr>
              <a:t>O</a:t>
            </a:r>
            <a:r>
              <a:rPr lang="en-US" sz="2800" baseline="-25000" dirty="0">
                <a:sym typeface="Symbol" charset="2"/>
              </a:rPr>
              <a:t>3</a:t>
            </a:r>
            <a:r>
              <a:rPr lang="en-US" sz="2800" dirty="0">
                <a:sym typeface="Symbol" charset="2"/>
              </a:rPr>
              <a:t>(s) + 3 </a:t>
            </a:r>
            <a:r>
              <a:rPr lang="en-US" sz="2800" dirty="0" err="1">
                <a:sym typeface="Symbol" charset="2"/>
              </a:rPr>
              <a:t>C(s</a:t>
            </a:r>
            <a:r>
              <a:rPr lang="en-US" sz="2800" dirty="0">
                <a:sym typeface="Symbol" charset="2"/>
              </a:rPr>
              <a:t>) </a:t>
            </a:r>
            <a:r>
              <a:rPr lang="en-US" sz="2800" dirty="0" err="1">
                <a:sym typeface="Wingdings" charset="2"/>
              </a:rPr>
              <a:t></a:t>
            </a:r>
            <a:r>
              <a:rPr lang="en-US" sz="2800" dirty="0">
                <a:sym typeface="Wingdings" charset="2"/>
              </a:rPr>
              <a:t> 4 </a:t>
            </a:r>
            <a:r>
              <a:rPr lang="en-US" sz="2800" dirty="0" err="1">
                <a:sym typeface="Wingdings" charset="2"/>
              </a:rPr>
              <a:t>Fe(s</a:t>
            </a:r>
            <a:r>
              <a:rPr lang="en-US" sz="2800" dirty="0">
                <a:sym typeface="Wingdings" charset="2"/>
              </a:rPr>
              <a:t>) + 3 CO</a:t>
            </a:r>
            <a:r>
              <a:rPr lang="en-US" sz="2800" baseline="-25000" dirty="0">
                <a:sym typeface="Wingdings" charset="2"/>
              </a:rPr>
              <a:t>2</a:t>
            </a:r>
            <a:r>
              <a:rPr lang="en-US" sz="2800" dirty="0">
                <a:sym typeface="Wingdings" charset="2"/>
              </a:rPr>
              <a:t>(g)</a:t>
            </a:r>
          </a:p>
          <a:p>
            <a:endParaRPr lang="en-US" sz="2800" dirty="0">
              <a:sym typeface="Wingdings" charset="2"/>
            </a:endParaRPr>
          </a:p>
          <a:p>
            <a:r>
              <a:rPr lang="en-US" sz="2800" dirty="0">
                <a:sym typeface="Symbol" charset="2"/>
              </a:rPr>
              <a:t>H = +468 kJ</a:t>
            </a:r>
          </a:p>
          <a:p>
            <a:r>
              <a:rPr lang="en-US" sz="2800" dirty="0">
                <a:sym typeface="Symbol" charset="2"/>
              </a:rPr>
              <a:t>S = +561 J/K</a:t>
            </a:r>
          </a:p>
          <a:p>
            <a:endParaRPr lang="en-US" sz="2800" dirty="0">
              <a:sym typeface="Symbol" charset="2"/>
            </a:endParaRPr>
          </a:p>
          <a:p>
            <a:r>
              <a:rPr lang="en-US" sz="2800" dirty="0">
                <a:sym typeface="Symbol" charset="2"/>
              </a:rPr>
              <a:t>In what temperature range</a:t>
            </a:r>
            <a:r>
              <a:rPr lang="en-US" sz="2800" dirty="0" smtClean="0">
                <a:sym typeface="Symbol" charset="2"/>
              </a:rPr>
              <a:t> will </a:t>
            </a:r>
            <a:r>
              <a:rPr lang="en-US" sz="2800" dirty="0">
                <a:sym typeface="Symbol" charset="2"/>
              </a:rPr>
              <a:t>this reaction be favored?</a:t>
            </a:r>
            <a:endParaRPr lang="en-US" sz="2800" dirty="0" smtClean="0">
              <a:sym typeface="Symbol" charset="2"/>
            </a:endParaRPr>
          </a:p>
          <a:p>
            <a:pPr>
              <a:spcBef>
                <a:spcPts val="1200"/>
              </a:spcBef>
            </a:pPr>
            <a:r>
              <a:rPr lang="en-US" sz="2800" dirty="0" smtClean="0">
                <a:sym typeface="Symbol" charset="2"/>
              </a:rPr>
              <a:t>High </a:t>
            </a:r>
            <a:r>
              <a:rPr lang="en-US" sz="2800" dirty="0">
                <a:sym typeface="Symbol" charset="2"/>
              </a:rPr>
              <a:t>or low</a:t>
            </a:r>
            <a:r>
              <a:rPr lang="en-US" sz="2800" dirty="0" smtClean="0">
                <a:sym typeface="Symbol" charset="2"/>
              </a:rPr>
              <a:t>?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ym typeface="Symbol" charset="2"/>
              </a:rPr>
              <a:t>What temperature?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502318" y="67236"/>
            <a:ext cx="8139364" cy="1371600"/>
          </a:xfrm>
        </p:spPr>
        <p:txBody>
          <a:bodyPr/>
          <a:lstStyle/>
          <a:p>
            <a:pPr algn="l"/>
            <a:r>
              <a:rPr lang="en-US" sz="2400" dirty="0" smtClean="0"/>
              <a:t>At what </a:t>
            </a:r>
            <a:r>
              <a:rPr lang="en-US" sz="2400" dirty="0" smtClean="0"/>
              <a:t>temperature </a:t>
            </a:r>
            <a:r>
              <a:rPr lang="en-US" sz="2400" dirty="0" smtClean="0"/>
              <a:t>is this reaction spontaneous? (favored)</a:t>
            </a:r>
            <a:br>
              <a:rPr lang="en-US" sz="2400" dirty="0" smtClean="0"/>
            </a:br>
            <a:r>
              <a:rPr lang="en-US" sz="2400" dirty="0" smtClean="0"/>
              <a:t>CaCO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(</a:t>
            </a:r>
            <a:r>
              <a:rPr lang="en-US" sz="2400" i="1" dirty="0" smtClean="0"/>
              <a:t>s</a:t>
            </a:r>
            <a:r>
              <a:rPr lang="en-US" sz="2400" dirty="0" smtClean="0"/>
              <a:t>)</a:t>
            </a:r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 err="1" smtClean="0">
                <a:sym typeface="Wingdings" charset="2"/>
              </a:rPr>
              <a:t></a:t>
            </a:r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 err="1" smtClean="0">
                <a:sym typeface="Wingdings" charset="2"/>
              </a:rPr>
              <a:t>CaO(</a:t>
            </a:r>
            <a:r>
              <a:rPr lang="en-US" sz="2400" i="1" dirty="0" err="1" smtClean="0">
                <a:sym typeface="Wingdings" charset="2"/>
              </a:rPr>
              <a:t>s</a:t>
            </a:r>
            <a:r>
              <a:rPr lang="en-US" sz="2400" dirty="0" smtClean="0">
                <a:sym typeface="Wingdings" charset="2"/>
              </a:rPr>
              <a:t>) + CO</a:t>
            </a:r>
            <a:r>
              <a:rPr lang="en-US" sz="2400" baseline="-25000" dirty="0" smtClean="0">
                <a:sym typeface="Wingdings" charset="2"/>
              </a:rPr>
              <a:t>2</a:t>
            </a:r>
            <a:r>
              <a:rPr lang="en-US" sz="2400" dirty="0" smtClean="0">
                <a:sym typeface="Wingdings" charset="2"/>
              </a:rPr>
              <a:t>(</a:t>
            </a:r>
            <a:r>
              <a:rPr lang="en-US" sz="2400" i="1" dirty="0" smtClean="0">
                <a:sym typeface="Wingdings" charset="2"/>
              </a:rPr>
              <a:t>g</a:t>
            </a:r>
            <a:r>
              <a:rPr lang="en-US" sz="2400" dirty="0" smtClean="0">
                <a:sym typeface="Wingdings" charset="2"/>
              </a:rPr>
              <a:t>)	</a:t>
            </a:r>
            <a:r>
              <a:rPr lang="en-US" sz="2400" dirty="0" smtClean="0">
                <a:sym typeface="Symbol" charset="2"/>
              </a:rPr>
              <a:t>H° = +178 kJ</a:t>
            </a:r>
            <a:br>
              <a:rPr lang="en-US" sz="2400" dirty="0" smtClean="0">
                <a:sym typeface="Symbol" charset="2"/>
              </a:rPr>
            </a:br>
            <a:r>
              <a:rPr lang="en-US" sz="2400" dirty="0" smtClean="0">
                <a:sym typeface="Symbol" charset="2"/>
              </a:rPr>
              <a:t>					S° = +161 J/K</a:t>
            </a:r>
            <a:r>
              <a:rPr lang="en-US" sz="2400" dirty="0" smtClean="0">
                <a:sym typeface="Wingdings" charset="2"/>
              </a:rPr>
              <a:t>	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/>
        </p:nvGraphicFramePr>
        <p:xfrm>
          <a:off x="4572000" y="1651000"/>
          <a:ext cx="4572000" cy="5143500"/>
        </p:xfrm>
        <a:graphic>
          <a:graphicData uri="http://schemas.openxmlformats.org/presentationml/2006/ole">
            <p:oleObj spid="_x0000_s903170" name="Chart" r:id="rId5" imgW="4572000" imgH="5143470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/>
        <p:txBody>
          <a:bodyPr>
            <a:noAutofit/>
          </a:bodyPr>
          <a:lstStyle/>
          <a:p>
            <a:pPr>
              <a:spcBef>
                <a:spcPct val="20000"/>
              </a:spcBef>
              <a:buFont typeface="+mj-lt"/>
              <a:buAutoNum type="arabicPeriod"/>
            </a:pPr>
            <a:r>
              <a:rPr lang="en-US" dirty="0" smtClean="0"/>
              <a:t>High temperatures</a:t>
            </a:r>
          </a:p>
          <a:p>
            <a:pPr>
              <a:spcBef>
                <a:spcPct val="20000"/>
              </a:spcBef>
              <a:buFont typeface="+mj-lt"/>
              <a:buAutoNum type="arabicPeriod"/>
            </a:pPr>
            <a:r>
              <a:rPr lang="en-US" dirty="0" smtClean="0"/>
              <a:t>Low temperatures</a:t>
            </a:r>
          </a:p>
          <a:p>
            <a:pPr>
              <a:spcBef>
                <a:spcPct val="20000"/>
              </a:spcBef>
              <a:buFont typeface="+mj-lt"/>
              <a:buAutoNum type="arabicPeriod"/>
            </a:pPr>
            <a:r>
              <a:rPr lang="en-US" dirty="0" smtClean="0"/>
              <a:t>All temperatures</a:t>
            </a:r>
          </a:p>
          <a:p>
            <a:pPr>
              <a:spcBef>
                <a:spcPct val="20000"/>
              </a:spcBef>
              <a:buFont typeface="+mj-lt"/>
              <a:buAutoNum type="arabicPeriod"/>
            </a:pPr>
            <a:r>
              <a:rPr lang="en-US" dirty="0" smtClean="0"/>
              <a:t>No temperatures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502318" y="67236"/>
            <a:ext cx="8139364" cy="1371600"/>
          </a:xfrm>
        </p:spPr>
        <p:txBody>
          <a:bodyPr/>
          <a:lstStyle/>
          <a:p>
            <a:pPr algn="l"/>
            <a:r>
              <a:rPr lang="en-US" sz="2400" dirty="0" smtClean="0"/>
              <a:t>At what </a:t>
            </a:r>
            <a:r>
              <a:rPr lang="en-US" sz="2400" dirty="0" smtClean="0"/>
              <a:t>temperature </a:t>
            </a:r>
            <a:r>
              <a:rPr lang="en-US" sz="2400" dirty="0" smtClean="0"/>
              <a:t>is this reaction spontaneous? (favored)</a:t>
            </a:r>
            <a:br>
              <a:rPr lang="en-US" sz="2400" dirty="0" smtClean="0"/>
            </a:br>
            <a:r>
              <a:rPr lang="en-US" sz="2400" dirty="0" err="1" smtClean="0"/>
              <a:t>C(</a:t>
            </a:r>
            <a:r>
              <a:rPr lang="en-US" sz="2400" i="1" dirty="0" err="1" smtClean="0"/>
              <a:t>s</a:t>
            </a:r>
            <a:r>
              <a:rPr lang="en-US" sz="2400" dirty="0" smtClean="0"/>
              <a:t>)</a:t>
            </a:r>
            <a:r>
              <a:rPr lang="en-US" sz="2400" dirty="0" smtClean="0">
                <a:sym typeface="Wingdings" charset="2"/>
              </a:rPr>
              <a:t> + 2H</a:t>
            </a:r>
            <a:r>
              <a:rPr lang="en-US" sz="2400" baseline="-25000" dirty="0" smtClean="0">
                <a:sym typeface="Wingdings" charset="2"/>
              </a:rPr>
              <a:t>2</a:t>
            </a:r>
            <a:r>
              <a:rPr lang="en-US" sz="2400" dirty="0" smtClean="0">
                <a:sym typeface="Wingdings" charset="2"/>
              </a:rPr>
              <a:t>(</a:t>
            </a:r>
            <a:r>
              <a:rPr lang="en-US" sz="2400" i="1" dirty="0" smtClean="0">
                <a:sym typeface="Wingdings" charset="2"/>
              </a:rPr>
              <a:t>g</a:t>
            </a:r>
            <a:r>
              <a:rPr lang="en-US" sz="2400" dirty="0" smtClean="0">
                <a:sym typeface="Wingdings" charset="2"/>
              </a:rPr>
              <a:t>) </a:t>
            </a:r>
            <a:r>
              <a:rPr lang="en-US" sz="2400" dirty="0" err="1" smtClean="0">
                <a:sym typeface="Wingdings" charset="2"/>
              </a:rPr>
              <a:t></a:t>
            </a:r>
            <a:r>
              <a:rPr lang="en-US" sz="2400" dirty="0" smtClean="0">
                <a:sym typeface="Wingdings" charset="2"/>
              </a:rPr>
              <a:t> CH</a:t>
            </a:r>
            <a:r>
              <a:rPr lang="en-US" sz="2400" baseline="-25000" dirty="0" smtClean="0">
                <a:sym typeface="Wingdings" charset="2"/>
              </a:rPr>
              <a:t>4</a:t>
            </a:r>
            <a:r>
              <a:rPr lang="en-US" sz="2400" dirty="0" smtClean="0">
                <a:sym typeface="Wingdings" charset="2"/>
              </a:rPr>
              <a:t> (</a:t>
            </a:r>
            <a:r>
              <a:rPr lang="en-US" sz="2400" i="1" dirty="0" err="1" smtClean="0">
                <a:sym typeface="Wingdings" charset="2"/>
              </a:rPr>
              <a:t>g</a:t>
            </a:r>
            <a:r>
              <a:rPr lang="en-US" sz="2400" dirty="0" smtClean="0">
                <a:sym typeface="Wingdings" charset="2"/>
              </a:rPr>
              <a:t>)	 	</a:t>
            </a:r>
            <a:r>
              <a:rPr lang="en-US" sz="2400" dirty="0" smtClean="0">
                <a:sym typeface="Symbol" charset="2"/>
              </a:rPr>
              <a:t>H° = -74.80 kJ</a:t>
            </a:r>
            <a:br>
              <a:rPr lang="en-US" sz="2400" dirty="0" smtClean="0">
                <a:sym typeface="Symbol" charset="2"/>
              </a:rPr>
            </a:br>
            <a:r>
              <a:rPr lang="en-US" sz="2400" dirty="0" smtClean="0">
                <a:sym typeface="Symbol" charset="2"/>
              </a:rPr>
              <a:t>					S° = -80.08 J/K</a:t>
            </a:r>
            <a:r>
              <a:rPr lang="en-US" sz="2400" dirty="0" smtClean="0">
                <a:sym typeface="Wingdings" charset="2"/>
              </a:rPr>
              <a:t>	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904194" name="Chart" r:id="rId5" imgW="4572000" imgH="5143470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/>
        <p:txBody>
          <a:bodyPr>
            <a:noAutofit/>
          </a:bodyPr>
          <a:lstStyle/>
          <a:p>
            <a:pPr>
              <a:spcBef>
                <a:spcPct val="20000"/>
              </a:spcBef>
              <a:buFont typeface="+mj-lt"/>
              <a:buAutoNum type="arabicPeriod"/>
            </a:pPr>
            <a:r>
              <a:rPr lang="en-US" dirty="0" smtClean="0"/>
              <a:t>High temperatures</a:t>
            </a:r>
          </a:p>
          <a:p>
            <a:pPr>
              <a:spcBef>
                <a:spcPct val="20000"/>
              </a:spcBef>
              <a:buFont typeface="+mj-lt"/>
              <a:buAutoNum type="arabicPeriod"/>
            </a:pPr>
            <a:r>
              <a:rPr lang="en-US" dirty="0" smtClean="0"/>
              <a:t>Low temperatures</a:t>
            </a:r>
          </a:p>
          <a:p>
            <a:pPr>
              <a:spcBef>
                <a:spcPct val="20000"/>
              </a:spcBef>
              <a:buFont typeface="+mj-lt"/>
              <a:buAutoNum type="arabicPeriod"/>
            </a:pPr>
            <a:r>
              <a:rPr lang="en-US" dirty="0" smtClean="0"/>
              <a:t>All temperatures</a:t>
            </a:r>
          </a:p>
          <a:p>
            <a:pPr>
              <a:spcBef>
                <a:spcPct val="20000"/>
              </a:spcBef>
              <a:buFont typeface="+mj-lt"/>
              <a:buAutoNum type="arabicPeriod"/>
            </a:pPr>
            <a:r>
              <a:rPr lang="en-US" dirty="0" smtClean="0"/>
              <a:t>No temperatures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502318" y="67236"/>
            <a:ext cx="8139364" cy="1371600"/>
          </a:xfrm>
        </p:spPr>
        <p:txBody>
          <a:bodyPr/>
          <a:lstStyle/>
          <a:p>
            <a:pPr algn="l"/>
            <a:r>
              <a:rPr lang="en-US" sz="2400" dirty="0" smtClean="0"/>
              <a:t>At what temperatures is this reaction spontaneous? (favored)</a:t>
            </a:r>
            <a:br>
              <a:rPr lang="en-US" sz="2400" dirty="0" smtClean="0"/>
            </a:br>
            <a:r>
              <a:rPr lang="en-US" sz="2400" dirty="0" smtClean="0"/>
              <a:t>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</a:t>
            </a:r>
            <a:r>
              <a:rPr lang="en-US" sz="2400" i="1" dirty="0" smtClean="0"/>
              <a:t>g</a:t>
            </a:r>
            <a:r>
              <a:rPr lang="en-US" sz="2400" dirty="0" smtClean="0"/>
              <a:t>)</a:t>
            </a:r>
            <a:r>
              <a:rPr lang="en-US" sz="2400" dirty="0" smtClean="0">
                <a:sym typeface="Wingdings" charset="2"/>
              </a:rPr>
              <a:t> + 2O</a:t>
            </a:r>
            <a:r>
              <a:rPr lang="en-US" sz="2400" baseline="-25000" dirty="0" smtClean="0">
                <a:sym typeface="Wingdings" charset="2"/>
              </a:rPr>
              <a:t>2</a:t>
            </a:r>
            <a:r>
              <a:rPr lang="en-US" sz="2400" dirty="0" smtClean="0">
                <a:sym typeface="Wingdings" charset="2"/>
              </a:rPr>
              <a:t>(</a:t>
            </a:r>
            <a:r>
              <a:rPr lang="en-US" sz="2400" i="1" dirty="0" smtClean="0">
                <a:sym typeface="Wingdings" charset="2"/>
              </a:rPr>
              <a:t>g</a:t>
            </a:r>
            <a:r>
              <a:rPr lang="en-US" sz="2400" dirty="0" smtClean="0">
                <a:sym typeface="Wingdings" charset="2"/>
              </a:rPr>
              <a:t>) </a:t>
            </a:r>
            <a:r>
              <a:rPr lang="en-US" sz="2400" dirty="0" err="1" smtClean="0">
                <a:sym typeface="Wingdings" charset="2"/>
              </a:rPr>
              <a:t></a:t>
            </a:r>
            <a:r>
              <a:rPr lang="en-US" sz="2400" dirty="0" smtClean="0">
                <a:sym typeface="Wingdings" charset="2"/>
              </a:rPr>
              <a:t> 2NO</a:t>
            </a:r>
            <a:r>
              <a:rPr lang="en-US" sz="2400" baseline="-25000" dirty="0" smtClean="0">
                <a:sym typeface="Wingdings" charset="2"/>
              </a:rPr>
              <a:t>2</a:t>
            </a:r>
            <a:r>
              <a:rPr lang="en-US" sz="2400" dirty="0" smtClean="0">
                <a:sym typeface="Wingdings" charset="2"/>
              </a:rPr>
              <a:t>(</a:t>
            </a:r>
            <a:r>
              <a:rPr lang="en-US" sz="2400" i="1" dirty="0" smtClean="0">
                <a:sym typeface="Wingdings" charset="2"/>
              </a:rPr>
              <a:t>g</a:t>
            </a:r>
            <a:r>
              <a:rPr lang="en-US" sz="2400" dirty="0" smtClean="0">
                <a:sym typeface="Wingdings" charset="2"/>
              </a:rPr>
              <a:t>) 		</a:t>
            </a:r>
            <a:r>
              <a:rPr lang="en-US" sz="2400" dirty="0" smtClean="0">
                <a:sym typeface="Symbol" charset="2"/>
              </a:rPr>
              <a:t>H° = +66.36 kJ</a:t>
            </a:r>
            <a:br>
              <a:rPr lang="en-US" sz="2400" dirty="0" smtClean="0">
                <a:sym typeface="Symbol" charset="2"/>
              </a:rPr>
            </a:br>
            <a:r>
              <a:rPr lang="en-US" sz="2400" dirty="0" smtClean="0">
                <a:sym typeface="Symbol" charset="2"/>
              </a:rPr>
              <a:t>					S° = -121.77 J/K</a:t>
            </a:r>
            <a:r>
              <a:rPr lang="en-US" sz="2400" dirty="0" smtClean="0">
                <a:sym typeface="Wingdings" charset="2"/>
              </a:rPr>
              <a:t>	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905218" name="Chart" r:id="rId5" imgW="4572000" imgH="5143470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/>
        <p:txBody>
          <a:bodyPr>
            <a:noAutofit/>
          </a:bodyPr>
          <a:lstStyle/>
          <a:p>
            <a:pPr>
              <a:spcBef>
                <a:spcPct val="20000"/>
              </a:spcBef>
              <a:buFont typeface="+mj-lt"/>
              <a:buAutoNum type="arabicPeriod"/>
            </a:pPr>
            <a:r>
              <a:rPr lang="en-US" dirty="0" smtClean="0"/>
              <a:t>High temperatures</a:t>
            </a:r>
          </a:p>
          <a:p>
            <a:pPr>
              <a:spcBef>
                <a:spcPct val="20000"/>
              </a:spcBef>
              <a:buFont typeface="+mj-lt"/>
              <a:buAutoNum type="arabicPeriod"/>
            </a:pPr>
            <a:r>
              <a:rPr lang="en-US" dirty="0" smtClean="0"/>
              <a:t>Low temperatures</a:t>
            </a:r>
          </a:p>
          <a:p>
            <a:pPr>
              <a:spcBef>
                <a:spcPct val="20000"/>
              </a:spcBef>
              <a:buFont typeface="+mj-lt"/>
              <a:buAutoNum type="arabicPeriod"/>
            </a:pPr>
            <a:r>
              <a:rPr lang="en-US" dirty="0" smtClean="0"/>
              <a:t>All temperatures</a:t>
            </a:r>
          </a:p>
          <a:p>
            <a:pPr>
              <a:spcBef>
                <a:spcPct val="20000"/>
              </a:spcBef>
              <a:buFont typeface="+mj-lt"/>
              <a:buAutoNum type="arabicPeriod"/>
            </a:pPr>
            <a:r>
              <a:rPr lang="en-US" dirty="0" smtClean="0"/>
              <a:t>No temperatures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CHARTCOLORS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  <p:tag name="LUIDIAENABLED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SLIDEGUID" val="8653D396F910471B83DF603DFC5A9918"/>
  <p:tag name="SLIDEID" val="8653D396F910471B83DF603DFC5A9918"/>
  <p:tag name="SLIDEORDER" val="1"/>
  <p:tag name="SLIDETYPE" val="Q"/>
  <p:tag name="DEMOGRAPHIC" val="False"/>
  <p:tag name="SPEEDSCORING" val="False"/>
  <p:tag name="CORRECTPOINTVALUE" val="1"/>
  <p:tag name="INCORRECTPOINTVALUE" val="0"/>
  <p:tag name="VALUEFORMAT" val="0%"/>
  <p:tag name="QUESTIONALIAS" val="At what temperature is this reaction spontaneous? (favored) C(s) + 2H2(g)  CH4 (g)   H° = -74.80 kJ      S° = -80.08 J/K "/>
  <p:tag name="ANSWERSALIAS" val="High temperatures|smicln|Low temperatures|smicln|All temperatures|smicln|No temperatures"/>
  <p:tag name="CHARTCOLORINDICES" val="10,3,11,14,13,23,46,9,5,16,10,3"/>
  <p:tag name="VALUES" val="Incorrect|smicln|Correct|smicln|Incorrect|smicln|Incorrec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7"/>
  <p:tag name="FONTSIZE" val="22"/>
  <p:tag name="BULLETTYPE" val="ppBulletArabicPeriod"/>
  <p:tag name="ANSWERTEXT" val="High temperatures&#10;Low temperatures&#10;All temperatures&#10;No temperature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SLIDEGUID" val="DE3BF36D846E40828C72D1E2631FE208"/>
  <p:tag name="SLIDEID" val="DE3BF36D846E40828C72D1E2631FE208"/>
  <p:tag name="SLIDEORDER" val="1"/>
  <p:tag name="SLIDETYPE" val="Q"/>
  <p:tag name="DEMOGRAPHIC" val="False"/>
  <p:tag name="SPEEDSCORING" val="False"/>
  <p:tag name="CORRECTPOINTVALUE" val="1"/>
  <p:tag name="INCORRECTPOINTVALUE" val="0"/>
  <p:tag name="VALUEFORMAT" val="0%"/>
  <p:tag name="QUESTIONALIAS" val="At what temperatures is this reaction spontaneous? (favored) N2(g) + 2O2(g)  2NO2(g)   H° = +66.36 kJ      S° = -121.77 J/K "/>
  <p:tag name="ANSWERSALIAS" val="High temperatures|smicln|Low temperatures|smicln|All temperatures|smicln|No temperatures"/>
  <p:tag name="VALUES" val="Incorrect|smicln|Incorrect|smicln|Incorrect|smicln|Correct"/>
  <p:tag name="CHARTCOLORINDICES" val="10,3,11,14,13,23,46,9,5,16,10,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7"/>
  <p:tag name="FONTSIZE" val="22"/>
  <p:tag name="BULLETTYPE" val="ppBulletArabicPeriod"/>
  <p:tag name="ANSWERTEXT" val="High temperatures&#10;Low temperatures&#10;All temperatures&#10;No temperature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SLIDEGUID" val="64379C4CA8F7488BAFFB996A9418A4A0"/>
  <p:tag name="SLIDEID" val="64379C4CA8F7488BAFFB996A9418A4A0"/>
  <p:tag name="SLIDEORDER" val="1"/>
  <p:tag name="SLIDETYPE" val="Q"/>
  <p:tag name="DEMOGRAPHIC" val="False"/>
  <p:tag name="SPEEDSCORING" val="False"/>
  <p:tag name="CORRECTPOINTVALUE" val="1"/>
  <p:tag name="INCORRECTPOINTVALUE" val="0"/>
  <p:tag name="VALUEFORMAT" val="0%"/>
  <p:tag name="QUESTIONALIAS" val="At what temperature is this reaction spontaneous? (favored) CaCO3(s)  CaO(s) + CO2(g) H° = +178 kJ      S° = +161 J/K "/>
  <p:tag name="ANSWERSALIAS" val="High temperatures|smicln|Low temperatures|smicln|All temperatures|smicln|No temperatures"/>
  <p:tag name="CHARTCOLORINDICES" val="10,3,11,14,13,23,46,9,5,16,10,3"/>
  <p:tag name="VALUES" val="Correct|smicln|Incorrect|smicln|Incorrect|smicln|Incorrec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7"/>
  <p:tag name="FONTSIZE" val="22"/>
  <p:tag name="BULLETTYPE" val="ppBulletArabicPeriod"/>
  <p:tag name="ANSWERTEXT" val="High temperatures&#10;Low temperatures&#10;All temperatures&#10;No temperatures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3488</TotalTime>
  <Words>911</Words>
  <Application>Microsoft Macintosh PowerPoint</Application>
  <PresentationFormat>On-screen Show (4:3)</PresentationFormat>
  <Paragraphs>297</Paragraphs>
  <Slides>44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Folio</vt:lpstr>
      <vt:lpstr>Microsoft Graph Chart</vt:lpstr>
      <vt:lpstr>Announcements</vt:lpstr>
      <vt:lpstr>Gibbs’ Free Energy</vt:lpstr>
      <vt:lpstr>Slide 3</vt:lpstr>
      <vt:lpstr>G = H - TS</vt:lpstr>
      <vt:lpstr>Slide 5</vt:lpstr>
      <vt:lpstr>Slide 6</vt:lpstr>
      <vt:lpstr>At what temperature is this reaction spontaneous? (favored) CaCO3(s)  CaO(s) + CO2(g) H° = +178 kJ      S° = +161 J/K </vt:lpstr>
      <vt:lpstr>At what temperature is this reaction spontaneous? (favored) C(s) + 2H2(g)  CH4 (g)   H° = -74.80 kJ      S° = -80.08 J/K </vt:lpstr>
      <vt:lpstr>At what temperatures is this reaction spontaneous? (favored) N2(g) + 2O2(g)  2NO2(g)   H° = +66.36 kJ      S° = -121.77 J/K </vt:lpstr>
      <vt:lpstr>Free Energy vs. Temperature</vt:lpstr>
      <vt:lpstr>Slide 11</vt:lpstr>
      <vt:lpstr>Exam #1 Review</vt:lpstr>
      <vt:lpstr>Exam #1 Review</vt:lpstr>
      <vt:lpstr>Exam #1 Review</vt:lpstr>
      <vt:lpstr>Exam #1 Review</vt:lpstr>
      <vt:lpstr>Chapter 11</vt:lpstr>
      <vt:lpstr>Review: Bonding</vt:lpstr>
      <vt:lpstr>Why do Covalent Bonds Form?</vt:lpstr>
      <vt:lpstr>Determining Molecular Geometry</vt:lpstr>
      <vt:lpstr>Chapter 11 Properties of Liquids and Solids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>SUNY College at Oneonta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 112 General Chemistry 2</dc:title>
  <dc:creator>Kelly Gallagher</dc:creator>
  <cp:lastModifiedBy>Meghan Sara Gallagher</cp:lastModifiedBy>
  <cp:revision>145</cp:revision>
  <dcterms:created xsi:type="dcterms:W3CDTF">2010-02-10T06:37:12Z</dcterms:created>
  <dcterms:modified xsi:type="dcterms:W3CDTF">2010-02-10T14:11:09Z</dcterms:modified>
</cp:coreProperties>
</file>