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32"/>
  </p:notesMasterIdLst>
  <p:handoutMasterIdLst>
    <p:handoutMasterId r:id="rId33"/>
  </p:handoutMasterIdLst>
  <p:sldIdLst>
    <p:sldId id="306" r:id="rId2"/>
    <p:sldId id="471" r:id="rId3"/>
    <p:sldId id="446" r:id="rId4"/>
    <p:sldId id="447" r:id="rId5"/>
    <p:sldId id="472" r:id="rId6"/>
    <p:sldId id="473" r:id="rId7"/>
    <p:sldId id="478" r:id="rId8"/>
    <p:sldId id="474" r:id="rId9"/>
    <p:sldId id="475" r:id="rId10"/>
    <p:sldId id="476" r:id="rId11"/>
    <p:sldId id="477" r:id="rId12"/>
    <p:sldId id="479" r:id="rId13"/>
    <p:sldId id="480" r:id="rId14"/>
    <p:sldId id="481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FF"/>
    <a:srgbClr val="3399FF"/>
    <a:srgbClr val="5F001A"/>
    <a:srgbClr val="00BAE5"/>
    <a:srgbClr val="FF8DA8"/>
    <a:srgbClr val="00CC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llagkr:Documents:S10_CHEM112:exam1grad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2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CHEM 112 Exam #1 Results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30427104457898"/>
          <c:y val="0.22021341070090006"/>
          <c:w val="0.85104522117021508"/>
          <c:h val="0.63711303598977409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C8B0ED"/>
                </a:gs>
                <a:gs pos="100000">
                  <a:srgbClr val="7F5BAB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Sheet0!$D$2:$D$17</c:f>
              <c:numCache>
                <c:formatCode>General</c:formatCode>
                <c:ptCount val="16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55</c:v>
                </c:pt>
                <c:pt idx="7">
                  <c:v>60</c:v>
                </c:pt>
                <c:pt idx="8">
                  <c:v>65</c:v>
                </c:pt>
                <c:pt idx="9">
                  <c:v>70</c:v>
                </c:pt>
                <c:pt idx="10">
                  <c:v>75</c:v>
                </c:pt>
                <c:pt idx="11">
                  <c:v>80</c:v>
                </c:pt>
                <c:pt idx="12">
                  <c:v>85</c:v>
                </c:pt>
                <c:pt idx="13">
                  <c:v>90</c:v>
                </c:pt>
                <c:pt idx="14">
                  <c:v>95</c:v>
                </c:pt>
                <c:pt idx="15">
                  <c:v>100</c:v>
                </c:pt>
              </c:numCache>
            </c:numRef>
          </c:cat>
          <c:val>
            <c:numRef>
              <c:f>Sheet0!$E$2:$E$17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5</c:v>
                </c:pt>
                <c:pt idx="8">
                  <c:v>10</c:v>
                </c:pt>
                <c:pt idx="9">
                  <c:v>14</c:v>
                </c:pt>
                <c:pt idx="10">
                  <c:v>9</c:v>
                </c:pt>
                <c:pt idx="11">
                  <c:v>3</c:v>
                </c:pt>
                <c:pt idx="12">
                  <c:v>9</c:v>
                </c:pt>
                <c:pt idx="13">
                  <c:v>4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</c:ser>
        <c:axId val="200400256"/>
        <c:axId val="28308608"/>
      </c:barChart>
      <c:catAx>
        <c:axId val="200400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28308608"/>
        <c:crosses val="autoZero"/>
        <c:auto val="1"/>
        <c:lblAlgn val="ctr"/>
        <c:lblOffset val="100"/>
      </c:catAx>
      <c:valAx>
        <c:axId val="2830860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200400256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glow rad="63500">
            <a:schemeClr val="accent1">
              <a:alpha val="75000"/>
            </a:schemeClr>
          </a:glow>
          <a:outerShdw blurRad="50800" dist="38100" dir="8100000" algn="bl" rotWithShape="0">
            <a:srgbClr val="000000">
              <a:alpha val="43000"/>
            </a:srgbClr>
          </a:outerShdw>
        </a:effectLst>
      </c:spPr>
    </c:plotArea>
    <c:plotVisOnly val="1"/>
    <c:dispBlanksAs val="gap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926AB-2CF0-E64B-8D7C-F3749D8C1148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59C7FB-4358-8F4A-B298-2AB8A69E072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b="0" dirty="0" smtClean="0">
              <a:solidFill>
                <a:srgbClr val="2D2F2B"/>
              </a:solidFill>
            </a:rPr>
            <a:t>Formula </a:t>
          </a:r>
          <a:r>
            <a:rPr lang="en-US" b="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b="0" dirty="0" smtClean="0">
              <a:solidFill>
                <a:srgbClr val="2D2F2B"/>
              </a:solidFill>
            </a:rPr>
            <a:t> Lewis </a:t>
          </a:r>
          <a:r>
            <a:rPr lang="en-US" b="0" dirty="0" smtClean="0">
              <a:solidFill>
                <a:srgbClr val="2D2F2B"/>
              </a:solidFill>
              <a:sym typeface="Wingdings" charset="2"/>
            </a:rPr>
            <a:t>Structure  </a:t>
          </a:r>
          <a:r>
            <a:rPr lang="en-US" b="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b="0" dirty="0" smtClean="0">
              <a:solidFill>
                <a:srgbClr val="2D2F2B"/>
              </a:solidFill>
              <a:sym typeface="Wingdings" charset="2"/>
            </a:rPr>
            <a:t> Electron Geometry</a:t>
          </a:r>
          <a:endParaRPr lang="en-US" b="0" dirty="0">
            <a:solidFill>
              <a:srgbClr val="2D2F2B"/>
            </a:solidFill>
          </a:endParaRPr>
        </a:p>
      </dgm:t>
    </dgm:pt>
    <dgm:pt modelId="{63600500-F363-AF46-992E-A0F4E813883D}" type="parTrans" cxnId="{93BCE023-8B16-484E-9E5A-9F3D1E9CB0C0}">
      <dgm:prSet/>
      <dgm:spPr/>
      <dgm:t>
        <a:bodyPr/>
        <a:lstStyle/>
        <a:p>
          <a:pPr algn="ctr"/>
          <a:endParaRPr lang="en-US"/>
        </a:p>
      </dgm:t>
    </dgm:pt>
    <dgm:pt modelId="{954CCB37-D7DA-3D4D-B66D-CD21A011328D}" type="sibTrans" cxnId="{93BCE023-8B16-484E-9E5A-9F3D1E9CB0C0}">
      <dgm:prSet/>
      <dgm:spPr/>
      <dgm:t>
        <a:bodyPr/>
        <a:lstStyle/>
        <a:p>
          <a:pPr algn="ctr"/>
          <a:endParaRPr lang="en-US"/>
        </a:p>
      </dgm:t>
    </dgm:pt>
    <dgm:pt modelId="{8CB9AFB8-2B60-6B41-A490-B0AC3E7D79F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b="0" dirty="0" smtClean="0">
              <a:solidFill>
                <a:srgbClr val="2D2F2B"/>
              </a:solidFill>
            </a:rPr>
            <a:t>Molecular Geometry </a:t>
          </a:r>
          <a:r>
            <a:rPr lang="en-US" b="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b="0" dirty="0" smtClean="0">
              <a:solidFill>
                <a:srgbClr val="2D2F2B"/>
              </a:solidFill>
              <a:sym typeface="Wingdings" charset="2"/>
            </a:rPr>
            <a:t> Polarity</a:t>
          </a:r>
          <a:endParaRPr lang="en-US" b="0" dirty="0">
            <a:solidFill>
              <a:srgbClr val="2D2F2B"/>
            </a:solidFill>
          </a:endParaRPr>
        </a:p>
      </dgm:t>
    </dgm:pt>
    <dgm:pt modelId="{4C7F6BDB-9A61-EE4B-832C-705836BF9620}" type="parTrans" cxnId="{1C316B14-3C54-614E-B7E5-87A5169FCF49}">
      <dgm:prSet/>
      <dgm:spPr/>
      <dgm:t>
        <a:bodyPr/>
        <a:lstStyle/>
        <a:p>
          <a:pPr algn="ctr"/>
          <a:endParaRPr lang="en-US"/>
        </a:p>
      </dgm:t>
    </dgm:pt>
    <dgm:pt modelId="{6568BEA3-CEC7-2A4C-A8CD-0B76F71AE171}" type="sibTrans" cxnId="{1C316B14-3C54-614E-B7E5-87A5169FCF49}">
      <dgm:prSet/>
      <dgm:spPr/>
      <dgm:t>
        <a:bodyPr/>
        <a:lstStyle/>
        <a:p>
          <a:pPr algn="ctr"/>
          <a:endParaRPr lang="en-US"/>
        </a:p>
      </dgm:t>
    </dgm:pt>
    <dgm:pt modelId="{3F72B780-B404-A34E-9DF4-CB4D58E3C02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b="0" dirty="0" smtClean="0">
              <a:solidFill>
                <a:srgbClr val="2D2F2B"/>
              </a:solidFill>
            </a:rPr>
            <a:t>Intermolecular Forces </a:t>
          </a:r>
          <a:r>
            <a:rPr lang="en-US" b="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b="0" dirty="0" smtClean="0">
              <a:solidFill>
                <a:srgbClr val="2D2F2B"/>
              </a:solidFill>
              <a:sym typeface="Wingdings" charset="2"/>
            </a:rPr>
            <a:t> Properties</a:t>
          </a:r>
          <a:endParaRPr lang="en-US" b="0" dirty="0">
            <a:solidFill>
              <a:srgbClr val="2D2F2B"/>
            </a:solidFill>
          </a:endParaRPr>
        </a:p>
      </dgm:t>
    </dgm:pt>
    <dgm:pt modelId="{DC1BD6A1-08D6-BE43-B872-82C2EB588B1E}" type="parTrans" cxnId="{C0CC2969-3EF2-1045-BBF5-911512AAC8D8}">
      <dgm:prSet/>
      <dgm:spPr/>
      <dgm:t>
        <a:bodyPr/>
        <a:lstStyle/>
        <a:p>
          <a:pPr algn="ctr"/>
          <a:endParaRPr lang="en-US"/>
        </a:p>
      </dgm:t>
    </dgm:pt>
    <dgm:pt modelId="{121CF0D8-C86A-D344-B36A-8BF2092C7EAF}" type="sibTrans" cxnId="{C0CC2969-3EF2-1045-BBF5-911512AAC8D8}">
      <dgm:prSet/>
      <dgm:spPr/>
      <dgm:t>
        <a:bodyPr/>
        <a:lstStyle/>
        <a:p>
          <a:pPr algn="ctr"/>
          <a:endParaRPr lang="en-US"/>
        </a:p>
      </dgm:t>
    </dgm:pt>
    <dgm:pt modelId="{5304D90E-30B4-5247-BF82-AB9BC244BF9F}" type="pres">
      <dgm:prSet presAssocID="{82F926AB-2CF0-E64B-8D7C-F3749D8C1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7710A-0550-DC4A-8F00-41501DCC2A70}" type="pres">
      <dgm:prSet presAssocID="{3F72B780-B404-A34E-9DF4-CB4D58E3C023}" presName="boxAndChildre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19B2560-6BB9-AD49-AA8C-CCE7E1A05C27}" type="pres">
      <dgm:prSet presAssocID="{3F72B780-B404-A34E-9DF4-CB4D58E3C023}" presName="parentTextBox" presStyleLbl="node1" presStyleIdx="0" presStyleCnt="3"/>
      <dgm:spPr/>
      <dgm:t>
        <a:bodyPr/>
        <a:lstStyle/>
        <a:p>
          <a:endParaRPr lang="en-US"/>
        </a:p>
      </dgm:t>
    </dgm:pt>
    <dgm:pt modelId="{3920180A-5DA7-3C49-8698-FA4D4CD1201A}" type="pres">
      <dgm:prSet presAssocID="{6568BEA3-CEC7-2A4C-A8CD-0B76F71AE171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3607B43-DBDD-FE46-81A8-8683896A4B4C}" type="pres">
      <dgm:prSet presAssocID="{8CB9AFB8-2B60-6B41-A490-B0AC3E7D79F9}" presName="arrowAndChildre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DF7D399-BACB-F242-84B1-939A641AA76A}" type="pres">
      <dgm:prSet presAssocID="{8CB9AFB8-2B60-6B41-A490-B0AC3E7D79F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D28546A-DEF6-904C-BB5E-17A3EADFF15B}" type="pres">
      <dgm:prSet presAssocID="{954CCB37-D7DA-3D4D-B66D-CD21A011328D}" presName="sp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3BB551A-256B-7041-B57E-2211218DAD68}" type="pres">
      <dgm:prSet presAssocID="{9B59C7FB-4358-8F4A-B298-2AB8A69E072B}" presName="arrowAndChildre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64E3108-47B6-B647-906D-41FAEAFB591F}" type="pres">
      <dgm:prSet presAssocID="{9B59C7FB-4358-8F4A-B298-2AB8A69E072B}" presName="parentTextArrow" presStyleLbl="node1" presStyleIdx="2" presStyleCnt="3" custLinFactNeighborX="-8184" custLinFactNeighborY="-46"/>
      <dgm:spPr/>
      <dgm:t>
        <a:bodyPr/>
        <a:lstStyle/>
        <a:p>
          <a:endParaRPr lang="en-US"/>
        </a:p>
      </dgm:t>
    </dgm:pt>
  </dgm:ptLst>
  <dgm:cxnLst>
    <dgm:cxn modelId="{C0CC2969-3EF2-1045-BBF5-911512AAC8D8}" srcId="{82F926AB-2CF0-E64B-8D7C-F3749D8C1148}" destId="{3F72B780-B404-A34E-9DF4-CB4D58E3C023}" srcOrd="2" destOrd="0" parTransId="{DC1BD6A1-08D6-BE43-B872-82C2EB588B1E}" sibTransId="{121CF0D8-C86A-D344-B36A-8BF2092C7EAF}"/>
    <dgm:cxn modelId="{E8D5482F-9559-AC44-A78E-FD3E1F65941E}" type="presOf" srcId="{82F926AB-2CF0-E64B-8D7C-F3749D8C1148}" destId="{5304D90E-30B4-5247-BF82-AB9BC244BF9F}" srcOrd="0" destOrd="0" presId="urn:microsoft.com/office/officeart/2005/8/layout/process4"/>
    <dgm:cxn modelId="{2DEF4205-6318-944A-A5ED-9C240F5C8DB5}" type="presOf" srcId="{9B59C7FB-4358-8F4A-B298-2AB8A69E072B}" destId="{164E3108-47B6-B647-906D-41FAEAFB591F}" srcOrd="0" destOrd="0" presId="urn:microsoft.com/office/officeart/2005/8/layout/process4"/>
    <dgm:cxn modelId="{6D48D3FE-520F-7340-9A98-2568DADF2937}" type="presOf" srcId="{8CB9AFB8-2B60-6B41-A490-B0AC3E7D79F9}" destId="{5DF7D399-BACB-F242-84B1-939A641AA76A}" srcOrd="0" destOrd="0" presId="urn:microsoft.com/office/officeart/2005/8/layout/process4"/>
    <dgm:cxn modelId="{4CD35A61-89B5-2B4E-A145-AD53269F8774}" type="presOf" srcId="{3F72B780-B404-A34E-9DF4-CB4D58E3C023}" destId="{019B2560-6BB9-AD49-AA8C-CCE7E1A05C27}" srcOrd="0" destOrd="0" presId="urn:microsoft.com/office/officeart/2005/8/layout/process4"/>
    <dgm:cxn modelId="{1C316B14-3C54-614E-B7E5-87A5169FCF49}" srcId="{82F926AB-2CF0-E64B-8D7C-F3749D8C1148}" destId="{8CB9AFB8-2B60-6B41-A490-B0AC3E7D79F9}" srcOrd="1" destOrd="0" parTransId="{4C7F6BDB-9A61-EE4B-832C-705836BF9620}" sibTransId="{6568BEA3-CEC7-2A4C-A8CD-0B76F71AE171}"/>
    <dgm:cxn modelId="{93BCE023-8B16-484E-9E5A-9F3D1E9CB0C0}" srcId="{82F926AB-2CF0-E64B-8D7C-F3749D8C1148}" destId="{9B59C7FB-4358-8F4A-B298-2AB8A69E072B}" srcOrd="0" destOrd="0" parTransId="{63600500-F363-AF46-992E-A0F4E813883D}" sibTransId="{954CCB37-D7DA-3D4D-B66D-CD21A011328D}"/>
    <dgm:cxn modelId="{4FD7B215-8C5B-7241-93AD-56BF11BD6C72}" type="presParOf" srcId="{5304D90E-30B4-5247-BF82-AB9BC244BF9F}" destId="{2E07710A-0550-DC4A-8F00-41501DCC2A70}" srcOrd="0" destOrd="0" presId="urn:microsoft.com/office/officeart/2005/8/layout/process4"/>
    <dgm:cxn modelId="{44A10A9E-578F-1241-97E8-FD3EF9791853}" type="presParOf" srcId="{2E07710A-0550-DC4A-8F00-41501DCC2A70}" destId="{019B2560-6BB9-AD49-AA8C-CCE7E1A05C27}" srcOrd="0" destOrd="0" presId="urn:microsoft.com/office/officeart/2005/8/layout/process4"/>
    <dgm:cxn modelId="{4B9A1FF4-444A-BA41-BFA7-5928644BB5E1}" type="presParOf" srcId="{5304D90E-30B4-5247-BF82-AB9BC244BF9F}" destId="{3920180A-5DA7-3C49-8698-FA4D4CD1201A}" srcOrd="1" destOrd="0" presId="urn:microsoft.com/office/officeart/2005/8/layout/process4"/>
    <dgm:cxn modelId="{4D9D0DFF-DEAE-414E-90D4-8C79579ECF78}" type="presParOf" srcId="{5304D90E-30B4-5247-BF82-AB9BC244BF9F}" destId="{23607B43-DBDD-FE46-81A8-8683896A4B4C}" srcOrd="2" destOrd="0" presId="urn:microsoft.com/office/officeart/2005/8/layout/process4"/>
    <dgm:cxn modelId="{F1212A93-0F83-FA44-9AD2-473A526B6B30}" type="presParOf" srcId="{23607B43-DBDD-FE46-81A8-8683896A4B4C}" destId="{5DF7D399-BACB-F242-84B1-939A641AA76A}" srcOrd="0" destOrd="0" presId="urn:microsoft.com/office/officeart/2005/8/layout/process4"/>
    <dgm:cxn modelId="{E8D3591C-DEEE-D243-BAA8-219451129171}" type="presParOf" srcId="{5304D90E-30B4-5247-BF82-AB9BC244BF9F}" destId="{8D28546A-DEF6-904C-BB5E-17A3EADFF15B}" srcOrd="3" destOrd="0" presId="urn:microsoft.com/office/officeart/2005/8/layout/process4"/>
    <dgm:cxn modelId="{38C09762-B30D-3541-9000-222535E2B9A0}" type="presParOf" srcId="{5304D90E-30B4-5247-BF82-AB9BC244BF9F}" destId="{B3BB551A-256B-7041-B57E-2211218DAD68}" srcOrd="4" destOrd="0" presId="urn:microsoft.com/office/officeart/2005/8/layout/process4"/>
    <dgm:cxn modelId="{0173C0E3-6536-334F-AED7-2AE1EF065B62}" type="presParOf" srcId="{B3BB551A-256B-7041-B57E-2211218DAD68}" destId="{164E3108-47B6-B647-906D-41FAEAFB59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9B2560-6BB9-AD49-AA8C-CCE7E1A05C27}">
      <dsp:nvSpPr>
        <dsp:cNvPr id="0" name=""/>
        <dsp:cNvSpPr/>
      </dsp:nvSpPr>
      <dsp:spPr>
        <a:xfrm>
          <a:off x="0" y="3023219"/>
          <a:ext cx="6838381" cy="99228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D2F2B"/>
              </a:solidFill>
            </a:rPr>
            <a:t>Intermolecular Forces </a:t>
          </a:r>
          <a:r>
            <a:rPr lang="en-US" sz="2400" b="0" kern="120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sz="2400" b="0" kern="1200" dirty="0" smtClean="0">
              <a:solidFill>
                <a:srgbClr val="2D2F2B"/>
              </a:solidFill>
              <a:sym typeface="Wingdings" charset="2"/>
            </a:rPr>
            <a:t> Properties</a:t>
          </a:r>
          <a:endParaRPr lang="en-US" sz="2400" b="0" kern="1200" dirty="0">
            <a:solidFill>
              <a:srgbClr val="2D2F2B"/>
            </a:solidFill>
          </a:endParaRPr>
        </a:p>
      </dsp:txBody>
      <dsp:txXfrm>
        <a:off x="0" y="3023219"/>
        <a:ext cx="6838381" cy="992288"/>
      </dsp:txXfrm>
    </dsp:sp>
    <dsp:sp modelId="{5DF7D399-BACB-F242-84B1-939A641AA76A}">
      <dsp:nvSpPr>
        <dsp:cNvPr id="0" name=""/>
        <dsp:cNvSpPr/>
      </dsp:nvSpPr>
      <dsp:spPr>
        <a:xfrm rot="10800000">
          <a:off x="0" y="1511964"/>
          <a:ext cx="6838381" cy="152613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D2F2B"/>
              </a:solidFill>
            </a:rPr>
            <a:t>Molecular Geometry </a:t>
          </a:r>
          <a:r>
            <a:rPr lang="en-US" sz="2400" b="0" kern="120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sz="2400" b="0" kern="1200" dirty="0" smtClean="0">
              <a:solidFill>
                <a:srgbClr val="2D2F2B"/>
              </a:solidFill>
              <a:sym typeface="Wingdings" charset="2"/>
            </a:rPr>
            <a:t> Polarity</a:t>
          </a:r>
          <a:endParaRPr lang="en-US" sz="2400" b="0" kern="1200" dirty="0">
            <a:solidFill>
              <a:srgbClr val="2D2F2B"/>
            </a:solidFill>
          </a:endParaRPr>
        </a:p>
      </dsp:txBody>
      <dsp:txXfrm rot="10800000">
        <a:off x="0" y="1511964"/>
        <a:ext cx="6838381" cy="1526139"/>
      </dsp:txXfrm>
    </dsp:sp>
    <dsp:sp modelId="{164E3108-47B6-B647-906D-41FAEAFB591F}">
      <dsp:nvSpPr>
        <dsp:cNvPr id="0" name=""/>
        <dsp:cNvSpPr/>
      </dsp:nvSpPr>
      <dsp:spPr>
        <a:xfrm rot="10800000">
          <a:off x="0" y="7"/>
          <a:ext cx="6838381" cy="1526139"/>
        </a:xfrm>
        <a:prstGeom prst="upArrowCallou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4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2D2F2B"/>
              </a:solidFill>
            </a:rPr>
            <a:t>Formula </a:t>
          </a:r>
          <a:r>
            <a:rPr lang="en-US" sz="2400" b="0" kern="120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sz="2400" b="0" kern="1200" dirty="0" smtClean="0">
              <a:solidFill>
                <a:srgbClr val="2D2F2B"/>
              </a:solidFill>
            </a:rPr>
            <a:t> Lewis </a:t>
          </a:r>
          <a:r>
            <a:rPr lang="en-US" sz="2400" b="0" kern="1200" dirty="0" smtClean="0">
              <a:solidFill>
                <a:srgbClr val="2D2F2B"/>
              </a:solidFill>
              <a:sym typeface="Wingdings" charset="2"/>
            </a:rPr>
            <a:t>Structure  </a:t>
          </a:r>
          <a:r>
            <a:rPr lang="en-US" sz="2400" b="0" kern="1200" dirty="0" err="1" smtClean="0">
              <a:solidFill>
                <a:srgbClr val="2D2F2B"/>
              </a:solidFill>
              <a:sym typeface="Wingdings" charset="2"/>
            </a:rPr>
            <a:t></a:t>
          </a:r>
          <a:r>
            <a:rPr lang="en-US" sz="2400" b="0" kern="1200" dirty="0" smtClean="0">
              <a:solidFill>
                <a:srgbClr val="2D2F2B"/>
              </a:solidFill>
              <a:sym typeface="Wingdings" charset="2"/>
            </a:rPr>
            <a:t> Electron Geometry</a:t>
          </a:r>
          <a:endParaRPr lang="en-US" sz="2400" b="0" kern="1200" dirty="0">
            <a:solidFill>
              <a:srgbClr val="2D2F2B"/>
            </a:solidFill>
          </a:endParaRPr>
        </a:p>
      </dsp:txBody>
      <dsp:txXfrm rot="10800000">
        <a:off x="0" y="7"/>
        <a:ext cx="6838381" cy="152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0AB0-99E1-406B-BC83-4518DFDA7AC9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CCB4-92CC-41A7-941B-D0B46D4AA3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B6E78-0CFE-FC43-985E-9C08F98C603B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76935-2DD6-AA4D-B415-40FE54491B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2626CCE-6429-6745-8670-4244ACCEB06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71EA8F-9E7D-A24F-B784-D7021AA64DA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1763F66-7860-BC41-A34E-A25FD0396D7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AEF898F-D6E8-8240-AD6E-7FA2724D775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A09D1B3-7459-9D45-B893-2C071D6B606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0825AFF-8CFE-5344-94C1-54251F0A416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BD28F57-D16C-B240-85EF-D20EC8955B0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15856AE-8064-B84B-A103-F181C5E9382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E9357B9-CA63-0143-AC4B-55C2B18501F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3D2D7-F6AF-164E-BF5E-7610913CF21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6B4D544-FB9B-4D47-8D69-4E69B6EE555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8D5657C-11A8-DB4F-961A-EFFB288A789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9887DDB-AA55-8246-A84C-3869ADAC187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E73D012-9C67-764E-9C33-2D91B30A31E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C018803-ED34-FD45-A482-EF4041F0FA2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5D0C19D-6AC7-BB4B-96D5-4B1E5F2B2986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376CB3-01D1-A741-B0FE-8997B04CDB50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CF24787-026B-A447-8382-D6CD31ADCA1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134B-56FF-5441-975A-854142B9B48D}" type="datetimeFigureOut">
              <a:rPr lang="en-US" smtClean="0"/>
              <a:pPr/>
              <a:t>2/15/2010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Announcements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09999"/>
            <a:ext cx="8153400" cy="2364769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If you don’t have a clicker with you, sign in after class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This week: Chapter 11 Intermolecular Forces (OWL homework due 2/28)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Exam #1 Results:</a:t>
            </a:r>
          </a:p>
          <a:p>
            <a:pPr lvl="3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Average: 68</a:t>
            </a:r>
          </a:p>
          <a:p>
            <a:pPr lvl="3" algn="l">
              <a:buFont typeface="Arial" pitchFamily="34" charset="0"/>
              <a:buChar char="•"/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995" dirty="0" smtClean="0"/>
          </a:p>
          <a:p>
            <a:pPr lvl="2" algn="l">
              <a:buFont typeface="Arial" pitchFamily="34" charset="0"/>
              <a:buChar char="•"/>
            </a:pPr>
            <a:endParaRPr lang="en-US" sz="2995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812349" y="129142"/>
          <a:ext cx="3519303" cy="241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Induced Dipole- Induced Dipole Forces: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rgbClr val="294171"/>
                </a:solidFill>
              </a:rPr>
              <a:t>Between nonpolar molecules</a:t>
            </a:r>
            <a:endParaRPr lang="en-US" sz="32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pPr>
              <a:buNone/>
            </a:pPr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49284"/>
            <a:ext cx="3962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949284"/>
            <a:ext cx="4808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Hydrogen Bonds: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i="1" dirty="0" smtClean="0">
                <a:solidFill>
                  <a:srgbClr val="294171"/>
                </a:solidFill>
              </a:rPr>
              <a:t>Between Molecules with F-H, O-H, or N-H bonds</a:t>
            </a:r>
            <a:endParaRPr lang="en-US" sz="28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pPr>
              <a:buNone/>
            </a:pPr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33822"/>
            <a:ext cx="7961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4264" y="4756745"/>
            <a:ext cx="87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dirty="0" smtClean="0"/>
              <a:t>Which has strongest IMF?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050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Cl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Br</a:t>
            </a:r>
            <a:r>
              <a:rPr lang="en-US" sz="3200" baseline="-25000" dirty="0" smtClean="0"/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I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dirty="0" smtClean="0"/>
              <a:t>Which has the strongest IMF?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307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5054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Hydrogen Bonding: Properties of water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8462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65563" y="5245100"/>
            <a:ext cx="6350" cy="7938"/>
          </a:xfrm>
          <a:custGeom>
            <a:avLst/>
            <a:gdLst>
              <a:gd name="T0" fmla="+- 0 10748 10737"/>
              <a:gd name="T1" fmla="*/ T0 w 18"/>
              <a:gd name="T2" fmla="+- 0 14591 14569"/>
              <a:gd name="T3" fmla="*/ 14591 h 23"/>
              <a:gd name="T4" fmla="+- 0 10738 10737"/>
              <a:gd name="T5" fmla="*/ T4 w 18"/>
              <a:gd name="T6" fmla="+- 0 14571 14569"/>
              <a:gd name="T7" fmla="*/ 14571 h 23"/>
              <a:gd name="T8" fmla="+- 0 10732 10737"/>
              <a:gd name="T9" fmla="*/ T8 w 18"/>
              <a:gd name="T10" fmla="+- 0 14564 14569"/>
              <a:gd name="T11" fmla="*/ 14564 h 23"/>
              <a:gd name="T12" fmla="+- 0 10754 10737"/>
              <a:gd name="T13" fmla="*/ T12 w 18"/>
              <a:gd name="T14" fmla="+- 0 14570 14569"/>
              <a:gd name="T15" fmla="*/ 14570 h 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" h="23" extrusionOk="0">
                <a:moveTo>
                  <a:pt x="11" y="22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376238"/>
            <a:ext cx="5054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Hydrogen Bonding: Properties of water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19200"/>
            <a:ext cx="860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6704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650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More on Boiling Points and Hydrogen Bonding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876800"/>
            <a:ext cx="25336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513" y="3117850"/>
            <a:ext cx="34925" cy="1101725"/>
          </a:xfrm>
          <a:custGeom>
            <a:avLst/>
            <a:gdLst>
              <a:gd name="T0" fmla="+- 0 2221 2216"/>
              <a:gd name="T1" fmla="*/ T0 w 99"/>
              <a:gd name="T2" fmla="+- 0 8671 8661"/>
              <a:gd name="T3" fmla="*/ 8671 h 3058"/>
              <a:gd name="T4" fmla="+- 0 2222 2216"/>
              <a:gd name="T5" fmla="*/ T4 w 99"/>
              <a:gd name="T6" fmla="+- 0 8689 8661"/>
              <a:gd name="T7" fmla="*/ 8689 h 3058"/>
              <a:gd name="T8" fmla="+- 0 2220 2216"/>
              <a:gd name="T9" fmla="*/ T8 w 99"/>
              <a:gd name="T10" fmla="+- 0 8685 8661"/>
              <a:gd name="T11" fmla="*/ 8685 h 3058"/>
              <a:gd name="T12" fmla="+- 0 2221 2216"/>
              <a:gd name="T13" fmla="*/ T12 w 99"/>
              <a:gd name="T14" fmla="+- 0 8703 8661"/>
              <a:gd name="T15" fmla="*/ 8703 h 3058"/>
              <a:gd name="T16" fmla="+- 0 2232 2216"/>
              <a:gd name="T17" fmla="*/ T16 w 99"/>
              <a:gd name="T18" fmla="+- 0 8850 8661"/>
              <a:gd name="T19" fmla="*/ 8850 h 3058"/>
              <a:gd name="T20" fmla="+- 0 2257 2216"/>
              <a:gd name="T21" fmla="*/ T20 w 99"/>
              <a:gd name="T22" fmla="+- 0 8997 8661"/>
              <a:gd name="T23" fmla="*/ 8997 h 3058"/>
              <a:gd name="T24" fmla="+- 0 2268 2216"/>
              <a:gd name="T25" fmla="*/ T24 w 99"/>
              <a:gd name="T26" fmla="+- 0 9144 8661"/>
              <a:gd name="T27" fmla="*/ 9144 h 3058"/>
              <a:gd name="T28" fmla="+- 0 2295 2216"/>
              <a:gd name="T29" fmla="*/ T28 w 99"/>
              <a:gd name="T30" fmla="+- 0 9488 8661"/>
              <a:gd name="T31" fmla="*/ 9488 h 3058"/>
              <a:gd name="T32" fmla="+- 0 2317 2216"/>
              <a:gd name="T33" fmla="*/ T32 w 99"/>
              <a:gd name="T34" fmla="+- 0 9836 8661"/>
              <a:gd name="T35" fmla="*/ 9836 h 3058"/>
              <a:gd name="T36" fmla="+- 0 2311 2216"/>
              <a:gd name="T37" fmla="*/ T36 w 99"/>
              <a:gd name="T38" fmla="+- 0 10180 8661"/>
              <a:gd name="T39" fmla="*/ 10180 h 3058"/>
              <a:gd name="T40" fmla="+- 0 2310 2216"/>
              <a:gd name="T41" fmla="*/ T40 w 99"/>
              <a:gd name="T42" fmla="+- 0 10241 8661"/>
              <a:gd name="T43" fmla="*/ 10241 h 3058"/>
              <a:gd name="T44" fmla="+- 0 2304 2216"/>
              <a:gd name="T45" fmla="*/ T44 w 99"/>
              <a:gd name="T46" fmla="+- 0 10300 8661"/>
              <a:gd name="T47" fmla="*/ 10300 h 3058"/>
              <a:gd name="T48" fmla="+- 0 2299 2216"/>
              <a:gd name="T49" fmla="*/ T48 w 99"/>
              <a:gd name="T50" fmla="+- 0 10361 8661"/>
              <a:gd name="T51" fmla="*/ 10361 h 3058"/>
              <a:gd name="T52" fmla="+- 0 2271 2216"/>
              <a:gd name="T53" fmla="*/ T52 w 99"/>
              <a:gd name="T54" fmla="+- 0 10711 8661"/>
              <a:gd name="T55" fmla="*/ 10711 h 3058"/>
              <a:gd name="T56" fmla="+- 0 2243 2216"/>
              <a:gd name="T57" fmla="*/ T56 w 99"/>
              <a:gd name="T58" fmla="+- 0 11080 8661"/>
              <a:gd name="T59" fmla="*/ 11080 h 3058"/>
              <a:gd name="T60" fmla="+- 0 2248 2216"/>
              <a:gd name="T61" fmla="*/ T60 w 99"/>
              <a:gd name="T62" fmla="+- 0 11431 8661"/>
              <a:gd name="T63" fmla="*/ 11431 h 3058"/>
              <a:gd name="T64" fmla="+- 0 2249 2216"/>
              <a:gd name="T65" fmla="*/ T64 w 99"/>
              <a:gd name="T66" fmla="+- 0 11510 8661"/>
              <a:gd name="T67" fmla="*/ 11510 h 3058"/>
              <a:gd name="T68" fmla="+- 0 2260 2216"/>
              <a:gd name="T69" fmla="*/ T68 w 99"/>
              <a:gd name="T70" fmla="+- 0 11592 8661"/>
              <a:gd name="T71" fmla="*/ 11592 h 3058"/>
              <a:gd name="T72" fmla="+- 0 2274 2216"/>
              <a:gd name="T73" fmla="*/ T72 w 99"/>
              <a:gd name="T74" fmla="+- 0 11670 8661"/>
              <a:gd name="T75" fmla="*/ 11670 h 3058"/>
              <a:gd name="T76" fmla="+- 0 2277 2216"/>
              <a:gd name="T77" fmla="*/ T76 w 99"/>
              <a:gd name="T78" fmla="+- 0 11686 8661"/>
              <a:gd name="T79" fmla="*/ 11686 h 3058"/>
              <a:gd name="T80" fmla="+- 0 2281 2216"/>
              <a:gd name="T81" fmla="*/ T80 w 99"/>
              <a:gd name="T82" fmla="+- 0 11702 8661"/>
              <a:gd name="T83" fmla="*/ 11702 h 3058"/>
              <a:gd name="T84" fmla="+- 0 2284 2216"/>
              <a:gd name="T85" fmla="*/ T84 w 99"/>
              <a:gd name="T86" fmla="+- 0 11718 8661"/>
              <a:gd name="T87" fmla="*/ 11718 h 3058"/>
              <a:gd name="T88" fmla="+- 0 2291 2216"/>
              <a:gd name="T89" fmla="*/ T88 w 99"/>
              <a:gd name="T90" fmla="+- 0 11681 8661"/>
              <a:gd name="T91" fmla="*/ 11681 h 3058"/>
              <a:gd name="T92" fmla="+- 0 2300 2216"/>
              <a:gd name="T93" fmla="*/ T92 w 99"/>
              <a:gd name="T94" fmla="+- 0 11645 8661"/>
              <a:gd name="T95" fmla="*/ 11645 h 3058"/>
              <a:gd name="T96" fmla="+- 0 2306 2216"/>
              <a:gd name="T97" fmla="*/ T96 w 99"/>
              <a:gd name="T98" fmla="+- 0 11607 8661"/>
              <a:gd name="T99" fmla="*/ 11607 h 305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99" h="3058" extrusionOk="0">
                <a:moveTo>
                  <a:pt x="5" y="10"/>
                </a:moveTo>
                <a:cubicBezTo>
                  <a:pt x="6" y="28"/>
                  <a:pt x="4" y="24"/>
                  <a:pt x="5" y="42"/>
                </a:cubicBezTo>
                <a:cubicBezTo>
                  <a:pt x="16" y="189"/>
                  <a:pt x="41" y="336"/>
                  <a:pt x="52" y="483"/>
                </a:cubicBezTo>
                <a:cubicBezTo>
                  <a:pt x="79" y="827"/>
                  <a:pt x="101" y="1175"/>
                  <a:pt x="95" y="1519"/>
                </a:cubicBezTo>
                <a:cubicBezTo>
                  <a:pt x="94" y="1580"/>
                  <a:pt x="88" y="1639"/>
                  <a:pt x="83" y="1700"/>
                </a:cubicBezTo>
                <a:cubicBezTo>
                  <a:pt x="55" y="2050"/>
                  <a:pt x="27" y="2419"/>
                  <a:pt x="32" y="2770"/>
                </a:cubicBezTo>
                <a:cubicBezTo>
                  <a:pt x="33" y="2849"/>
                  <a:pt x="44" y="2931"/>
                  <a:pt x="58" y="3009"/>
                </a:cubicBezTo>
                <a:cubicBezTo>
                  <a:pt x="61" y="3025"/>
                  <a:pt x="65" y="3041"/>
                  <a:pt x="68" y="305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862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Identifying IMFs</a:t>
            </a:r>
          </a:p>
        </p:txBody>
      </p:sp>
      <p:sp>
        <p:nvSpPr>
          <p:cNvPr id="614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26400" y="1831975"/>
            <a:ext cx="14288" cy="7938"/>
          </a:xfrm>
          <a:custGeom>
            <a:avLst/>
            <a:gdLst>
              <a:gd name="T0" fmla="+- 0 22296 22296"/>
              <a:gd name="T1" fmla="*/ T0 w 41"/>
              <a:gd name="T2" fmla="+- 0 5091 5091"/>
              <a:gd name="T3" fmla="*/ 5091 h 19"/>
              <a:gd name="T4" fmla="+- 0 22315 22296"/>
              <a:gd name="T5" fmla="*/ T4 w 41"/>
              <a:gd name="T6" fmla="+- 0 5092 5091"/>
              <a:gd name="T7" fmla="*/ 5092 h 19"/>
              <a:gd name="T8" fmla="+- 0 22325 22296"/>
              <a:gd name="T9" fmla="*/ T8 w 41"/>
              <a:gd name="T10" fmla="+- 0 5096 5091"/>
              <a:gd name="T11" fmla="*/ 5096 h 19"/>
              <a:gd name="T12" fmla="+- 0 22336 22296"/>
              <a:gd name="T13" fmla="*/ T12 w 41"/>
              <a:gd name="T14" fmla="+- 0 5109 5091"/>
              <a:gd name="T15" fmla="*/ 5109 h 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41" h="19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711358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9600" y="304800"/>
            <a:ext cx="645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Relative Contributions of Different IMFs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4171"/>
                </a:solidFill>
              </a:rPr>
              <a:t>Chapter 11</a:t>
            </a:r>
            <a:endParaRPr lang="en-US" dirty="0">
              <a:solidFill>
                <a:srgbClr val="294171"/>
              </a:solidFill>
            </a:endParaRPr>
          </a:p>
        </p:txBody>
      </p:sp>
      <p:pic>
        <p:nvPicPr>
          <p:cNvPr id="5" name="Picture Placeholder 4" descr="interaction.gif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4027" r="-40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Intermolecular Forces and the Liquid State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45005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7030A0"/>
                </a:solidFill>
              </a:rPr>
              <a:t>Properties of Liquids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Vapor Pressure (volatility)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Boiling Point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Enthalpy of Vaporization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Viscosity</a:t>
            </a:r>
          </a:p>
          <a:p>
            <a:pPr>
              <a:buFont typeface="Arial" charset="0"/>
              <a:buChar char="•"/>
            </a:pPr>
            <a:endParaRPr lang="en-US" sz="280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7030A0"/>
                </a:solidFill>
              </a:rPr>
              <a:t> Surface Tension</a:t>
            </a:r>
          </a:p>
          <a:p>
            <a:endParaRPr lang="en-US" sz="2800">
              <a:solidFill>
                <a:srgbClr val="7030A0"/>
              </a:solidFill>
            </a:endParaRPr>
          </a:p>
          <a:p>
            <a:endParaRPr lang="en-US"/>
          </a:p>
        </p:txBody>
      </p:sp>
      <p:sp>
        <p:nvSpPr>
          <p:cNvPr id="7170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21688" y="3589338"/>
            <a:ext cx="4762" cy="6350"/>
          </a:xfrm>
          <a:custGeom>
            <a:avLst/>
            <a:gdLst>
              <a:gd name="T0" fmla="+- 0 23392 23392"/>
              <a:gd name="T1" fmla="*/ T0 w 13"/>
              <a:gd name="T2" fmla="+- 0 9970 9970"/>
              <a:gd name="T3" fmla="*/ 9970 h 17"/>
              <a:gd name="T4" fmla="+- 0 23396 23392"/>
              <a:gd name="T5" fmla="*/ T4 w 13"/>
              <a:gd name="T6" fmla="+- 0 9975 9970"/>
              <a:gd name="T7" fmla="*/ 9975 h 17"/>
              <a:gd name="T8" fmla="+- 0 23400 23392"/>
              <a:gd name="T9" fmla="*/ T8 w 13"/>
              <a:gd name="T10" fmla="+- 0 9981 9970"/>
              <a:gd name="T11" fmla="*/ 9981 h 17"/>
              <a:gd name="T12" fmla="+- 0 23404 23392"/>
              <a:gd name="T13" fmla="*/ T12 w 13"/>
              <a:gd name="T14" fmla="+- 0 9986 9970"/>
              <a:gd name="T15" fmla="*/ 9986 h 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3" h="17" extrusionOk="0">
                <a:moveTo>
                  <a:pt x="0" y="0"/>
                </a:move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57238" y="452438"/>
            <a:ext cx="7548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Molecular interpretation of vapor pressure and boiling.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62000" y="4110038"/>
            <a:ext cx="355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Enthalpy of vaporization: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700088"/>
            <a:ext cx="75326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604838"/>
            <a:ext cx="756126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85800" y="762000"/>
            <a:ext cx="634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Clausius-Clapyron Equation: Vapor Pressure, </a:t>
            </a:r>
            <a:r>
              <a:rPr lang="en-US">
                <a:sym typeface="Symbol" charset="2"/>
              </a:rPr>
              <a:t>H</a:t>
            </a:r>
            <a:r>
              <a:rPr lang="en-US" baseline="-25000">
                <a:sym typeface="Symbol" charset="2"/>
              </a:rPr>
              <a:t>vap</a:t>
            </a:r>
            <a:r>
              <a:rPr lang="en-US">
                <a:sym typeface="Symbol" charset="2"/>
              </a:rPr>
              <a:t>, and T</a:t>
            </a:r>
            <a:r>
              <a:rPr lang="en-US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752600"/>
            <a:ext cx="3648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611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u="sng"/>
              <a:t>Graphical Method of Determining Enthalpy of Vaporization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306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7467600" cy="65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6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7175" y="228600"/>
            <a:ext cx="5762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Times New Roman" charset="0"/>
                <a:cs typeface="Times New Roman" charset="0"/>
              </a:rPr>
              <a:t>Example 2. 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What is the mass of water in the air in this lecture hall?</a:t>
            </a:r>
            <a:endParaRPr lang="en-US"/>
          </a:p>
          <a:p>
            <a:pPr eaLnBrk="0" hangingPunct="0"/>
            <a:endParaRPr lang="en-US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14 m x 5 m x 17 m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T = 22 </a:t>
            </a:r>
            <a:r>
              <a:rPr lang="en-US" baseline="30000">
                <a:ea typeface="Times New Roman" charset="0"/>
                <a:cs typeface="Times New Roman" charset="0"/>
              </a:rPr>
              <a:t>o</a:t>
            </a:r>
            <a:r>
              <a:rPr lang="en-US">
                <a:ea typeface="Times New Roman" charset="0"/>
                <a:cs typeface="Times New Roman" charset="0"/>
              </a:rPr>
              <a:t>C</a:t>
            </a:r>
            <a:endParaRPr lang="en-US"/>
          </a:p>
          <a:p>
            <a:pPr eaLnBrk="0" hangingPunct="0"/>
            <a:r>
              <a:rPr lang="en-US">
                <a:ea typeface="Times New Roman" charset="0"/>
                <a:cs typeface="Times New Roman" charset="0"/>
              </a:rPr>
              <a:t>Humidity = 43%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03188" y="141288"/>
            <a:ext cx="7593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ea typeface="Calibri" charset="0"/>
                <a:cs typeface="Times New Roman" charset="0"/>
              </a:rPr>
              <a:t>Example 3.</a:t>
            </a:r>
            <a:endParaRPr lang="en-US" sz="1600">
              <a:ea typeface="Calibri" charset="0"/>
              <a:cs typeface="Times New Roman" charset="0"/>
            </a:endParaRP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A 1-L flask of air is at 30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 and relative humidity of 68%. The flask is put</a:t>
            </a:r>
          </a:p>
          <a:p>
            <a:pPr eaLnBrk="0" hangingPunct="0"/>
            <a:r>
              <a:rPr lang="en-US">
                <a:ea typeface="Calibri" charset="0"/>
                <a:cs typeface="Times New Roman" charset="0"/>
              </a:rPr>
              <a:t> in a freezer and the temperature decreases to 5 </a:t>
            </a:r>
            <a:r>
              <a:rPr lang="en-US" baseline="30000">
                <a:ea typeface="Calibri" charset="0"/>
                <a:cs typeface="Times New Roman" charset="0"/>
              </a:rPr>
              <a:t>o</a:t>
            </a:r>
            <a:r>
              <a:rPr lang="en-US">
                <a:ea typeface="Calibri" charset="0"/>
                <a:cs typeface="Times New Roman" charset="0"/>
              </a:rPr>
              <a:t>C. What happens?</a:t>
            </a:r>
            <a:endParaRPr lang="en-US" sz="2800">
              <a:ea typeface="Calibri" charset="0"/>
              <a:cs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52810" y="1420891"/>
          <a:ext cx="6838381" cy="401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4543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3114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Surface Tension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28000" y="6364288"/>
            <a:ext cx="19050" cy="12700"/>
          </a:xfrm>
          <a:custGeom>
            <a:avLst/>
            <a:gdLst>
              <a:gd name="T0" fmla="+- 0 22579 22579"/>
              <a:gd name="T1" fmla="*/ T0 w 50"/>
              <a:gd name="T2" fmla="+- 0 17699 17678"/>
              <a:gd name="T3" fmla="*/ 17699 h 35"/>
              <a:gd name="T4" fmla="+- 0 22606 22579"/>
              <a:gd name="T5" fmla="*/ T4 w 50"/>
              <a:gd name="T6" fmla="+- 0 17720 17678"/>
              <a:gd name="T7" fmla="*/ 17720 h 35"/>
              <a:gd name="T8" fmla="+- 0 22609 22579"/>
              <a:gd name="T9" fmla="*/ T8 w 50"/>
              <a:gd name="T10" fmla="+- 0 17704 17678"/>
              <a:gd name="T11" fmla="*/ 17704 h 35"/>
              <a:gd name="T12" fmla="+- 0 22628 22579"/>
              <a:gd name="T13" fmla="*/ T12 w 50"/>
              <a:gd name="T14" fmla="+- 0 17678 17678"/>
              <a:gd name="T15" fmla="*/ 17678 h 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0" h="35" extrusionOk="0">
                <a:moveTo>
                  <a:pt x="0" y="21"/>
                </a:move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733" y="914400"/>
            <a:ext cx="4114800" cy="1162050"/>
          </a:xfrm>
        </p:spPr>
        <p:txBody>
          <a:bodyPr/>
          <a:lstStyle/>
          <a:p>
            <a:pPr algn="l"/>
            <a:r>
              <a:rPr lang="en-US" sz="2400" dirty="0" smtClean="0"/>
              <a:t>What happens when water boils? </a:t>
            </a:r>
            <a:br>
              <a:rPr lang="en-US" sz="2400" dirty="0" smtClean="0"/>
            </a:br>
            <a:r>
              <a:rPr lang="en-US" sz="2400" dirty="0" smtClean="0"/>
              <a:t>Draw a picture.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19733" y="2590799"/>
            <a:ext cx="4114800" cy="2895601"/>
          </a:xfrm>
        </p:spPr>
        <p:txBody>
          <a:bodyPr>
            <a:noAutofit/>
          </a:bodyPr>
          <a:lstStyle/>
          <a:p>
            <a:pPr algn="l"/>
            <a:r>
              <a:rPr lang="en-US" sz="1900" dirty="0" smtClean="0"/>
              <a:t>Bonding vs. Intermolecular Forces</a:t>
            </a:r>
          </a:p>
          <a:p>
            <a:pPr algn="l"/>
            <a:endParaRPr lang="en-US" sz="1900" dirty="0" smtClean="0"/>
          </a:p>
          <a:p>
            <a:pPr algn="l"/>
            <a:endParaRPr lang="en-US" sz="1900" dirty="0" smtClean="0"/>
          </a:p>
          <a:p>
            <a:pPr algn="l"/>
            <a:endParaRPr lang="en-US" sz="1900" dirty="0" smtClean="0"/>
          </a:p>
          <a:p>
            <a:pPr algn="l"/>
            <a:r>
              <a:rPr lang="en-US" sz="1900" dirty="0" smtClean="0"/>
              <a:t>Where do IMF’s come from?</a:t>
            </a:r>
            <a:endParaRPr lang="en-US" sz="1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Types of Forces </a:t>
            </a:r>
            <a:r>
              <a:rPr lang="en-US" sz="3600" i="1" dirty="0" smtClean="0"/>
              <a:t>Between</a:t>
            </a:r>
            <a:r>
              <a:rPr lang="en-US" sz="3500" dirty="0" smtClean="0"/>
              <a:t> Molecules</a:t>
            </a:r>
            <a:br>
              <a:rPr lang="en-US" sz="3500" dirty="0" smtClean="0"/>
            </a:br>
            <a:r>
              <a:rPr lang="en-US" sz="3500" dirty="0" smtClean="0"/>
              <a:t>Intermolecular Forces (IMF’s)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87963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Ion-Dipole Forces: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chemeClr val="accent1"/>
                </a:solidFill>
              </a:rPr>
              <a:t>Between dissolved ions and polar molecule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Enthalpy of hydration:</a:t>
            </a:r>
          </a:p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97602"/>
            <a:ext cx="3192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3175" y="1597602"/>
            <a:ext cx="5053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0813" cy="1371600"/>
          </a:xfrm>
        </p:spPr>
        <p:txBody>
          <a:bodyPr/>
          <a:lstStyle/>
          <a:p>
            <a:r>
              <a:rPr lang="en-US" dirty="0" smtClean="0"/>
              <a:t>Which would have the highest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hyd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3657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Li</a:t>
            </a:r>
            <a:r>
              <a:rPr lang="en-US" sz="3200" baseline="30000" dirty="0" smtClean="0"/>
              <a:t>+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Na</a:t>
            </a:r>
            <a:r>
              <a:rPr lang="en-US" sz="3200" baseline="30000" dirty="0" smtClean="0"/>
              <a:t>+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K</a:t>
            </a:r>
            <a:r>
              <a:rPr lang="en-US" sz="3200" baseline="30000" dirty="0" smtClean="0"/>
              <a:t>+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Ca</a:t>
            </a:r>
            <a:r>
              <a:rPr lang="en-US" sz="3200" baseline="30000" dirty="0" smtClean="0"/>
              <a:t>2+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3200" dirty="0" smtClean="0"/>
              <a:t>Al</a:t>
            </a:r>
            <a:r>
              <a:rPr lang="en-US" sz="3200" baseline="30000" dirty="0" smtClean="0"/>
              <a:t>3+</a:t>
            </a:r>
            <a:endParaRPr lang="en-US" sz="3200" baseline="30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Dipole-Dipole Forces: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rgbClr val="294171"/>
                </a:solidFill>
              </a:rPr>
              <a:t>Between polar molecules</a:t>
            </a:r>
            <a:endParaRPr lang="en-US" sz="32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19596"/>
            <a:ext cx="3656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919596"/>
            <a:ext cx="4498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Dipole- Induced Dipole Forces: 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i="1" dirty="0" smtClean="0">
                <a:solidFill>
                  <a:srgbClr val="294171"/>
                </a:solidFill>
              </a:rPr>
              <a:t>Between polar  and nonpolar molecules</a:t>
            </a:r>
            <a:endParaRPr lang="en-US" sz="3200" i="1" dirty="0">
              <a:solidFill>
                <a:srgbClr val="29417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pPr>
              <a:buNone/>
            </a:pPr>
            <a:endParaRPr lang="en-US" dirty="0" smtClean="0">
              <a:solidFill>
                <a:srgbClr val="17375E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charset="0"/>
              </a:rPr>
              <a:t>Trends: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07968"/>
            <a:ext cx="3887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907968"/>
            <a:ext cx="4667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strongest IMF?"/>
  <p:tag name="ANSWERSALIAS" val="F2|smicln|Cl2|smicln|Br2|smicln|I2"/>
  <p:tag name="CHARTCOLORINDICES" val="10,3,11,14,13,23,46,9,5,16,10,3"/>
  <p:tag name="VALUES" val="Incorrect|smicln|Incorrect|smicln|Incorrect|smicln|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"/>
  <p:tag name="FONTSIZE" val="32"/>
  <p:tag name="BULLETTYPE" val="ppBulletArabicPeriod"/>
  <p:tag name="ANSWERTEXT" val="F2&#10;Cl2&#10;Br2&#10;I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71EED25934247D9A0E7238BDCB6B0D3"/>
  <p:tag name="SLIDEID" val="471EED25934247D9A0E7238BDCB6B0D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has the strongest IMF?"/>
  <p:tag name="ANSWERSALIAS" val="CH3CH3|smicln|CH3OH"/>
  <p:tag name="CHARTCOLORINDICES" val="10,3,11,14,13,23,46,9,5,16,10,3"/>
  <p:tag name="VALUES" val="Incorrect|smicln|Corr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2"/>
  <p:tag name="FONTSIZE" val="32"/>
  <p:tag name="BULLETTYPE" val="ppBulletArabicPeriod"/>
  <p:tag name="ANSWERTEXT" val="CH3CH3&#10;CH3O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74C4A00C18840EC998ECB8794DA4DAC"/>
  <p:tag name="SLIDEID" val="B74C4A00C18840EC998ECB8794DA4DA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ich would have the highest DHhyd?"/>
  <p:tag name="ANSWERSALIAS" val="Li+|smicln|Na+|smicln|K+|smicln|Ca2+|smicln|Al3+"/>
  <p:tag name="CHARTCOLORINDICES" val="10,3,11,14,13,23,46,9,5,16,10,3"/>
  <p:tag name="VALUES" val="Incorrect|smicln|Incorrect|smicln|Incorrect|smicln|Incorrect|smicln|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0"/>
  <p:tag name="FONTSIZE" val="32"/>
  <p:tag name="BULLETTYPE" val="ppBulletArabicPeriod"/>
  <p:tag name="ANSWERTEXT" val="Li+&#10;Na+&#10;K+&#10;Ca2+&#10;Al3+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3616</TotalTime>
  <Words>322</Words>
  <Application>Microsoft Office PowerPoint</Application>
  <PresentationFormat>On-screen Show (4:3)</PresentationFormat>
  <Paragraphs>118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Folio</vt:lpstr>
      <vt:lpstr>Microsoft Graph Chart</vt:lpstr>
      <vt:lpstr>Announcements</vt:lpstr>
      <vt:lpstr>Chapter 11</vt:lpstr>
      <vt:lpstr>Slide 3</vt:lpstr>
      <vt:lpstr>What happens when water boils?  Draw a picture.</vt:lpstr>
      <vt:lpstr>Types of Forces Between Molecules Intermolecular Forces (IMF’s)</vt:lpstr>
      <vt:lpstr>Ion-Dipole Forces:  Between dissolved ions and polar molecules</vt:lpstr>
      <vt:lpstr>Which would have the highest DHhyd?</vt:lpstr>
      <vt:lpstr>Dipole-Dipole Forces:  Between polar molecules</vt:lpstr>
      <vt:lpstr>Dipole- Induced Dipole Forces:  Between polar  and nonpolar molecules</vt:lpstr>
      <vt:lpstr>Induced Dipole- Induced Dipole Forces:  Between nonpolar molecules</vt:lpstr>
      <vt:lpstr>Hydrogen Bonds:  Between Molecules with F-H, O-H, or N-H bonds</vt:lpstr>
      <vt:lpstr>Which has strongest IMF?</vt:lpstr>
      <vt:lpstr>Which has the strongest IMF?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112 General Chemistry 2</dc:title>
  <dc:creator>Kelly Gallagher</dc:creator>
  <cp:lastModifiedBy>BV Tablet</cp:lastModifiedBy>
  <cp:revision>148</cp:revision>
  <dcterms:created xsi:type="dcterms:W3CDTF">2010-02-15T06:15:46Z</dcterms:created>
  <dcterms:modified xsi:type="dcterms:W3CDTF">2010-02-15T14:44:41Z</dcterms:modified>
</cp:coreProperties>
</file>