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8" r:id="rId2"/>
    <p:sldId id="274" r:id="rId3"/>
    <p:sldId id="256" r:id="rId4"/>
    <p:sldId id="273" r:id="rId5"/>
    <p:sldId id="263" r:id="rId6"/>
    <p:sldId id="261" r:id="rId7"/>
    <p:sldId id="264" r:id="rId8"/>
    <p:sldId id="257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4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DCEEB-14F2-CF4D-9D45-73F98D842057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A3A5C-4197-2E49-B34A-3DD9ADFFC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A3A5C-4197-2E49-B34A-3DD9ADFFC28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A3A5C-4197-2E49-B34A-3DD9ADFFC28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A3A5C-4197-2E49-B34A-3DD9ADFFC28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A3A5C-4197-2E49-B34A-3DD9ADFFC28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76935-2DD6-AA4D-B415-40FE54491BBC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76935-2DD6-AA4D-B415-40FE54491BBC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A3A5C-4197-2E49-B34A-3DD9ADFFC28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A3A5C-4197-2E49-B34A-3DD9ADFFC28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A3A5C-4197-2E49-B34A-3DD9ADFFC28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A3A5C-4197-2E49-B34A-3DD9ADFFC28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A3A5C-4197-2E49-B34A-3DD9ADFFC28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A3A5C-4197-2E49-B34A-3DD9ADFFC28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A3A5C-4197-2E49-B34A-3DD9ADFFC28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A3A5C-4197-2E49-B34A-3DD9ADFFC28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A3A5C-4197-2E49-B34A-3DD9ADFFC28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14376CB3-01D1-A741-B0FE-8997B04CDB50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5FF4F31-4C5F-EC40-921E-2F84AD5F8B8A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390C879-C7D5-C043-BB2B-3EC3F115EF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4F31-4C5F-EC40-921E-2F84AD5F8B8A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0C879-C7D5-C043-BB2B-3EC3F115EF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4F31-4C5F-EC40-921E-2F84AD5F8B8A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0C879-C7D5-C043-BB2B-3EC3F115EF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64976-98D3-B945-BA03-14039363476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62E134B-56FF-5441-975A-854142B9B48D}" type="datetimeFigureOut">
              <a:rPr lang="en-US" smtClean="0"/>
              <a:pPr/>
              <a:t>3/3/2010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4F31-4C5F-EC40-921E-2F84AD5F8B8A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0C879-C7D5-C043-BB2B-3EC3F115EF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5FF4F31-4C5F-EC40-921E-2F84AD5F8B8A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390C879-C7D5-C043-BB2B-3EC3F115EF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4F31-4C5F-EC40-921E-2F84AD5F8B8A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0C879-C7D5-C043-BB2B-3EC3F115EF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4F31-4C5F-EC40-921E-2F84AD5F8B8A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0C879-C7D5-C043-BB2B-3EC3F115EF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4F31-4C5F-EC40-921E-2F84AD5F8B8A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0C879-C7D5-C043-BB2B-3EC3F115EF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4F31-4C5F-EC40-921E-2F84AD5F8B8A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0C879-C7D5-C043-BB2B-3EC3F115EF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4F31-4C5F-EC40-921E-2F84AD5F8B8A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0C879-C7D5-C043-BB2B-3EC3F115EF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F4F31-4C5F-EC40-921E-2F84AD5F8B8A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0C879-C7D5-C043-BB2B-3EC3F115EF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5FF4F31-4C5F-EC40-921E-2F84AD5F8B8A}" type="datetimeFigureOut">
              <a:rPr lang="en-US" smtClean="0"/>
              <a:pPr/>
              <a:t>3/3/2010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90C879-C7D5-C043-BB2B-3EC3F115EF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6" Type="http://schemas.openxmlformats.org/officeDocument/2006/relationships/hyperlink" Target="http://www.nasa.gov/mov/231408main_084_Fluid_Physics.mov" TargetMode="External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4.png"/><Relationship Id="rId4" Type="http://schemas.openxmlformats.org/officeDocument/2006/relationships/hyperlink" Target="http://hyperphysics.phy-astr.gsu.edu/Hbase/ptens2.html#al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.bin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gif"/><Relationship Id="rId5" Type="http://schemas.openxmlformats.org/officeDocument/2006/relationships/package" Target="../embeddings/Microsoft_Office_Excel_Worksheet1.xlsx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gif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Office_Excel_Worksheet2.xlsx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jpeg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11- We’re </a:t>
            </a:r>
            <a:r>
              <a:rPr lang="en-US" i="1" dirty="0" smtClean="0"/>
              <a:t>really </a:t>
            </a:r>
            <a:r>
              <a:rPr lang="en-US" dirty="0" smtClean="0"/>
              <a:t>going to finish it today!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Detailed Exam #1 Answer Key is on the web site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671" y="562306"/>
            <a:ext cx="4060658" cy="274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453266">
            <a:off x="595681" y="1269347"/>
            <a:ext cx="26074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cap="all" spc="0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Mt. Washington</a:t>
            </a:r>
          </a:p>
          <a:p>
            <a:pPr algn="ctr"/>
            <a:r>
              <a:rPr lang="en-US" sz="2000" b="1" cap="all" spc="0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Observatory</a:t>
            </a:r>
            <a:endParaRPr lang="en-US" sz="2000" b="1" cap="all" spc="0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Reducing Surface Tension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Contact Angle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Surfactants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9779" y="2710855"/>
            <a:ext cx="2743200" cy="572643"/>
          </a:xfrm>
          <a:prstGeom prst="rect">
            <a:avLst/>
          </a:prstGeom>
        </p:spPr>
      </p:pic>
      <p:pic>
        <p:nvPicPr>
          <p:cNvPr id="7" name="Picture 6" descr="contactangle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372" y="2710855"/>
            <a:ext cx="3242474" cy="2865646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Surface Tension in Space (Microgravity)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Contained fluids</a:t>
            </a:r>
            <a:endParaRPr lang="en-US" dirty="0"/>
          </a:p>
        </p:txBody>
      </p:sp>
      <p:pic>
        <p:nvPicPr>
          <p:cNvPr id="8" name="Content Placeholder 7" descr="microgravity_stension.jpg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 t="-8069" b="-14276"/>
          <a:stretch>
            <a:fillRect/>
          </a:stretch>
        </p:blipFill>
        <p:spPr>
          <a:xfrm>
            <a:off x="457200" y="2281571"/>
            <a:ext cx="4038600" cy="2990345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Fluids in Freefall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1400" dirty="0" smtClean="0">
                <a:hlinkClick r:id="rId6"/>
              </a:rPr>
              <a:t>http://www.nasa.gov/mov/231408main_084_Fluid_Physics.mov</a:t>
            </a:r>
            <a:endParaRPr lang="en-US" sz="1400" dirty="0" smtClean="0"/>
          </a:p>
          <a:p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Surface Tension in the Body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327316"/>
            <a:ext cx="7770813" cy="5085392"/>
          </a:xfrm>
        </p:spPr>
        <p:txBody>
          <a:bodyPr>
            <a:spAutoFit/>
          </a:bodyPr>
          <a:lstStyle/>
          <a:p>
            <a:r>
              <a:rPr lang="en-US" dirty="0" smtClean="0"/>
              <a:t>Inflation of the alveoli in the lungs is facilitated by a surface-tension reducing surfactant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1946" dirty="0" smtClean="0"/>
              <a:t>Reference</a:t>
            </a:r>
            <a:r>
              <a:rPr lang="en-US" sz="1946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1946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http://hyperphysics.phy-astr.gsu.edu/Hbase/ptens2.html#alv</a:t>
            </a:r>
            <a:endParaRPr lang="en-US" sz="1946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0612" y="2281516"/>
            <a:ext cx="3182777" cy="365658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Why does the big paper clip sink?</a:t>
            </a:r>
            <a:endParaRPr lang="en-US" sz="32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44034" name="Chart" r:id="rId6" imgW="4572000" imgH="5143470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457200" y="1219200"/>
            <a:ext cx="4572000" cy="4937760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2000" dirty="0" smtClean="0"/>
              <a:t>The paper clip is hydrophobic</a:t>
            </a:r>
          </a:p>
          <a:p>
            <a:pPr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2000" dirty="0" smtClean="0"/>
              <a:t>The paper clip is </a:t>
            </a:r>
            <a:r>
              <a:rPr lang="en-US" sz="2000" dirty="0" err="1" smtClean="0"/>
              <a:t>hydrophillic</a:t>
            </a:r>
            <a:endParaRPr lang="en-US" sz="2000" dirty="0" smtClean="0"/>
          </a:p>
          <a:p>
            <a:pPr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2000" dirty="0" smtClean="0"/>
              <a:t>The force of gravity pulling down on the clip is greater than surface tension</a:t>
            </a:r>
            <a:endParaRPr lang="en-US" sz="2000" baseline="-25000" dirty="0" smtClean="0"/>
          </a:p>
          <a:p>
            <a:pPr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2000" dirty="0" smtClean="0"/>
              <a:t>The force of gravity pulling down on the clip is less than surface tension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makes the little paper clip sink?</a:t>
            </a:r>
            <a:endParaRPr lang="en-US" sz="3200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5121" name="Chart" r:id="rId6" imgW="4572000" imgH="5143470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457200" y="1219200"/>
            <a:ext cx="4572000" cy="4937760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1800" dirty="0" smtClean="0"/>
              <a:t>The detergent reduces the water-water IMF’s  and thus reduces the surface tension of the water</a:t>
            </a:r>
          </a:p>
          <a:p>
            <a:pPr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1800" dirty="0" smtClean="0"/>
              <a:t>The detergent increases the water-water IMF’s  and thus reduces the surface tension of the water</a:t>
            </a:r>
          </a:p>
          <a:p>
            <a:pPr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1800" dirty="0" smtClean="0"/>
              <a:t>The detergent reduces the water-water IMF’s  and thus increases the surface tension of the water</a:t>
            </a:r>
          </a:p>
          <a:p>
            <a:pPr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en-US" sz="1800" dirty="0" smtClean="0"/>
              <a:t>The detergent increases the water-water IMF’s  and thus increases the surface tension of the water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Viscosity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Fluid flow and IMF’s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5203" y="2209800"/>
            <a:ext cx="3381410" cy="26991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Viscosity and Volcanoes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en-US" dirty="0" smtClean="0">
                <a:solidFill>
                  <a:schemeClr val="tx2"/>
                </a:solidFill>
              </a:rPr>
              <a:t>peanut butter (silica-rich, </a:t>
            </a:r>
            <a:r>
              <a:rPr lang="en-US" dirty="0" err="1" smtClean="0">
                <a:solidFill>
                  <a:schemeClr val="tx2"/>
                </a:solidFill>
              </a:rPr>
              <a:t>rhyolitic</a:t>
            </a:r>
            <a:r>
              <a:rPr lang="en-US" dirty="0" smtClean="0">
                <a:solidFill>
                  <a:schemeClr val="tx2"/>
                </a:solidFill>
              </a:rPr>
              <a:t> magma) </a:t>
            </a:r>
          </a:p>
          <a:p>
            <a:pPr algn="ctr">
              <a:spcBef>
                <a:spcPts val="800"/>
              </a:spcBef>
              <a:buNone/>
            </a:pPr>
            <a:r>
              <a:rPr lang="en-US" dirty="0" smtClean="0">
                <a:solidFill>
                  <a:schemeClr val="tx2"/>
                </a:solidFill>
              </a:rPr>
              <a:t>vs.</a:t>
            </a:r>
          </a:p>
          <a:p>
            <a:pPr lvl="1">
              <a:spcBef>
                <a:spcPts val="800"/>
              </a:spcBef>
              <a:buNone/>
            </a:pPr>
            <a:r>
              <a:rPr lang="en-US" sz="2400" dirty="0" smtClean="0"/>
              <a:t>ketchup (silica-poor, basaltic magma) </a:t>
            </a:r>
          </a:p>
          <a:p>
            <a:endParaRPr lang="en-US" dirty="0" smtClean="0"/>
          </a:p>
          <a:p>
            <a:r>
              <a:rPr lang="en-US" dirty="0" smtClean="0"/>
              <a:t>Conclusion:</a:t>
            </a:r>
          </a:p>
          <a:p>
            <a:pPr indent="0">
              <a:buNone/>
            </a:pPr>
            <a:r>
              <a:rPr lang="en-US" dirty="0" smtClean="0"/>
              <a:t>During eruptions basaltic magmas will erupt better since they require less pressure acting upon them, while </a:t>
            </a:r>
            <a:r>
              <a:rPr lang="en-US" dirty="0" err="1" smtClean="0"/>
              <a:t>rhyolitic</a:t>
            </a:r>
            <a:r>
              <a:rPr lang="en-US" dirty="0" smtClean="0"/>
              <a:t> magmas will hardly erupt at all due to their highly viscous nature which requires excess pressures to cause an eruption.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6797" y="1219200"/>
            <a:ext cx="2213555" cy="2286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Chromatography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Colligative</a:t>
            </a:r>
            <a:r>
              <a:rPr lang="en-US" dirty="0" smtClean="0"/>
              <a:t> Properties Lab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Equations you need: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numbers you need (and how to obtain them):</a:t>
            </a:r>
          </a:p>
          <a:p>
            <a:pPr lvl="1">
              <a:buFont typeface="Wingdings" charset="2"/>
              <a:buChar char="q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70604" y="1721899"/>
          <a:ext cx="2692400" cy="2671763"/>
        </p:xfrm>
        <a:graphic>
          <a:graphicData uri="http://schemas.openxmlformats.org/presentationml/2006/ole">
            <p:oleObj spid="_x0000_s3077" name="Equation" r:id="rId5" imgW="0" imgH="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109371" y="5012429"/>
          <a:ext cx="894078" cy="365759"/>
        </p:xfrm>
        <a:graphic>
          <a:graphicData uri="http://schemas.openxmlformats.org/presentationml/2006/ole">
            <p:oleObj spid="_x0000_s3078" name="Equation" r:id="rId6" imgW="0" imgH="0" progId="Equation.3">
              <p:embed/>
            </p:oleObj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1109372" y="5789613"/>
          <a:ext cx="673343" cy="357568"/>
        </p:xfrm>
        <a:graphic>
          <a:graphicData uri="http://schemas.openxmlformats.org/presentationml/2006/ole">
            <p:oleObj spid="_x0000_s3079" name="Equation" r:id="rId7" imgW="0" imgH="0" progId="Equation.3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Colligative</a:t>
            </a:r>
            <a:r>
              <a:rPr lang="en-US" dirty="0" smtClean="0"/>
              <a:t> Properties Lab</a:t>
            </a: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521806" y="1345235"/>
          <a:ext cx="4516175" cy="2407581"/>
        </p:xfrm>
        <a:graphic>
          <a:graphicData uri="http://schemas.openxmlformats.org/presentationml/2006/ole">
            <p:oleObj spid="_x0000_s38914" name="Worksheet" r:id="rId5" imgW="0" imgH="0" progId="Excel.Sheet.12">
              <p:embed/>
            </p:oleObj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06018" y="1345235"/>
          <a:ext cx="4309770" cy="4412367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861954"/>
                <a:gridCol w="861954"/>
                <a:gridCol w="861954"/>
                <a:gridCol w="861954"/>
                <a:gridCol w="861954"/>
              </a:tblGrid>
              <a:tr h="326394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Time (sec)</a:t>
                      </a:r>
                      <a:endParaRPr lang="en-US" sz="1200" b="1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Temperature (°C)</a:t>
                      </a:r>
                      <a:endParaRPr lang="en-US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822033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Stearic</a:t>
                      </a:r>
                      <a:r>
                        <a:rPr lang="en-US" sz="1200" dirty="0" smtClean="0"/>
                        <a:t> Acid 1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Stearic</a:t>
                      </a:r>
                      <a:r>
                        <a:rPr lang="en-US" sz="1200" dirty="0" smtClean="0"/>
                        <a:t> Acid 2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Unknown Solution</a:t>
                      </a:r>
                      <a:r>
                        <a:rPr lang="en-US" sz="1200" baseline="0" dirty="0" smtClean="0"/>
                        <a:t> 1g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Unknown Solution 2g</a:t>
                      </a:r>
                      <a:endParaRPr lang="en-US" sz="1200" b="1" dirty="0"/>
                    </a:p>
                  </a:txBody>
                  <a:tcPr anchor="ctr"/>
                </a:tc>
              </a:tr>
              <a:tr h="3263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74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79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3263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75.5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72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76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3263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70.5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73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3263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69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71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3263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70.5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68.5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70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3263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70.5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68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68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3263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68</a:t>
                      </a:r>
                      <a:endParaRPr lang="en-US" sz="1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67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3263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68</a:t>
                      </a:r>
                      <a:endParaRPr lang="en-US" sz="1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66.5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3263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270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68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66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  <a:tr h="3263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/>
                        <a:t>68</a:t>
                      </a:r>
                      <a:endParaRPr lang="en-US" sz="1400" b="0" i="0" u="none" strike="noStrike">
                        <a:latin typeface="Verdan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66</a:t>
                      </a:r>
                      <a:endParaRPr lang="en-US" sz="14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67426" y="1345235"/>
            <a:ext cx="4114800" cy="27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Try this at home, answer next class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/>
            <a:r>
              <a:rPr lang="en-US" dirty="0" smtClean="0">
                <a:ea typeface="Times New Roman" charset="0"/>
                <a:cs typeface="Times New Roman" charset="0"/>
              </a:rPr>
              <a:t>What is the mass of water in the air in this lecture hall?</a:t>
            </a:r>
            <a:endParaRPr lang="en-US" dirty="0" smtClean="0"/>
          </a:p>
          <a:p>
            <a:pPr lvl="1" eaLnBrk="0" hangingPunct="0">
              <a:buNone/>
            </a:pPr>
            <a:r>
              <a:rPr lang="en-US" dirty="0" smtClean="0">
                <a:ea typeface="Times New Roman" charset="0"/>
                <a:cs typeface="Times New Roman" charset="0"/>
              </a:rPr>
              <a:t>Room Dimensions: 14 </a:t>
            </a:r>
            <a:r>
              <a:rPr lang="en-US" dirty="0" err="1" smtClean="0">
                <a:ea typeface="Times New Roman" charset="0"/>
                <a:cs typeface="Times New Roman" charset="0"/>
              </a:rPr>
              <a:t>m</a:t>
            </a:r>
            <a:r>
              <a:rPr lang="en-US" dirty="0" smtClean="0"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ea typeface="Times New Roman" charset="0"/>
                <a:cs typeface="Times New Roman" charset="0"/>
              </a:rPr>
              <a:t>x</a:t>
            </a:r>
            <a:r>
              <a:rPr lang="en-US" dirty="0" smtClean="0">
                <a:ea typeface="Times New Roman" charset="0"/>
                <a:cs typeface="Times New Roman" charset="0"/>
              </a:rPr>
              <a:t> 5 </a:t>
            </a:r>
            <a:r>
              <a:rPr lang="en-US" dirty="0" err="1" smtClean="0">
                <a:ea typeface="Times New Roman" charset="0"/>
                <a:cs typeface="Times New Roman" charset="0"/>
              </a:rPr>
              <a:t>m</a:t>
            </a:r>
            <a:r>
              <a:rPr lang="en-US" dirty="0" smtClean="0"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ea typeface="Times New Roman" charset="0"/>
                <a:cs typeface="Times New Roman" charset="0"/>
              </a:rPr>
              <a:t>x</a:t>
            </a:r>
            <a:r>
              <a:rPr lang="en-US" dirty="0" smtClean="0">
                <a:ea typeface="Times New Roman" charset="0"/>
                <a:cs typeface="Times New Roman" charset="0"/>
              </a:rPr>
              <a:t> 17 </a:t>
            </a:r>
            <a:r>
              <a:rPr lang="en-US" dirty="0" err="1" smtClean="0">
                <a:ea typeface="Times New Roman" charset="0"/>
                <a:cs typeface="Times New Roman" charset="0"/>
              </a:rPr>
              <a:t>m</a:t>
            </a:r>
            <a:endParaRPr lang="en-US" dirty="0" smtClean="0"/>
          </a:p>
          <a:p>
            <a:pPr lvl="1" eaLnBrk="0" hangingPunct="0">
              <a:buNone/>
            </a:pPr>
            <a:r>
              <a:rPr lang="en-US" dirty="0" smtClean="0">
                <a:ea typeface="Times New Roman" charset="0"/>
                <a:cs typeface="Times New Roman" charset="0"/>
              </a:rPr>
              <a:t>Temperature = 20</a:t>
            </a:r>
            <a:r>
              <a:rPr lang="en-US" dirty="0" smtClean="0">
                <a:ea typeface="Times New Roman" charset="0"/>
                <a:cs typeface="Times New Roman" charset="0"/>
                <a:sym typeface="Symbol"/>
              </a:rPr>
              <a:t>C</a:t>
            </a:r>
            <a:endParaRPr lang="en-US" dirty="0" smtClean="0"/>
          </a:p>
          <a:p>
            <a:pPr lvl="1" eaLnBrk="0" hangingPunct="0">
              <a:buNone/>
            </a:pPr>
            <a:r>
              <a:rPr lang="en-US" dirty="0" smtClean="0">
                <a:ea typeface="Times New Roman" charset="0"/>
                <a:cs typeface="Times New Roman" charset="0"/>
              </a:rPr>
              <a:t>Humidity = 40%</a:t>
            </a:r>
          </a:p>
          <a:p>
            <a:pPr lvl="1" eaLnBrk="0" hangingPunct="0">
              <a:buNone/>
            </a:pPr>
            <a:r>
              <a:rPr lang="en-US" dirty="0" smtClean="0">
                <a:cs typeface="Times New Roman" charset="0"/>
              </a:rPr>
              <a:t>Vapor P of water at </a:t>
            </a:r>
            <a:r>
              <a:rPr lang="en-US" dirty="0" smtClean="0">
                <a:ea typeface="Times New Roman" charset="0"/>
                <a:cs typeface="Times New Roman" charset="0"/>
              </a:rPr>
              <a:t>20</a:t>
            </a:r>
            <a:r>
              <a:rPr lang="en-US" dirty="0" smtClean="0">
                <a:ea typeface="Times New Roman" charset="0"/>
                <a:cs typeface="Times New Roman" charset="0"/>
                <a:sym typeface="Symbol"/>
              </a:rPr>
              <a:t>C= 17.5mmHg</a:t>
            </a:r>
            <a:endParaRPr lang="en-US" dirty="0" smtClean="0"/>
          </a:p>
          <a:p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Graphical Method of Determining Enthalpy of Vaporization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0063" y="1198755"/>
            <a:ext cx="30638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155700" y="2514600"/>
          <a:ext cx="6832600" cy="3759200"/>
        </p:xfrm>
        <a:graphic>
          <a:graphicData uri="http://schemas.openxmlformats.org/presentationml/2006/ole">
            <p:oleObj spid="_x0000_s20482" name="Worksheet" r:id="rId6" imgW="0" imgH="0" progId="Excel.Sheet.12">
              <p:embed/>
            </p:oleObj>
          </a:graphicData>
        </a:graphic>
      </p:graphicFrame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864" y="2347216"/>
            <a:ext cx="5486400" cy="407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0" hangingPunct="0"/>
            <a:r>
              <a:rPr lang="en-US" sz="1800" dirty="0" smtClean="0"/>
              <a:t>Another (more complicated) Example:  </a:t>
            </a:r>
            <a:br>
              <a:rPr lang="en-US" sz="1800" dirty="0" smtClean="0"/>
            </a:br>
            <a:r>
              <a:rPr lang="en-US" sz="1800" dirty="0" smtClean="0">
                <a:ea typeface="Calibri" charset="0"/>
                <a:cs typeface="Times New Roman" charset="0"/>
              </a:rPr>
              <a:t>A 1-L flask of air is at 30 </a:t>
            </a:r>
            <a:r>
              <a:rPr lang="en-US" sz="1800" baseline="30000" dirty="0" err="1" smtClean="0">
                <a:ea typeface="Calibri" charset="0"/>
                <a:cs typeface="Times New Roman" charset="0"/>
              </a:rPr>
              <a:t>o</a:t>
            </a:r>
            <a:r>
              <a:rPr lang="en-US" sz="1800" dirty="0" err="1" smtClean="0">
                <a:ea typeface="Calibri" charset="0"/>
                <a:cs typeface="Times New Roman" charset="0"/>
              </a:rPr>
              <a:t>C</a:t>
            </a:r>
            <a:r>
              <a:rPr lang="en-US" sz="1800" dirty="0" smtClean="0">
                <a:ea typeface="Calibri" charset="0"/>
                <a:cs typeface="Times New Roman" charset="0"/>
              </a:rPr>
              <a:t> and relative humidity of 68%. The flask is put in a freezer and the temperature decreases to 5 </a:t>
            </a:r>
            <a:r>
              <a:rPr lang="en-US" sz="1800" baseline="30000" dirty="0" err="1" smtClean="0">
                <a:ea typeface="Calibri" charset="0"/>
                <a:cs typeface="Times New Roman" charset="0"/>
              </a:rPr>
              <a:t>o</a:t>
            </a:r>
            <a:r>
              <a:rPr lang="en-US" sz="1800" dirty="0" err="1" smtClean="0">
                <a:ea typeface="Calibri" charset="0"/>
                <a:cs typeface="Times New Roman" charset="0"/>
              </a:rPr>
              <a:t>C</a:t>
            </a:r>
            <a:r>
              <a:rPr lang="en-US" sz="1800" dirty="0" smtClean="0">
                <a:ea typeface="Calibri" charset="0"/>
                <a:cs typeface="Times New Roman" charset="0"/>
              </a:rPr>
              <a:t>. What happens?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0476" y="1188839"/>
            <a:ext cx="3603524" cy="38558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 what temperature does water boil at the Mt. Washington weather observatory?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0552" y="1143000"/>
            <a:ext cx="2213087" cy="16916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010" y="1442091"/>
            <a:ext cx="621843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u="sng" dirty="0" smtClean="0"/>
              <a:t>For Water:</a:t>
            </a:r>
          </a:p>
          <a:p>
            <a:pPr>
              <a:spcAft>
                <a:spcPts val="600"/>
              </a:spcAft>
            </a:pPr>
            <a:r>
              <a:rPr lang="en-US" dirty="0" err="1" smtClean="0">
                <a:latin typeface="Symbol" charset="2"/>
                <a:cs typeface="Symbol" charset="2"/>
              </a:rPr>
              <a:t>D</a:t>
            </a:r>
            <a:r>
              <a:rPr lang="en-US" dirty="0" err="1" smtClean="0"/>
              <a:t>H</a:t>
            </a:r>
            <a:r>
              <a:rPr lang="en-US" baseline="-25000" dirty="0" err="1" smtClean="0"/>
              <a:t>vap</a:t>
            </a:r>
            <a:r>
              <a:rPr lang="en-US" dirty="0" smtClean="0"/>
              <a:t>=40.65 kJ/mol		R= 8.314 J/mol K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Normal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bp</a:t>
            </a:r>
            <a:r>
              <a:rPr lang="en-US" dirty="0" smtClean="0"/>
              <a:t>= 373 K</a:t>
            </a:r>
          </a:p>
          <a:p>
            <a:r>
              <a:rPr lang="en-US" dirty="0" smtClean="0"/>
              <a:t>Pressure at summit of Mt. Washington = 0.79atm = 600.96mmHg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6009" y="3142465"/>
          <a:ext cx="1861895" cy="1352324"/>
        </p:xfrm>
        <a:graphic>
          <a:graphicData uri="http://schemas.openxmlformats.org/presentationml/2006/ole">
            <p:oleObj spid="_x0000_s14338" name="Equation" r:id="rId6" imgW="0" imgH="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90813" y="5671504"/>
            <a:ext cx="3895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Answer: </a:t>
            </a:r>
          </a:p>
          <a:p>
            <a:r>
              <a:rPr lang="en-US" dirty="0" smtClean="0"/>
              <a:t>According to my calculations, it’s 93.6°C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urfacetension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5026" y="2174397"/>
            <a:ext cx="4483100" cy="29845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Tension</a:t>
            </a:r>
            <a:endParaRPr lang="en-US" dirty="0"/>
          </a:p>
        </p:txBody>
      </p:sp>
      <p:grpSp>
        <p:nvGrpSpPr>
          <p:cNvPr id="2" name="Group 9"/>
          <p:cNvGrpSpPr/>
          <p:nvPr/>
        </p:nvGrpSpPr>
        <p:grpSpPr>
          <a:xfrm>
            <a:off x="425873" y="1406188"/>
            <a:ext cx="3383280" cy="4520919"/>
            <a:chOff x="825203" y="2062670"/>
            <a:chExt cx="3383280" cy="4520919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25203" y="2062670"/>
              <a:ext cx="3383280" cy="2106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bugsurfacetension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5203" y="4407676"/>
              <a:ext cx="3383280" cy="2175913"/>
            </a:xfrm>
            <a:prstGeom prst="rect">
              <a:avLst/>
            </a:prstGeom>
          </p:spPr>
        </p:pic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CHARTCOLORS" val="2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  <p:tag name="LUIDIAENABLED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B852726B0694E6ABF6366FABBF3FBCB"/>
  <p:tag name="SLIDEID" val="7B852726B0694E6ABF6366FABBF3FBCB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Why does the big paper clip sink?"/>
  <p:tag name="ANSWERSALIAS" val="The paper clip is hydrophobic|smicln|The paper clip is hydrophillic|smicln|The force of gravity pulling down on the clip is greater than surface tension|smicln|The force of gravity pulling down on the clip is less than surface tension"/>
  <p:tag name="CHARTCOLORINDICES" val="10,3,11,14,13,23,46,9,5,16,10,3"/>
  <p:tag name="VALUES" val="Incorrect|smicln|Incorrect|smicln|Correct|smicln|Incorrec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213"/>
  <p:tag name="FONTSIZE" val="20"/>
  <p:tag name="BULLETTYPE" val="ppBulletArabicPeriod"/>
  <p:tag name="ANSWERTEXT" val="The paper clip is hydrophobic&#10;The paper clip is hydrophillic&#10;The force of gravity pulling down on the clip is greater than surface tension&#10;The force of gravity pulling down on the clip is less than surface tension"/>
  <p:tag name="OLDNUMANSWERS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B852726B0694E6ABF6366FABBF3FBCB"/>
  <p:tag name="SLIDEID" val="7B852726B0694E6ABF6366FABBF3FBCB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What makes the little paper clip sink?"/>
  <p:tag name="ANSWERSALIAS" val="The detergent reduces the water-water IMF’s  and thus reduces the surface tension of the water|smicln|The detergent increases the water-water IMF’s  and thus reduces the surface tension of the water|smicln|The detergent reduces the water-water IMF’s  and thus increases the surface tension of the water|smicln|The detergent increases the water-water IMF’s  and thus increases the surface tension of the water"/>
  <p:tag name="CHARTCOLORINDICES" val="10,3,11,14,13,23,46,9,5,16,10,3"/>
  <p:tag name="VALUES" val="Correct|smicln|Incorrect|smicln|Incorrect|smicln|Incorrec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TEXTLENGTH" val="387"/>
  <p:tag name="FONTSIZE" val="18"/>
  <p:tag name="BULLETTYPE" val="ppBulletArabicPeriod"/>
  <p:tag name="ANSWERTEXT" val="The detergent reduces the water-water IMF’s  and thus reduces the surface tension of the water&#10;The detergent increases the water-water IMF’s  and thus reduces the surface tension of the water&#10;The detergent reduces the water-water IMF’s  and thus increases the surface tension of the water&#10;The detergent increases the water-water IMF’s  and thus increases the surface tension of the water"/>
  <p:tag name="OLDNUMANSWERS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ＭＳ 明朝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727</TotalTime>
  <Words>457</Words>
  <Application>Microsoft Office PowerPoint</Application>
  <PresentationFormat>On-screen Show (4:3)</PresentationFormat>
  <Paragraphs>141</Paragraphs>
  <Slides>16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Origin</vt:lpstr>
      <vt:lpstr>Equation</vt:lpstr>
      <vt:lpstr>Worksheet</vt:lpstr>
      <vt:lpstr>Chart</vt:lpstr>
      <vt:lpstr>Chapter 11- We’re really going to finish it today!</vt:lpstr>
      <vt:lpstr>Gas Chromatography Lab</vt:lpstr>
      <vt:lpstr>Colligative Properties Lab</vt:lpstr>
      <vt:lpstr>Colligative Properties Lab</vt:lpstr>
      <vt:lpstr>Try this at home, answer next class</vt:lpstr>
      <vt:lpstr>Graphical Method of Determining Enthalpy of Vaporization</vt:lpstr>
      <vt:lpstr>Another (more complicated) Example:   A 1-L flask of air is at 30 oC and relative humidity of 68%. The flask is put in a freezer and the temperature decreases to 5 oC. What happens?</vt:lpstr>
      <vt:lpstr>At what temperature does water boil at the Mt. Washington weather observatory?</vt:lpstr>
      <vt:lpstr>Surface Tension</vt:lpstr>
      <vt:lpstr>Reducing Surface Tension</vt:lpstr>
      <vt:lpstr>Surface Tension in Space (Microgravity)</vt:lpstr>
      <vt:lpstr>Surface Tension in the Body</vt:lpstr>
      <vt:lpstr>Why does the big paper clip sink?</vt:lpstr>
      <vt:lpstr>What makes the little paper clip sink?</vt:lpstr>
      <vt:lpstr>Viscosity</vt:lpstr>
      <vt:lpstr>Viscosity and Volcanoes</vt:lpstr>
    </vt:vector>
  </TitlesOfParts>
  <Company>SUNY College at Oneonta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Colligative Properties Lab</dc:title>
  <dc:creator>Kelly Gallagher</dc:creator>
  <cp:lastModifiedBy>BV Tablet</cp:lastModifiedBy>
  <cp:revision>50</cp:revision>
  <dcterms:created xsi:type="dcterms:W3CDTF">2010-03-03T03:46:53Z</dcterms:created>
  <dcterms:modified xsi:type="dcterms:W3CDTF">2010-03-03T15:55:10Z</dcterms:modified>
</cp:coreProperties>
</file>