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Default Extension="tiff" ContentType="image/tiff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71" r:id="rId4"/>
    <p:sldId id="262" r:id="rId5"/>
    <p:sldId id="272" r:id="rId6"/>
    <p:sldId id="274" r:id="rId7"/>
    <p:sldId id="273" r:id="rId8"/>
    <p:sldId id="275" r:id="rId9"/>
    <p:sldId id="276" r:id="rId10"/>
    <p:sldId id="280" r:id="rId11"/>
    <p:sldId id="277" r:id="rId12"/>
    <p:sldId id="278" r:id="rId13"/>
    <p:sldId id="268" r:id="rId14"/>
    <p:sldId id="269" r:id="rId15"/>
    <p:sldId id="270" r:id="rId16"/>
    <p:sldId id="259" r:id="rId17"/>
    <p:sldId id="279" r:id="rId18"/>
    <p:sldId id="260" r:id="rId19"/>
    <p:sldId id="258" r:id="rId20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4B94"/>
    <a:srgbClr val="004080"/>
    <a:srgbClr val="66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64" d="100"/>
          <a:sy n="64" d="100"/>
        </p:scale>
        <p:origin x="-102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B0252A-92E0-0D43-A6BA-6C3330D3B2B1}" type="datetimeFigureOut">
              <a:rPr lang="en-US" smtClean="0"/>
              <a:pPr/>
              <a:t>3/10/2010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773A71-BB1A-8749-9DE8-C5C50A056CC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73A71-BB1A-8749-9DE8-C5C50A056CC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73A71-BB1A-8749-9DE8-C5C50A056CC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73A71-BB1A-8749-9DE8-C5C50A056CC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73A71-BB1A-8749-9DE8-C5C50A056CC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2FF5DC7-086B-0549-AE0C-B6B6FDB534F3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30C1AC8-81AB-1C49-89C9-B3F58D258A4D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73A71-BB1A-8749-9DE8-C5C50A056CC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73A71-BB1A-8749-9DE8-C5C50A056CC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73A71-BB1A-8749-9DE8-C5C50A056CC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73A71-BB1A-8749-9DE8-C5C50A056CC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73A71-BB1A-8749-9DE8-C5C50A056CC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73A71-BB1A-8749-9DE8-C5C50A056CC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73A71-BB1A-8749-9DE8-C5C50A056CC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185EA97-1EF3-884B-9A15-E35428302B65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73A71-BB1A-8749-9DE8-C5C50A056CC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73A71-BB1A-8749-9DE8-C5C50A056CC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73A71-BB1A-8749-9DE8-C5C50A056CC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73A71-BB1A-8749-9DE8-C5C50A056CC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73A71-BB1A-8749-9DE8-C5C50A056CC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8591E54C-BB3A-0446-B5F4-6448C3D4DB03}" type="datetimeFigureOut">
              <a:rPr lang="en-US" smtClean="0"/>
              <a:pPr/>
              <a:t>3/10/2010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D02D98A1-5B92-AC48-9355-219C43BD1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1E54C-BB3A-0446-B5F4-6448C3D4DB03}" type="datetimeFigureOut">
              <a:rPr lang="en-US" smtClean="0"/>
              <a:pPr/>
              <a:t>3/10/2010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D98A1-5B92-AC48-9355-219C43BD13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1E54C-BB3A-0446-B5F4-6448C3D4DB03}" type="datetimeFigureOut">
              <a:rPr lang="en-US" smtClean="0"/>
              <a:pPr/>
              <a:t>3/10/2010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D98A1-5B92-AC48-9355-219C43BD1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1E54C-BB3A-0446-B5F4-6448C3D4DB03}" type="datetimeFigureOut">
              <a:rPr lang="en-US" smtClean="0"/>
              <a:pPr/>
              <a:t>3/10/2010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D98A1-5B92-AC48-9355-219C43BD13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1E54C-BB3A-0446-B5F4-6448C3D4DB03}" type="datetimeFigureOut">
              <a:rPr lang="en-US" smtClean="0"/>
              <a:pPr/>
              <a:t>3/10/2010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D98A1-5B92-AC48-9355-219C43BD1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8591E54C-BB3A-0446-B5F4-6448C3D4DB03}" type="datetimeFigureOut">
              <a:rPr lang="en-US" smtClean="0"/>
              <a:pPr/>
              <a:t>3/10/2010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D02D98A1-5B92-AC48-9355-219C43BD1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1E54C-BB3A-0446-B5F4-6448C3D4DB03}" type="datetimeFigureOut">
              <a:rPr lang="en-US" smtClean="0"/>
              <a:pPr/>
              <a:t>3/10/2010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D98A1-5B92-AC48-9355-219C43BD1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1E54C-BB3A-0446-B5F4-6448C3D4DB03}" type="datetimeFigureOut">
              <a:rPr lang="en-US" smtClean="0"/>
              <a:pPr/>
              <a:t>3/10/2010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D98A1-5B92-AC48-9355-219C43BD1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1E54C-BB3A-0446-B5F4-6448C3D4DB03}" type="datetimeFigureOut">
              <a:rPr lang="en-US" smtClean="0"/>
              <a:pPr/>
              <a:t>3/10/2010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D98A1-5B92-AC48-9355-219C43BD1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1E54C-BB3A-0446-B5F4-6448C3D4DB03}" type="datetimeFigureOut">
              <a:rPr lang="en-US" smtClean="0"/>
              <a:pPr/>
              <a:t>3/10/2010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D98A1-5B92-AC48-9355-219C43BD1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1E54C-BB3A-0446-B5F4-6448C3D4DB03}" type="datetimeFigureOut">
              <a:rPr lang="en-US" smtClean="0"/>
              <a:pPr/>
              <a:t>3/10/2010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D98A1-5B92-AC48-9355-219C43BD1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1E54C-BB3A-0446-B5F4-6448C3D4DB03}" type="datetimeFigureOut">
              <a:rPr lang="en-US" smtClean="0"/>
              <a:pPr/>
              <a:t>3/10/2010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D98A1-5B92-AC48-9355-219C43BD1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591E54C-BB3A-0446-B5F4-6448C3D4DB03}" type="datetimeFigureOut">
              <a:rPr lang="en-US" smtClean="0"/>
              <a:pPr/>
              <a:t>3/10/2010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02D98A1-5B92-AC48-9355-219C43BD1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.bin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.bin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1.v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\\localhost\Users\gallagkr\Documents\S10_CHEM112\V07_15.wmv" TargetMode="External"/><Relationship Id="rId1" Type="http://schemas.openxmlformats.org/officeDocument/2006/relationships/tags" Target="../tags/tag21.xml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vmlDrawing" Target="../drawings/vmlDrawing1.v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vmlDrawing" Target="../drawings/vmlDrawing4.v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vmlDrawing" Target="../drawings/vmlDrawing6.v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vmlDrawing" Target="../drawings/vmlDrawing7.v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13- Solutions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Friday is the last day to contact me about Exam #1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90600"/>
          </a:xfrm>
        </p:spPr>
        <p:txBody>
          <a:bodyPr/>
          <a:lstStyle/>
          <a:p>
            <a:r>
              <a:rPr lang="en-US" smtClean="0"/>
              <a:t>Please make your selection...</a:t>
            </a:r>
            <a:endParaRPr lang="en-US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/>
        </p:nvGraphicFramePr>
        <p:xfrm>
          <a:off x="4508500" y="1651000"/>
          <a:ext cx="4572000" cy="5143500"/>
        </p:xfrm>
        <a:graphic>
          <a:graphicData uri="http://schemas.openxmlformats.org/presentationml/2006/ole">
            <p:oleObj spid="_x0000_s10242" name="Chart" r:id="rId6" imgW="4572034" imgH="5143584" progId="MSGraph.Chart.8">
              <p:embed followColorScheme="full"/>
            </p:oleObj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4114800" cy="4910328"/>
          </a:xfrm>
        </p:spPr>
        <p:txBody>
          <a:bodyPr>
            <a:noAutofit/>
          </a:bodyPr>
          <a:lstStyle/>
          <a:p>
            <a:pPr marL="514350" indent="-514350">
              <a:spcBef>
                <a:spcPct val="20000"/>
              </a:spcBef>
              <a:buFont typeface="Wingdings 3"/>
              <a:buAutoNum type="arabicPeriod"/>
            </a:pPr>
            <a:r>
              <a:rPr lang="en-US" sz="3200" smtClean="0"/>
              <a:t>Choice One</a:t>
            </a:r>
          </a:p>
          <a:p>
            <a:pPr marL="514350" indent="-514350">
              <a:spcBef>
                <a:spcPct val="20000"/>
              </a:spcBef>
              <a:buFont typeface="Wingdings 3"/>
              <a:buAutoNum type="arabicPeriod"/>
            </a:pPr>
            <a:r>
              <a:rPr lang="en-US" sz="3200" smtClean="0"/>
              <a:t>Choice Two</a:t>
            </a:r>
          </a:p>
          <a:p>
            <a:pPr marL="514350" indent="-514350">
              <a:spcBef>
                <a:spcPct val="20000"/>
              </a:spcBef>
              <a:buFont typeface="Wingdings 3"/>
              <a:buAutoNum type="arabicPeriod"/>
            </a:pPr>
            <a:r>
              <a:rPr lang="en-US" sz="3200" smtClean="0"/>
              <a:t>Choice Three</a:t>
            </a:r>
            <a:endParaRPr lang="en-US" sz="320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will be the least soluble in water?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/>
        </p:nvGraphicFramePr>
        <p:xfrm>
          <a:off x="4508500" y="1651000"/>
          <a:ext cx="4572000" cy="5143500"/>
        </p:xfrm>
        <a:graphic>
          <a:graphicData uri="http://schemas.openxmlformats.org/presentationml/2006/ole">
            <p:oleObj spid="_x0000_s9218" name="Chart" r:id="rId6" imgW="4572034" imgH="5143584" progId="MSGraph.Chart.8">
              <p:embed followColorScheme="full"/>
            </p:oleObj>
          </a:graphicData>
        </a:graphic>
      </p:graphicFrame>
      <p:sp>
        <p:nvSpPr>
          <p:cNvPr id="3" name="TPAnswers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/>
        <p:txBody>
          <a:bodyPr>
            <a:noAutofit/>
          </a:bodyPr>
          <a:lstStyle/>
          <a:p>
            <a:pPr marL="514350" indent="-514350">
              <a:spcBef>
                <a:spcPct val="20000"/>
              </a:spcBef>
              <a:buFont typeface="+mj-lt"/>
              <a:buAutoNum type="arabicPeriod"/>
            </a:pPr>
            <a:r>
              <a:rPr lang="en-US" sz="2800" dirty="0" smtClean="0">
                <a:latin typeface="Times New Roman" charset="0"/>
              </a:rPr>
              <a:t>CH</a:t>
            </a:r>
            <a:r>
              <a:rPr lang="en-US" sz="2800" baseline="-25000" dirty="0" smtClean="0">
                <a:latin typeface="Times New Roman" charset="0"/>
              </a:rPr>
              <a:t>3</a:t>
            </a:r>
            <a:r>
              <a:rPr lang="en-US" sz="2800" dirty="0" smtClean="0">
                <a:latin typeface="Times New Roman" charset="0"/>
              </a:rPr>
              <a:t>OH     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</a:pPr>
            <a:r>
              <a:rPr lang="en-US" sz="2800" dirty="0" smtClean="0">
                <a:latin typeface="Times New Roman" charset="0"/>
              </a:rPr>
              <a:t>CH</a:t>
            </a:r>
            <a:r>
              <a:rPr lang="en-US" sz="2800" baseline="-25000" dirty="0" smtClean="0">
                <a:latin typeface="Times New Roman" charset="0"/>
              </a:rPr>
              <a:t>3</a:t>
            </a:r>
            <a:r>
              <a:rPr lang="en-US" sz="2800" dirty="0" smtClean="0">
                <a:latin typeface="Times New Roman" charset="0"/>
              </a:rPr>
              <a:t>CH</a:t>
            </a:r>
            <a:r>
              <a:rPr lang="en-US" sz="2800" baseline="-25000" dirty="0" smtClean="0">
                <a:latin typeface="Times New Roman" charset="0"/>
              </a:rPr>
              <a:t>2</a:t>
            </a:r>
            <a:r>
              <a:rPr lang="en-US" sz="2800" dirty="0" smtClean="0">
                <a:latin typeface="Times New Roman" charset="0"/>
              </a:rPr>
              <a:t>CH</a:t>
            </a:r>
            <a:r>
              <a:rPr lang="en-US" sz="2800" baseline="-25000" dirty="0" smtClean="0">
                <a:latin typeface="Times New Roman" charset="0"/>
              </a:rPr>
              <a:t>2</a:t>
            </a:r>
            <a:r>
              <a:rPr lang="en-US" sz="2800" dirty="0" smtClean="0">
                <a:latin typeface="Times New Roman" charset="0"/>
              </a:rPr>
              <a:t>OH    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</a:pPr>
            <a:r>
              <a:rPr lang="en-US" sz="2800" dirty="0" smtClean="0">
                <a:latin typeface="Times New Roman" charset="0"/>
              </a:rPr>
              <a:t>CH</a:t>
            </a:r>
            <a:r>
              <a:rPr lang="en-US" sz="2800" baseline="-25000" dirty="0" smtClean="0">
                <a:latin typeface="Times New Roman" charset="0"/>
              </a:rPr>
              <a:t>3</a:t>
            </a:r>
            <a:r>
              <a:rPr lang="en-US" sz="2800" dirty="0" smtClean="0">
                <a:latin typeface="Times New Roman" charset="0"/>
              </a:rPr>
              <a:t>CH</a:t>
            </a:r>
            <a:r>
              <a:rPr lang="en-US" sz="2800" baseline="-25000" dirty="0" smtClean="0">
                <a:latin typeface="Times New Roman" charset="0"/>
              </a:rPr>
              <a:t>2</a:t>
            </a:r>
            <a:r>
              <a:rPr lang="en-US" sz="2800" dirty="0" smtClean="0">
                <a:latin typeface="Times New Roman" charset="0"/>
              </a:rPr>
              <a:t>CH</a:t>
            </a:r>
            <a:r>
              <a:rPr lang="en-US" sz="2800" baseline="-25000" dirty="0" smtClean="0">
                <a:latin typeface="Times New Roman" charset="0"/>
              </a:rPr>
              <a:t>2</a:t>
            </a:r>
            <a:r>
              <a:rPr lang="en-US" sz="2800" dirty="0" smtClean="0">
                <a:latin typeface="Times New Roman" charset="0"/>
              </a:rPr>
              <a:t>CH</a:t>
            </a:r>
            <a:r>
              <a:rPr lang="en-US" sz="2800" baseline="-25000" dirty="0" smtClean="0">
                <a:latin typeface="Times New Roman" charset="0"/>
              </a:rPr>
              <a:t>2</a:t>
            </a:r>
            <a:r>
              <a:rPr lang="en-US" sz="2800" dirty="0" smtClean="0">
                <a:latin typeface="Times New Roman" charset="0"/>
              </a:rPr>
              <a:t>CH</a:t>
            </a:r>
            <a:r>
              <a:rPr lang="en-US" sz="2800" baseline="-25000" dirty="0" smtClean="0">
                <a:latin typeface="Times New Roman" charset="0"/>
              </a:rPr>
              <a:t>2</a:t>
            </a:r>
            <a:r>
              <a:rPr lang="en-US" sz="2800" dirty="0" smtClean="0">
                <a:latin typeface="Times New Roman" charset="0"/>
              </a:rPr>
              <a:t>OH </a:t>
            </a:r>
            <a:endParaRPr lang="en-US" dirty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does thermodynamics control things?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Enthalpy (</a:t>
            </a:r>
            <a:r>
              <a:rPr lang="en-US" dirty="0" smtClean="0">
                <a:latin typeface="Symbol" charset="2"/>
                <a:cs typeface="Symbol" charset="2"/>
              </a:rPr>
              <a:t>D</a:t>
            </a:r>
            <a:r>
              <a:rPr lang="en-US" dirty="0" smtClean="0"/>
              <a:t>H)</a:t>
            </a:r>
          </a:p>
          <a:p>
            <a:pPr lvl="2"/>
            <a:r>
              <a:rPr lang="en-US" dirty="0" smtClean="0"/>
              <a:t>Stronger bonds and IMF’s are favored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Enthalpy is negative if the forces in the solution are stronger than when the solute and solvent are separate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Entropy (</a:t>
            </a:r>
            <a:r>
              <a:rPr lang="en-US" dirty="0" smtClean="0">
                <a:latin typeface="Symbol" charset="2"/>
                <a:cs typeface="Symbol" charset="2"/>
              </a:rPr>
              <a:t>D</a:t>
            </a:r>
            <a:r>
              <a:rPr lang="en-US" dirty="0" smtClean="0"/>
              <a:t>S)</a:t>
            </a:r>
          </a:p>
          <a:p>
            <a:pPr lvl="2"/>
            <a:r>
              <a:rPr lang="en-US" dirty="0" smtClean="0"/>
              <a:t>Freedom of movement is favored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Depends on both the solute and the solvent</a:t>
            </a:r>
            <a:endParaRPr lang="en-US" dirty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4"/>
          <a:srcRect t="7042"/>
          <a:stretch>
            <a:fillRect/>
          </a:stretch>
        </p:blipFill>
        <p:spPr bwMode="auto">
          <a:xfrm>
            <a:off x="1417638" y="1206569"/>
            <a:ext cx="6308725" cy="4037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don’t oil and water mix- Idea #1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70000" y="1246290"/>
            <a:ext cx="660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Ink 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572375" y="4527550"/>
            <a:ext cx="4763" cy="6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" y="16"/>
              </a:cxn>
            </a:cxnLst>
            <a:rect l="0" t="0" r="r" b="b"/>
            <a:pathLst>
              <a:path w="14" h="17" extrusionOk="0">
                <a:moveTo>
                  <a:pt x="0" y="0"/>
                </a:moveTo>
                <a:cubicBezTo>
                  <a:pt x="11" y="4"/>
                  <a:pt x="15" y="6"/>
                  <a:pt x="13" y="16"/>
                </a:cubicBezTo>
              </a:path>
            </a:pathLst>
          </a:custGeom>
          <a:noFill/>
          <a:ln w="19050" cap="rnd">
            <a:solidFill>
              <a:srgbClr val="5F4B79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oil and water don’t mix- Idea #2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prevents oil from mixing with water?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332066" cy="493776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Enthalpy (the water wants to keep its hydrogen bonds)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Entropy (the water doesn’t want to adopt an ordered arrangement)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Enthalpy, Entropy, and Solubility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16" descr="ptheta_samp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54289" y="1408113"/>
            <a:ext cx="4616450" cy="4579937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Kitchen Chemistry</a:t>
            </a:r>
            <a:endParaRPr lang="en-US" dirty="0"/>
          </a:p>
        </p:txBody>
      </p:sp>
      <p:pic>
        <p:nvPicPr>
          <p:cNvPr id="4" name="V07_15.wmv">
            <a:hlinkClick r:id="" action="ppaction://media"/>
          </p:cNvPr>
          <p:cNvPicPr>
            <a:picLocks noGrp="1"/>
          </p:cNvPicPr>
          <p:nvPr>
            <p:ph sz="quarter" idx="1"/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1610360" y="1341288"/>
            <a:ext cx="5923280" cy="4846320"/>
          </a:xfr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 Folding</a:t>
            </a:r>
            <a:endParaRPr lang="en-US" dirty="0"/>
          </a:p>
        </p:txBody>
      </p:sp>
      <p:pic>
        <p:nvPicPr>
          <p:cNvPr id="6" name="Content Placeholder 5" descr="ospa.tiff"/>
          <p:cNvPicPr>
            <a:picLocks noGrp="1" noChangeAspect="1"/>
          </p:cNvPicPr>
          <p:nvPr>
            <p:ph sz="quarter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5546960" y="3106518"/>
            <a:ext cx="2452010" cy="32004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rcRect t="2761" b="18639"/>
          <a:stretch>
            <a:fillRect/>
          </a:stretch>
        </p:blipFill>
        <p:spPr>
          <a:xfrm>
            <a:off x="316170" y="1559950"/>
            <a:ext cx="4034582" cy="43123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rcRect t="4601"/>
          <a:stretch>
            <a:fillRect/>
          </a:stretch>
        </p:blipFill>
        <p:spPr>
          <a:xfrm>
            <a:off x="4715565" y="1221739"/>
            <a:ext cx="4114800" cy="1197543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19545778">
            <a:off x="4350752" y="2728486"/>
            <a:ext cx="1196208" cy="330544"/>
          </a:xfrm>
          <a:prstGeom prst="rightArrow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5400000">
            <a:off x="6165588" y="2588712"/>
            <a:ext cx="919337" cy="330544"/>
          </a:xfrm>
          <a:prstGeom prst="rightArrow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Lipids and Membranes</a:t>
            </a:r>
            <a:endParaRPr 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144588"/>
            <a:ext cx="8001000" cy="281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3983038"/>
            <a:ext cx="5257800" cy="26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962367" y="4304747"/>
            <a:ext cx="2724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Surfactants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62367" y="5059819"/>
            <a:ext cx="2724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Self-assembly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we are in the big picture…</a:t>
            </a:r>
            <a:endParaRPr lang="en-US" dirty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13: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Solutions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Solvent</a:t>
            </a:r>
          </a:p>
          <a:p>
            <a:endParaRPr lang="en-US" dirty="0" smtClean="0"/>
          </a:p>
          <a:p>
            <a:r>
              <a:rPr lang="en-US" dirty="0" smtClean="0"/>
              <a:t>Solute</a:t>
            </a:r>
          </a:p>
          <a:p>
            <a:endParaRPr lang="en-US" dirty="0" smtClean="0"/>
          </a:p>
          <a:p>
            <a:r>
              <a:rPr lang="en-US" dirty="0" smtClean="0"/>
              <a:t>Dissolving depends on</a:t>
            </a:r>
            <a:endParaRPr lang="en-US" dirty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What we’ll cover: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Definitions</a:t>
            </a:r>
          </a:p>
          <a:p>
            <a:pPr eaLnBrk="1" hangingPunct="1"/>
            <a:r>
              <a:rPr lang="en-US" dirty="0"/>
              <a:t>Control of Solubility</a:t>
            </a:r>
          </a:p>
          <a:p>
            <a:pPr eaLnBrk="1" hangingPunct="1"/>
            <a:r>
              <a:rPr lang="en-US" dirty="0"/>
              <a:t>Things that affect solubility</a:t>
            </a:r>
          </a:p>
          <a:p>
            <a:pPr eaLnBrk="1" hangingPunct="1"/>
            <a:r>
              <a:rPr lang="en-US" dirty="0"/>
              <a:t>Concentration units</a:t>
            </a:r>
          </a:p>
          <a:p>
            <a:pPr eaLnBrk="1" hangingPunct="1"/>
            <a:r>
              <a:rPr lang="en-US" dirty="0" err="1"/>
              <a:t>Colligative</a:t>
            </a:r>
            <a:r>
              <a:rPr lang="en-US" dirty="0"/>
              <a:t> properties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Solubility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Soluble</a:t>
            </a:r>
          </a:p>
          <a:p>
            <a:endParaRPr lang="en-US" dirty="0" smtClean="0"/>
          </a:p>
          <a:p>
            <a:r>
              <a:rPr lang="en-US" dirty="0" smtClean="0"/>
              <a:t>Examples</a:t>
            </a:r>
          </a:p>
          <a:p>
            <a:pPr lvl="2"/>
            <a:r>
              <a:rPr lang="en-US" dirty="0" smtClean="0"/>
              <a:t>Sugar: 200 </a:t>
            </a:r>
            <a:r>
              <a:rPr lang="en-US" dirty="0" err="1" smtClean="0"/>
              <a:t>g</a:t>
            </a:r>
            <a:r>
              <a:rPr lang="en-US" dirty="0" smtClean="0"/>
              <a:t> in 100 mL water at 20 ºC</a:t>
            </a:r>
          </a:p>
          <a:p>
            <a:pPr lvl="2"/>
            <a:r>
              <a:rPr lang="en-US" dirty="0" smtClean="0"/>
              <a:t>Ethanol:  infinitely soluble in water</a:t>
            </a:r>
          </a:p>
          <a:p>
            <a:pPr lvl="2"/>
            <a:r>
              <a:rPr lang="en-US" dirty="0" smtClean="0"/>
              <a:t>Gases: infinitely soluble in one another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/>
          <a:srcRect b="5429"/>
          <a:stretch>
            <a:fillRect/>
          </a:stretch>
        </p:blipFill>
        <p:spPr bwMode="auto">
          <a:xfrm>
            <a:off x="1574006" y="3861749"/>
            <a:ext cx="5995988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Solubility</a:t>
            </a:r>
          </a:p>
          <a:p>
            <a:endParaRPr lang="en-US" dirty="0" smtClean="0"/>
          </a:p>
          <a:p>
            <a:r>
              <a:rPr lang="en-US" dirty="0" smtClean="0"/>
              <a:t>Saturated</a:t>
            </a:r>
          </a:p>
          <a:p>
            <a:endParaRPr lang="en-US" dirty="0" smtClean="0"/>
          </a:p>
          <a:p>
            <a:r>
              <a:rPr lang="en-US" dirty="0" smtClean="0"/>
              <a:t>Unsaturated</a:t>
            </a:r>
          </a:p>
          <a:p>
            <a:endParaRPr lang="en-US" dirty="0" smtClean="0"/>
          </a:p>
          <a:p>
            <a:r>
              <a:rPr lang="en-US" dirty="0" smtClean="0"/>
              <a:t>Supersaturated</a:t>
            </a:r>
          </a:p>
          <a:p>
            <a:endParaRPr lang="en-US" dirty="0" smtClean="0"/>
          </a:p>
          <a:p>
            <a:r>
              <a:rPr lang="en-US" dirty="0" smtClean="0"/>
              <a:t>Concentration</a:t>
            </a:r>
            <a:endParaRPr lang="en-US" dirty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controls solubility?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Rule of thumb:  “like dissolves like”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Example:	Oil and water don’t mix. </a:t>
            </a:r>
          </a:p>
          <a:p>
            <a:endParaRPr lang="en-US" dirty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will be the least soluble in water?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/>
        </p:nvGraphicFramePr>
        <p:xfrm>
          <a:off x="4508500" y="1651000"/>
          <a:ext cx="4572000" cy="5143500"/>
        </p:xfrm>
        <a:graphic>
          <a:graphicData uri="http://schemas.openxmlformats.org/presentationml/2006/ole">
            <p:oleObj spid="_x0000_s8194" name="Chart" r:id="rId6" imgW="4572034" imgH="5143584" progId="MSGraph.Chart.8">
              <p:embed followColorScheme="full"/>
            </p:oleObj>
          </a:graphicData>
        </a:graphic>
      </p:graphicFrame>
      <p:sp>
        <p:nvSpPr>
          <p:cNvPr id="3" name="TPAnswers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/>
        <p:txBody>
          <a:bodyPr>
            <a:noAutofit/>
          </a:bodyPr>
          <a:lstStyle/>
          <a:p>
            <a:pPr marL="514350" indent="-514350">
              <a:spcBef>
                <a:spcPct val="20000"/>
              </a:spcBef>
              <a:buFont typeface="+mj-lt"/>
              <a:buAutoNum type="arabicPeriod"/>
            </a:pPr>
            <a:r>
              <a:rPr lang="en-US" sz="2800" dirty="0" smtClean="0">
                <a:latin typeface="Times New Roman" charset="0"/>
              </a:rPr>
              <a:t>CH</a:t>
            </a:r>
            <a:r>
              <a:rPr lang="en-US" sz="2800" baseline="-25000" dirty="0" smtClean="0">
                <a:latin typeface="Times New Roman" charset="0"/>
              </a:rPr>
              <a:t>3</a:t>
            </a:r>
            <a:r>
              <a:rPr lang="en-US" sz="2800" dirty="0" smtClean="0">
                <a:latin typeface="Times New Roman" charset="0"/>
              </a:rPr>
              <a:t>OH     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</a:pPr>
            <a:r>
              <a:rPr lang="en-US" sz="2800" dirty="0" smtClean="0">
                <a:latin typeface="Times New Roman" charset="0"/>
              </a:rPr>
              <a:t>CH</a:t>
            </a:r>
            <a:r>
              <a:rPr lang="en-US" sz="2800" baseline="-25000" dirty="0" smtClean="0">
                <a:latin typeface="Times New Roman" charset="0"/>
              </a:rPr>
              <a:t>3</a:t>
            </a:r>
            <a:r>
              <a:rPr lang="en-US" sz="2800" dirty="0" smtClean="0">
                <a:latin typeface="Times New Roman" charset="0"/>
              </a:rPr>
              <a:t>CH</a:t>
            </a:r>
            <a:r>
              <a:rPr lang="en-US" sz="2800" baseline="-25000" dirty="0" smtClean="0">
                <a:latin typeface="Times New Roman" charset="0"/>
              </a:rPr>
              <a:t>3</a:t>
            </a:r>
            <a:r>
              <a:rPr lang="en-US" sz="2800" dirty="0" smtClean="0">
                <a:latin typeface="Times New Roman" charset="0"/>
              </a:rPr>
              <a:t>       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</a:pPr>
            <a:r>
              <a:rPr lang="en-US" sz="2800" dirty="0" smtClean="0">
                <a:latin typeface="Times New Roman" charset="0"/>
              </a:rPr>
              <a:t>NH</a:t>
            </a:r>
            <a:r>
              <a:rPr lang="en-US" sz="2800" baseline="-25000" dirty="0" smtClean="0">
                <a:latin typeface="Times New Roman" charset="0"/>
              </a:rPr>
              <a:t>3</a:t>
            </a:r>
            <a:endParaRPr lang="en-US" dirty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BULLETTYPE" val="3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1"/>
  <p:tag name="PARTLISTDEFAULT" val="1"/>
  <p:tag name="INCORRECTPOINTVALUE" val="0"/>
  <p:tag name="AUTOADJUSTPARTRANGE" val="True"/>
  <p:tag name="FIBNUMRESULTS" val="5"/>
  <p:tag name="PRRESPONSE2" val="9"/>
  <p:tag name="PRRESPONSE6" val="5"/>
  <p:tag name="PRRESPONSE10" val="1"/>
  <p:tag name="POWERPOINTVERSION" val="12.0"/>
  <p:tag name="CSVFORMAT" val="0"/>
  <p:tag name="RESPCOUNTERFORMAT" val="0"/>
  <p:tag name="ALLOWDUPLICATES" val="False"/>
  <p:tag name="REVIEWONLY" val="False"/>
  <p:tag name="RACEANIMATIONSPEED" val="3"/>
  <p:tag name="BUBBLENAMEVISIBLE" val="True"/>
  <p:tag name="CUSTOMGRIDBACKCOLOR" val="-722948"/>
  <p:tag name="USESCHEMECOLORS" val="True"/>
  <p:tag name="GRIDROTATIONINTERVAL" val="2"/>
  <p:tag name="CHARTCOLORS" val="0"/>
  <p:tag name="INCLUDEPPT" val="True"/>
  <p:tag name="REALTIMEBACKUPPATH" val="(None)"/>
  <p:tag name="FIBDISPLAYRESULTS" val="True"/>
  <p:tag name="PRRESPONSE3" val="8"/>
  <p:tag name="PRRESPONSE8" val="3"/>
  <p:tag name="TPVERSION" val="2008"/>
  <p:tag name="ANSWERNOWSTYLE" val="-1"/>
  <p:tag name="COUNTDOWNSECONDS" val="10"/>
  <p:tag name="AUTOADVANCE" val="False"/>
  <p:tag name="SKIPREMAININGRACESLIDES" val="True"/>
  <p:tag name="BUBBLEGROUPING" val="3"/>
  <p:tag name="CUSTOMCELLBACKCOLOR3" val="-268652"/>
  <p:tag name="AUTOSIZEGRID" val="True"/>
  <p:tag name="INCLUDENONRESPONDERS" val="False"/>
  <p:tag name="REALTIMEBACKUP" val="False"/>
  <p:tag name="FIBINCLUDEOTHER" val="True"/>
  <p:tag name="PRRESPONSE5" val="6"/>
  <p:tag name="ALWAYSOPENPOLL" val="False"/>
  <p:tag name="ANSWERNOWTEXT" val="Answer Now"/>
  <p:tag name="BACKUPSESSIONS" val="True"/>
  <p:tag name="RACEENDPOINTS" val="100"/>
  <p:tag name="DEFAULTNUMTEAMS" val="5"/>
  <p:tag name="DISPLAYDEVICENUMBER" val="True"/>
  <p:tag name="RESETCHARTS" val="True"/>
  <p:tag name="ZEROBASED" val="False"/>
  <p:tag name="PRRESPONSE1" val="10"/>
  <p:tag name="SHOWFLASHWARNING" val="True"/>
  <p:tag name="COUNTDOWNSTYLE" val="-1"/>
  <p:tag name="AUTOUPDATEALIASES" val="True"/>
  <p:tag name="BUBBLESIZEVISIBLE" val="True"/>
  <p:tag name="GRIDOPACITY" val="90"/>
  <p:tag name="ALLOWUSERFEEDBACK" val="True"/>
  <p:tag name="FIBDISPLAYKEYWORDS" val="True"/>
  <p:tag name="SHOWBARVISIBLE" val="True"/>
  <p:tag name="NUMRESPONSES" val="1"/>
  <p:tag name="MAXRESPONDERS" val="5"/>
  <p:tag name="GRIDPOSITION" val="1"/>
  <p:tag name="CHARTSCALE" val="True"/>
  <p:tag name="PRRESPONSE9" val="2"/>
  <p:tag name="CHARTVALUEFORMAT" val="0%"/>
  <p:tag name="CUSTOMCELLBACKCOLOR2" val="-13395457"/>
  <p:tag name="CORRECTPOINTVALUE" val="1"/>
  <p:tag name="USESECONDARYMONITOR" val="True"/>
  <p:tag name="PARTICIPANTSINLEADERBOARD" val="5"/>
  <p:tag name="MULTIRESPDIVISOR" val="1"/>
  <p:tag name="SAVECSVWITHSESSION" val="True"/>
  <p:tag name="DISPLAYNAME" val="True"/>
  <p:tag name="PRRESPONSE7" val="4"/>
  <p:tag name="POLLINGCYCLE" val="2"/>
  <p:tag name="STDCHART" val="1"/>
  <p:tag name="RESPTABLESTYLE" val="-1"/>
  <p:tag name="CUSTOMCELLBACKCOLOR1" val="-657956"/>
  <p:tag name="PRRESPONSE4" val="7"/>
  <p:tag name="ADVANCEDSETTINGSVIEW" val="False"/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  <p:tag name="SLIDEGUID" val="34C9D64B9C034F1D8FD5B87B3775B498"/>
  <p:tag name="SLIDEID" val="34C9D64B9C034F1D8FD5B87B3775B498"/>
  <p:tag name="SLIDEORDER" val="1"/>
  <p:tag name="SLIDETYPE" val="Q"/>
  <p:tag name="DEMOGRAPHIC" val="False"/>
  <p:tag name="SPEEDSCORING" val="False"/>
  <p:tag name="CORRECTPOINTVALUE" val="1"/>
  <p:tag name="INCORRECTPOINTVALUE" val="0"/>
  <p:tag name="QUESTIONALIAS" val="Which will be the least soluble in water?"/>
  <p:tag name="VALUEFORMAT" val="0%"/>
  <p:tag name="ANSWERSALIAS" val="CH3OH     |smicln|CH3CH3       |smicln|NH3"/>
  <p:tag name="VALUES" val="|smicln|No Value|smicln|No Value"/>
  <p:tag name="TOTALRESPONSES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3"/>
  <p:tag name="TEXTLENGTH" val="28"/>
  <p:tag name="FONTSIZE" val="28"/>
  <p:tag name="BULLETTYPE" val="ppBulletArabicPeriod"/>
  <p:tag name="ANSWERTEXT" val="CH3OH     &#10;CH3CH3       &#10;NH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F0D6626E87A74A6A91288465048F5B6F"/>
  <p:tag name="SLIDEID" val="F0D6626E87A74A6A91288465048F5B6F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AUTOADVANCE" val="False"/>
  <p:tag name="QUESTIONALIAS" val="Please make your selection..."/>
  <p:tag name="ANSWERSALIAS" val="Choice One|smicln|Choice Two|smicln|Choice Three"/>
  <p:tag name="DELIMITERS" val="3.1"/>
  <p:tag name="VALUEFORMAT" val="0%"/>
  <p:tag name="TOTALRESPONSES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3"/>
  <p:tag name="TEXTLENGTH" val="34"/>
  <p:tag name="FONTSIZE" val="32"/>
  <p:tag name="BULLETTYPE" val="ppBulletArabicPeriod"/>
  <p:tag name="ANSWERTEXT" val="Choice One&#10;Choice Two&#10;Choice Thre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  <p:tag name="SLIDEGUID" val="8AA409E2E0DB463B9ED9C91AB3E11948"/>
  <p:tag name="SLIDEID" val="8AA409E2E0DB463B9ED9C91AB3E11948"/>
  <p:tag name="SLIDEORDER" val="1"/>
  <p:tag name="SLIDETYPE" val="Q"/>
  <p:tag name="DEMOGRAPHIC" val="False"/>
  <p:tag name="SPEEDSCORING" val="False"/>
  <p:tag name="CORRECTPOINTVALUE" val="1"/>
  <p:tag name="INCORRECTPOINTVALUE" val="0"/>
  <p:tag name="QUESTIONALIAS" val="Which will be the least soluble in water?"/>
  <p:tag name="VALUEFORMAT" val="0%"/>
  <p:tag name="ANSWERSALIAS" val="CH3OH     |smicln|CH3CH2CH2OH    |smicln|CH3CH2CH2CH2CH2OH "/>
  <p:tag name="VALUES" val="|smicln|No Value|smicln|No Value"/>
  <p:tag name="TOTALRESPONSES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3"/>
  <p:tag name="TEXTLENGTH" val="45"/>
  <p:tag name="FONTSIZE" val="28"/>
  <p:tag name="BULLETTYPE" val="ppBulletArabicPeriod"/>
  <p:tag name="ANSWERTEXT" val="CH3OH     &#10;CH3CH2CH2OH    &#10;CH3CH2CH2CH2CH2OH 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ＭＳ 明朝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Origin.thmx</Template>
  <TotalTime>263</TotalTime>
  <Words>269</Words>
  <Application>Microsoft Office PowerPoint</Application>
  <PresentationFormat>On-screen Show (4:3)</PresentationFormat>
  <Paragraphs>96</Paragraphs>
  <Slides>19</Slides>
  <Notes>19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Origin</vt:lpstr>
      <vt:lpstr>Microsoft Graph Chart</vt:lpstr>
      <vt:lpstr>Chapter 13- Solutions</vt:lpstr>
      <vt:lpstr>Where we are in the big picture…</vt:lpstr>
      <vt:lpstr>Chapter 13: Solutions</vt:lpstr>
      <vt:lpstr>What we’ll cover:</vt:lpstr>
      <vt:lpstr>Definitions</vt:lpstr>
      <vt:lpstr>Solubility</vt:lpstr>
      <vt:lpstr>Definitions</vt:lpstr>
      <vt:lpstr>What controls solubility?</vt:lpstr>
      <vt:lpstr>Which will be the least soluble in water?</vt:lpstr>
      <vt:lpstr>Please make your selection...</vt:lpstr>
      <vt:lpstr>Which will be the least soluble in water?</vt:lpstr>
      <vt:lpstr>How does thermodynamics control things?</vt:lpstr>
      <vt:lpstr>Why don’t oil and water mix- Idea #1</vt:lpstr>
      <vt:lpstr>Why oil and water don’t mix- Idea #2</vt:lpstr>
      <vt:lpstr>Which prevents oil from mixing with water?</vt:lpstr>
      <vt:lpstr>Enthalpy, Entropy, and Solubility</vt:lpstr>
      <vt:lpstr>Kitchen Chemistry</vt:lpstr>
      <vt:lpstr>Protein Folding</vt:lpstr>
      <vt:lpstr>Lipids and Membranes</vt:lpstr>
    </vt:vector>
  </TitlesOfParts>
  <Company>SUNY College at Oneonta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13- Solutions</dc:title>
  <dc:creator>Kelly Gallagher</dc:creator>
  <cp:lastModifiedBy>BV Tablet</cp:lastModifiedBy>
  <cp:revision>4</cp:revision>
  <dcterms:created xsi:type="dcterms:W3CDTF">2010-03-10T04:48:54Z</dcterms:created>
  <dcterms:modified xsi:type="dcterms:W3CDTF">2010-03-10T15:52:28Z</dcterms:modified>
</cp:coreProperties>
</file>