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370" r:id="rId3"/>
    <p:sldId id="395" r:id="rId4"/>
    <p:sldId id="396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76" autoAdjust="0"/>
  </p:normalViewPr>
  <p:slideViewPr>
    <p:cSldViewPr>
      <p:cViewPr varScale="1">
        <p:scale>
          <a:sx n="63" d="100"/>
          <a:sy n="63" d="100"/>
        </p:scale>
        <p:origin x="-12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2895B-5AE4-4B60-8EDD-C04F9855C2DB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BE7BE-FB33-403D-B4A3-C16C7D2AC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0A0E2B-577A-44D9-8051-0A921CD37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E64951-6E7D-4F36-95E0-49F391C52EDE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936F83-37BC-46E4-BF60-9A80F6E4494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23CF83-A180-477E-81BD-FD4D7265004F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6B62A8-6550-42A7-9C9A-ADD01E62889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3795D1-F65C-4A2A-8EEB-7257F17065F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33745-871F-4764-B478-2A4F1B38B7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070164-7144-43C2-A86F-FC79B989392D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48AFAC-60ED-439F-A27A-719130BBBD5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F0EDF0-A859-4465-A645-730815C14798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4D7EC-8995-4F70-9A4C-80013288A26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72F331-9E82-430B-B94F-4CF7A60D02B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C1295A-FDB5-41E5-BC95-9CBD69C249D7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BE7BE-FB33-403D-B4A3-C16C7D2ACD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5BF88-FC82-45CB-99E8-AB06D5412219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9EFBB1-38B5-48E7-8ADF-A993318D4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B91D4-14D5-4355-81A5-707AC032F527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27FC54-6249-4202-9584-81419C698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486571-7824-45F5-BA66-802121AB99E7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D182D-0B21-443B-B672-E7F1D8491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F8A4-800E-45F6-B9EA-2739CE45A0F7}" type="datetimeFigureOut">
              <a:rPr lang="en-US"/>
              <a:pPr>
                <a:defRPr/>
              </a:pPr>
              <a:t>4/19/2010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3299-C03D-4DA6-9E93-84EEAA28165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E9764B-1DA0-4D68-8A0F-97BDD4BD96EF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8453D0-0B4A-402F-8613-FDD2BF4B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3553AA-E848-40BB-83DB-4FAA2C55106B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5FD58-915C-462B-B5FC-3BD0455ED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35B68-030E-42F2-BAEF-AD87DAF422BB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9BBCA-A25A-4735-B0D6-32C71B5E1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3200" b="1" cap="none"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301277-3827-4FFE-A0FA-E5688740E0C6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6FB47-AF8D-4A74-83E1-8C8C9FBD3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41A1A-3E80-478B-ACA2-9445CB12DCF2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D04F98-E6E2-4C6F-9735-2237991BA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27E102-AD54-419C-8710-DC28B3AEA9A2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5BF920-003D-44DC-AE1E-82AFA921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5DAB02-8931-4A5A-BA3D-EB10860DDC6C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77C925-BEEC-4A0F-970F-80E899C5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F8CC3-1A97-4306-BA33-F13BB4C34068}" type="datetimeFigureOut">
              <a:rPr lang="en-US"/>
              <a:pPr>
                <a:defRPr/>
              </a:pPr>
              <a:t>4/19/2010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8EB427-1AF1-49D9-B263-4476A556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4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D8DCC73-1630-4366-BBB8-C41D952C7FE8}" type="datetimeFigureOut">
              <a:rPr lang="en-US"/>
              <a:pPr>
                <a:defRPr/>
              </a:pPr>
              <a:t>4/19/2010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36D34A-02E6-45D9-9406-D2574816AFE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0.xml"/><Relationship Id="rId7" Type="http://schemas.openxmlformats.org/officeDocument/2006/relationships/oleObject" Target="../embeddings/oleObject9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8.xml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2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10" Type="http://schemas.openxmlformats.org/officeDocument/2006/relationships/oleObject" Target="../embeddings/oleObject17.bin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0" y="609600"/>
            <a:ext cx="6400800" cy="2286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90800" y="1462088"/>
            <a:ext cx="6337300" cy="1433512"/>
          </a:xfrm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Reminder- Exam #3 is on Friday (April 23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1">
              <a:spcAft>
                <a:spcPts val="60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Review session:   Wednesday,  April 21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@ 5:00pm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9935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What is the reaction described by</a:t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5474" name="Chart" r:id="rId6" imgW="4572034" imgH="5143584" progId="MSGraph.Chart.8">
              <p:embed followColorScheme="full"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93080" y="320040"/>
          <a:ext cx="1645920" cy="822960"/>
        </p:xfrm>
        <a:graphic>
          <a:graphicData uri="http://schemas.openxmlformats.org/presentationml/2006/ole">
            <p:oleObj spid="_x0000_s105475" name="Equation" r:id="rId7" imgW="939600" imgH="469800" progId="Equation.3">
              <p:embed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800600"/>
          </a:xfrm>
        </p:spPr>
        <p:txBody>
          <a:bodyPr>
            <a:noAutofit/>
          </a:bodyPr>
          <a:lstStyle/>
          <a:p>
            <a:pPr marL="596900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↔ 2HCl</a:t>
            </a:r>
          </a:p>
          <a:p>
            <a:pPr marL="596900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↔ 2HCl</a:t>
            </a:r>
          </a:p>
          <a:p>
            <a:pPr marL="596900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96900" indent="-514350">
              <a:spcBef>
                <a:spcPct val="20000"/>
              </a:spcBef>
              <a:spcAft>
                <a:spcPts val="0"/>
              </a:spcAft>
              <a:buFont typeface="Wingdings 2" pitchFamily="18" charset="2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↔ 2HCl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K when you “reverse” a reaction?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you reverse a reaction, K is inversed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1676400"/>
          <a:ext cx="5105400" cy="457200"/>
        </p:xfrm>
        <a:graphic>
          <a:graphicData uri="http://schemas.openxmlformats.org/presentationml/2006/ole">
            <p:oleObj spid="_x0000_s106498" name="Equation" r:id="rId5" imgW="2552400" imgH="228600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435100" y="3276600"/>
          <a:ext cx="5130800" cy="457200"/>
        </p:xfrm>
        <a:graphic>
          <a:graphicData uri="http://schemas.openxmlformats.org/presentationml/2006/ole">
            <p:oleObj spid="_x0000_s106499" name="Equation" r:id="rId6" imgW="256536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K when you multiply a reaction by a number?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you multiply a reaction by a number, K is raised to that power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1485900" y="1676400"/>
          <a:ext cx="5029200" cy="457200"/>
        </p:xfrm>
        <a:graphic>
          <a:graphicData uri="http://schemas.openxmlformats.org/presentationml/2006/ole">
            <p:oleObj spid="_x0000_s107522" name="Equation" r:id="rId5" imgW="251460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the overall K when you add two reactions?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latin typeface="Calibri" pitchFamily="34" charset="0"/>
                <a:sym typeface="Symbol" pitchFamily="18" charset="2"/>
              </a:rPr>
              <a:t> Cu(OH)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(s)  </a:t>
            </a:r>
            <a:r>
              <a:rPr lang="en-US" sz="2000" dirty="0" smtClean="0">
                <a:latin typeface="Calibri" pitchFamily="34" charset="0"/>
              </a:rPr>
              <a:t>Cu</a:t>
            </a:r>
            <a:r>
              <a:rPr lang="en-US" sz="2000" baseline="30000" dirty="0" smtClean="0">
                <a:latin typeface="Calibri" pitchFamily="34" charset="0"/>
              </a:rPr>
              <a:t>2+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 + 2 OH</a:t>
            </a:r>
            <a:r>
              <a:rPr lang="en-US" sz="2000" baseline="30000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            		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K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1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   = 1.6x  10</a:t>
            </a:r>
            <a:r>
              <a:rPr lang="en-US" sz="2000" baseline="30000" dirty="0" smtClean="0">
                <a:latin typeface="Calibri" pitchFamily="34" charset="0"/>
                <a:sym typeface="Symbol" pitchFamily="18" charset="2"/>
              </a:rPr>
              <a:t>-19</a:t>
            </a: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Cu</a:t>
            </a:r>
            <a:r>
              <a:rPr lang="en-US" sz="2000" baseline="30000" dirty="0" smtClean="0">
                <a:latin typeface="Calibri" pitchFamily="34" charset="0"/>
              </a:rPr>
              <a:t>2+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 + 4 NH</a:t>
            </a:r>
            <a:r>
              <a:rPr lang="en-US" sz="2000" baseline="-25000" dirty="0" smtClean="0">
                <a:latin typeface="Calibri" pitchFamily="34" charset="0"/>
              </a:rPr>
              <a:t>3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 Cu(NH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3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)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4</a:t>
            </a:r>
            <a:r>
              <a:rPr lang="en-US" sz="2000" baseline="30000" dirty="0" smtClean="0">
                <a:latin typeface="Calibri" pitchFamily="34" charset="0"/>
                <a:sym typeface="Symbol" pitchFamily="18" charset="2"/>
              </a:rPr>
              <a:t>2+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(</a:t>
            </a:r>
            <a:r>
              <a:rPr lang="en-US" sz="2000" dirty="0" err="1" smtClean="0">
                <a:latin typeface="Calibri" pitchFamily="34" charset="0"/>
                <a:sym typeface="Symbol" pitchFamily="18" charset="2"/>
              </a:rPr>
              <a:t>aq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)		K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 =  1.2 x 10</a:t>
            </a:r>
            <a:r>
              <a:rPr lang="en-US" sz="2000" baseline="30000" dirty="0" smtClean="0">
                <a:latin typeface="Calibri" pitchFamily="34" charset="0"/>
                <a:sym typeface="Symbol" pitchFamily="18" charset="2"/>
              </a:rPr>
              <a:t>12</a:t>
            </a:r>
          </a:p>
          <a:p>
            <a:endParaRPr lang="en-US" sz="2000" dirty="0" smtClean="0">
              <a:latin typeface="Calibri" pitchFamily="34" charset="0"/>
              <a:sym typeface="Symbol" pitchFamily="18" charset="2"/>
            </a:endParaRPr>
          </a:p>
          <a:p>
            <a:pPr>
              <a:buNone/>
            </a:pPr>
            <a:r>
              <a:rPr lang="en-US" sz="2000" dirty="0" smtClean="0">
                <a:latin typeface="Calibri" pitchFamily="34" charset="0"/>
                <a:sym typeface="Symbol" pitchFamily="18" charset="2"/>
              </a:rPr>
              <a:t>Cu(OH)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2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(s) </a:t>
            </a:r>
            <a:r>
              <a:rPr lang="en-US" sz="2000" dirty="0" smtClean="0">
                <a:latin typeface="Calibri" pitchFamily="34" charset="0"/>
              </a:rPr>
              <a:t>+ 4 NH</a:t>
            </a:r>
            <a:r>
              <a:rPr lang="en-US" sz="2000" baseline="-25000" dirty="0" smtClean="0">
                <a:latin typeface="Calibri" pitchFamily="34" charset="0"/>
              </a:rPr>
              <a:t>3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 Cu(NH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3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)</a:t>
            </a:r>
            <a:r>
              <a:rPr lang="en-US" sz="2000" baseline="-25000" dirty="0" smtClean="0">
                <a:latin typeface="Calibri" pitchFamily="34" charset="0"/>
                <a:sym typeface="Symbol" pitchFamily="18" charset="2"/>
              </a:rPr>
              <a:t>4</a:t>
            </a:r>
            <a:r>
              <a:rPr lang="en-US" sz="2000" baseline="30000" dirty="0" smtClean="0">
                <a:latin typeface="Calibri" pitchFamily="34" charset="0"/>
                <a:sym typeface="Symbol" pitchFamily="18" charset="2"/>
              </a:rPr>
              <a:t>2+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 + 2 OH</a:t>
            </a:r>
            <a:r>
              <a:rPr lang="en-US" sz="2000" baseline="30000" dirty="0" smtClean="0">
                <a:latin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aq</a:t>
            </a:r>
            <a:r>
              <a:rPr lang="en-US" sz="2000" dirty="0" smtClean="0">
                <a:latin typeface="Calibri" pitchFamily="34" charset="0"/>
              </a:rPr>
              <a:t>)	K = ?</a:t>
            </a: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When you add two reactions, multiply the K’s together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2743200"/>
            <a:ext cx="7696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2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0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3288" y="304800"/>
            <a:ext cx="43545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2400" smtClean="0">
                <a:sym typeface="Symbol" pitchFamily="18" charset="2"/>
              </a:rPr>
              <a:t>Cu(NH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)</a:t>
            </a:r>
            <a:r>
              <a:rPr lang="en-US" sz="2400" baseline="-25000" smtClean="0">
                <a:sym typeface="Symbol" pitchFamily="18" charset="2"/>
              </a:rPr>
              <a:t>4</a:t>
            </a:r>
            <a:r>
              <a:rPr lang="en-US" sz="2400" baseline="30000" smtClean="0">
                <a:sym typeface="Symbol" pitchFamily="18" charset="2"/>
              </a:rPr>
              <a:t>2+</a:t>
            </a:r>
            <a:r>
              <a:rPr lang="en-US" sz="2400" smtClean="0">
                <a:sym typeface="Symbol" pitchFamily="18" charset="2"/>
              </a:rPr>
              <a:t>(aq)  </a:t>
            </a:r>
            <a:r>
              <a:rPr lang="en-US" sz="2400" smtClean="0"/>
              <a:t>Cu</a:t>
            </a:r>
            <a:r>
              <a:rPr lang="en-US" sz="2400" baseline="30000" smtClean="0"/>
              <a:t>2+</a:t>
            </a:r>
            <a:r>
              <a:rPr lang="en-US" sz="2400" smtClean="0"/>
              <a:t>(aq) + 4 NH</a:t>
            </a:r>
            <a:r>
              <a:rPr lang="en-US" sz="2400" baseline="-25000" smtClean="0"/>
              <a:t>3</a:t>
            </a:r>
            <a:r>
              <a:rPr lang="en-US" sz="2400" smtClean="0"/>
              <a:t>(aq)            </a:t>
            </a:r>
            <a:r>
              <a:rPr lang="en-US" sz="2400" smtClean="0">
                <a:sym typeface="Symbol" pitchFamily="18" charset="2"/>
              </a:rPr>
              <a:t>K   = 8.5 x  10</a:t>
            </a:r>
            <a:r>
              <a:rPr lang="en-US" sz="2400" baseline="30000" smtClean="0">
                <a:sym typeface="Symbol" pitchFamily="18" charset="2"/>
              </a:rPr>
              <a:t>-13</a:t>
            </a:r>
            <a:br>
              <a:rPr lang="en-US" sz="2400" baseline="30000" smtClean="0">
                <a:sym typeface="Symbol" pitchFamily="18" charset="2"/>
              </a:rPr>
            </a:br>
            <a:r>
              <a:rPr lang="en-US" sz="2400" baseline="30000" smtClean="0">
                <a:sym typeface="Symbol" pitchFamily="18" charset="2"/>
              </a:rPr>
              <a:t/>
            </a:r>
            <a:br>
              <a:rPr lang="en-US" sz="2400" baseline="300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>If [Cu</a:t>
            </a:r>
            <a:r>
              <a:rPr lang="en-US" sz="2400" baseline="30000" smtClean="0">
                <a:sym typeface="Symbol" pitchFamily="18" charset="2"/>
              </a:rPr>
              <a:t>2+</a:t>
            </a:r>
            <a:r>
              <a:rPr lang="en-US" sz="2400" smtClean="0">
                <a:sym typeface="Symbol" pitchFamily="18" charset="2"/>
              </a:rPr>
              <a:t>] = 1.0 x 10</a:t>
            </a:r>
            <a:r>
              <a:rPr lang="en-US" sz="2400" baseline="30000" smtClean="0">
                <a:sym typeface="Symbol" pitchFamily="18" charset="2"/>
              </a:rPr>
              <a:t>-6</a:t>
            </a:r>
            <a:r>
              <a:rPr lang="en-US" sz="2400" smtClean="0">
                <a:sym typeface="Symbol" pitchFamily="18" charset="2"/>
              </a:rPr>
              <a:t> , [NH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] = 1.0 x 10</a:t>
            </a:r>
            <a:r>
              <a:rPr lang="en-US" sz="2400" baseline="30000" smtClean="0">
                <a:sym typeface="Symbol" pitchFamily="18" charset="2"/>
              </a:rPr>
              <a:t>-3</a:t>
            </a:r>
            <a:r>
              <a:rPr lang="en-US" sz="2400" smtClean="0">
                <a:sym typeface="Symbol" pitchFamily="18" charset="2"/>
              </a:rPr>
              <a:t>, [Cu(NH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)</a:t>
            </a:r>
            <a:r>
              <a:rPr lang="en-US" sz="2400" baseline="-25000" smtClean="0">
                <a:sym typeface="Symbol" pitchFamily="18" charset="2"/>
              </a:rPr>
              <a:t>4</a:t>
            </a:r>
            <a:r>
              <a:rPr lang="en-US" sz="2400" baseline="30000" smtClean="0">
                <a:sym typeface="Symbol" pitchFamily="18" charset="2"/>
              </a:rPr>
              <a:t>2+</a:t>
            </a:r>
            <a:r>
              <a:rPr lang="en-US" sz="2400" smtClean="0">
                <a:sym typeface="Symbol" pitchFamily="18" charset="2"/>
              </a:rPr>
              <a:t>], then …</a:t>
            </a:r>
            <a:endParaRPr lang="en-US" smtClean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3314" name="Chart" r:id="rId6" imgW="4572000" imgH="5143500" progId="MSGraph.Chart.8">
              <p:embed followColorScheme="full"/>
            </p:oleObj>
          </a:graphicData>
        </a:graphic>
      </p:graphicFrame>
      <p:sp>
        <p:nvSpPr>
          <p:cNvPr id="13316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z="2000" smtClean="0"/>
              <a:t>It is at equilibrium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000" smtClean="0"/>
              <a:t>Reaction goes forwards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000" smtClean="0"/>
              <a:t>Reaction goes backwards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i="1" u="sng" smtClean="0"/>
              <a:t>Equilibrium Calculations: Your Pathway to Happiness</a:t>
            </a:r>
          </a:p>
        </p:txBody>
      </p:sp>
      <p:sp>
        <p:nvSpPr>
          <p:cNvPr id="34819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458200" cy="17526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Write the equilibrium expression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Determine Q</a:t>
            </a:r>
          </a:p>
          <a:p>
            <a:pPr marL="971550" lvl="1" indent="-514350" algn="l" eaLnBrk="1" hangingPunct="1">
              <a:buFont typeface="Calibri" pitchFamily="34" charset="0"/>
              <a:buAutoNum type="arabicPeriod"/>
            </a:pPr>
            <a:r>
              <a:rPr lang="en-US" smtClean="0"/>
              <a:t>if Q = K, it’s at equilibrium</a:t>
            </a:r>
          </a:p>
          <a:p>
            <a:pPr marL="971550" lvl="1" indent="-514350" algn="l" eaLnBrk="1" hangingPunct="1">
              <a:buFont typeface="Calibri" pitchFamily="34" charset="0"/>
              <a:buAutoNum type="arabicPeriod"/>
            </a:pPr>
            <a:r>
              <a:rPr lang="en-US" smtClean="0"/>
              <a:t>if Q &lt; K, reactants go to form products</a:t>
            </a:r>
          </a:p>
          <a:p>
            <a:pPr marL="971550" lvl="1" indent="-514350" algn="l" eaLnBrk="1" hangingPunct="1">
              <a:buFont typeface="Calibri" pitchFamily="34" charset="0"/>
              <a:buAutoNum type="arabicPeriod"/>
            </a:pPr>
            <a:r>
              <a:rPr lang="en-US" smtClean="0"/>
              <a:t>if Q &gt; K, products go to form reactants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Call the amount reacting “x”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Solve for x in the equilibrium expression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1"/>
                </a:solidFill>
              </a:rPr>
              <a:t>Use x to determine equilibrium concentrations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3279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431925"/>
            <a:ext cx="5105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5507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these initial concentrations, what will the final </a:t>
            </a:r>
          </a:p>
          <a:p>
            <a:r>
              <a:rPr lang="en-US"/>
              <a:t>concentrations be when equilibrium is reached?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05400"/>
            <a:ext cx="8458200" cy="119856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2700" dirty="0" smtClean="0"/>
              <a:t>How to determine if a proposed reaction mechanism is “reasonable”</a:t>
            </a:r>
            <a:r>
              <a:rPr lang="en-US" dirty="0" smtClean="0"/>
              <a:t> 		</a:t>
            </a:r>
            <a:r>
              <a:rPr lang="en-US" sz="3100" dirty="0" smtClean="0"/>
              <a:t>H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 + 2ICl </a:t>
            </a:r>
            <a:r>
              <a:rPr lang="en-US" sz="3100" dirty="0" smtClean="0">
                <a:latin typeface="Times New Roman"/>
                <a:cs typeface="Times New Roman"/>
              </a:rPr>
              <a:t>→ </a:t>
            </a:r>
            <a:r>
              <a:rPr lang="en-US" sz="3100" dirty="0" smtClean="0">
                <a:latin typeface="+mn-lt"/>
                <a:cs typeface="Times New Roman"/>
              </a:rPr>
              <a:t>2HCl + I</a:t>
            </a:r>
            <a:r>
              <a:rPr lang="en-US" sz="3100" baseline="-25000" dirty="0" smtClean="0">
                <a:latin typeface="+mn-lt"/>
                <a:cs typeface="Times New Roman"/>
              </a:rPr>
              <a:t>2</a:t>
            </a:r>
            <a:endParaRPr lang="en-US" sz="3100" baseline="-25000" dirty="0">
              <a:latin typeface="+mn-lt"/>
            </a:endParaRPr>
          </a:p>
        </p:txBody>
      </p:sp>
      <p:sp>
        <p:nvSpPr>
          <p:cNvPr id="6174" name="Text Placeholder 5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endParaRPr lang="en-US" smtClean="0"/>
          </a:p>
        </p:txBody>
      </p:sp>
      <p:sp>
        <p:nvSpPr>
          <p:cNvPr id="6175" name="Text Placeholder 7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/>
            <a:endParaRPr lang="en-US" smtClean="0"/>
          </a:p>
        </p:txBody>
      </p:sp>
      <p:sp>
        <p:nvSpPr>
          <p:cNvPr id="6176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/>
            <a:r>
              <a:rPr lang="en-US" smtClean="0"/>
              <a:t>Proposed mechanism 1:</a:t>
            </a: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/>
              <a:t>Step 1: </a:t>
            </a:r>
            <a:r>
              <a:rPr lang="en-US" sz="1800" smtClean="0"/>
              <a:t> </a:t>
            </a:r>
          </a:p>
          <a:p>
            <a:pPr marL="392113" indent="-273050" algn="r"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+ ICl → HI + HCl	</a:t>
            </a:r>
            <a:r>
              <a:rPr lang="en-US" sz="1400" i="1" smtClean="0">
                <a:latin typeface="Times New Roman" pitchFamily="18" charset="0"/>
                <a:cs typeface="Times New Roman" pitchFamily="18" charset="0"/>
              </a:rPr>
              <a:t>(slow)</a:t>
            </a: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>
                <a:cs typeface="Times New Roman" pitchFamily="18" charset="0"/>
              </a:rPr>
              <a:t>Step 2: 	</a:t>
            </a:r>
          </a:p>
          <a:p>
            <a:pPr marL="392113" indent="-273050" algn="ctr"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ICl + HCl → HI + Cl</a:t>
            </a:r>
            <a:r>
              <a:rPr lang="en-US" sz="1800" baseline="-25000" smtClean="0">
                <a:latin typeface="Times New Roman" pitchFamily="18" charset="0"/>
                <a:cs typeface="Times New Roman" pitchFamily="18" charset="0"/>
              </a:rPr>
              <a:t>2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Sum</a:t>
            </a:r>
          </a:p>
          <a:p>
            <a:pPr marL="392113" indent="-273050">
              <a:buFont typeface="Wingdings 2" pitchFamily="18" charset="2"/>
              <a:buNone/>
            </a:pPr>
            <a:endParaRPr lang="en-US" sz="1800" i="1" smtClean="0">
              <a:latin typeface="Times New Roman" pitchFamily="18" charset="0"/>
              <a:cs typeface="Times New Roman" pitchFamily="18" charset="0"/>
            </a:endParaRP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Rate</a:t>
            </a:r>
          </a:p>
          <a:p>
            <a:pPr lvl="1">
              <a:buFont typeface="Verdana" pitchFamily="34" charset="0"/>
              <a:buNone/>
            </a:pP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Step 1</a:t>
            </a:r>
          </a:p>
          <a:p>
            <a:pPr lvl="1">
              <a:buFont typeface="Verdana" pitchFamily="34" charset="0"/>
              <a:buNone/>
            </a:pP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Step 2</a:t>
            </a:r>
          </a:p>
          <a:p>
            <a:pPr lvl="1">
              <a:buFont typeface="Verdana" pitchFamily="34" charset="0"/>
              <a:buNone/>
            </a:pP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Overall</a:t>
            </a:r>
          </a:p>
        </p:txBody>
      </p:sp>
      <p:sp>
        <p:nvSpPr>
          <p:cNvPr id="6177" name="Content Placeholder 8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/>
            <a:r>
              <a:rPr lang="en-US" smtClean="0"/>
              <a:t>Proposed mechanism 2:</a:t>
            </a: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/>
              <a:t>Step 1: </a:t>
            </a:r>
            <a:r>
              <a:rPr lang="en-US" sz="1800" smtClean="0"/>
              <a:t> </a:t>
            </a:r>
          </a:p>
          <a:p>
            <a:pPr marL="392113" indent="-273050" algn="r"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+ ICl → HCl + HI 	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(slow)</a:t>
            </a: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>
                <a:cs typeface="Times New Roman" pitchFamily="18" charset="0"/>
              </a:rPr>
              <a:t>Step 2: 	</a:t>
            </a:r>
          </a:p>
          <a:p>
            <a:pPr marL="392113" indent="-273050" algn="ctr">
              <a:buFont typeface="Wingdings 2" pitchFamily="18" charset="2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HI+ ICl → HCl + I</a:t>
            </a:r>
            <a:r>
              <a:rPr lang="en-US" sz="1800" baseline="-25000" smtClean="0">
                <a:latin typeface="Times New Roman" pitchFamily="18" charset="0"/>
                <a:cs typeface="Times New Roman" pitchFamily="18" charset="0"/>
              </a:rPr>
              <a:t>2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Sum</a:t>
            </a:r>
          </a:p>
          <a:p>
            <a:pPr marL="392113" indent="-273050">
              <a:buFont typeface="Wingdings 2" pitchFamily="18" charset="2"/>
              <a:buNone/>
            </a:pPr>
            <a:endParaRPr lang="en-US" sz="1800" i="1" smtClean="0">
              <a:latin typeface="Times New Roman" pitchFamily="18" charset="0"/>
              <a:cs typeface="Times New Roman" pitchFamily="18" charset="0"/>
            </a:endParaRPr>
          </a:p>
          <a:p>
            <a:pPr marL="392113" indent="-273050">
              <a:buFont typeface="Wingdings 2" pitchFamily="18" charset="2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Rate</a:t>
            </a:r>
          </a:p>
          <a:p>
            <a:pPr lvl="1">
              <a:buFont typeface="Verdana" pitchFamily="34" charset="0"/>
              <a:buNone/>
            </a:pP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Step 1</a:t>
            </a:r>
          </a:p>
          <a:p>
            <a:pPr lvl="1">
              <a:buFont typeface="Verdana" pitchFamily="34" charset="0"/>
              <a:buNone/>
            </a:pP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Step 2</a:t>
            </a:r>
          </a:p>
          <a:p>
            <a:pPr lvl="1">
              <a:buFont typeface="Verdana" pitchFamily="34" charset="0"/>
              <a:buNone/>
            </a:pP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Overall</a:t>
            </a:r>
            <a:endParaRPr lang="en-US" sz="160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2895600"/>
            <a:ext cx="3733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2895600"/>
            <a:ext cx="3733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5414963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K in terms of pressure: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800" baseline="-250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vs.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800" baseline="-25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en-US" sz="2800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800" baseline="-25000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2800" baseline="-25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RT)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n</a:t>
            </a:r>
          </a:p>
          <a:p>
            <a:pPr>
              <a:defRPr/>
            </a:pPr>
            <a:endParaRPr lang="en-US" sz="2800" baseline="30000" dirty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>
              <a:defRPr/>
            </a:pPr>
            <a:endParaRPr lang="en-US" sz="2800" baseline="30000" dirty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>
              <a:defRPr/>
            </a:pPr>
            <a:endParaRPr lang="en-US" sz="28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6719888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n = change in numbers of moles of gas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2 NH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(g)          N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(g) + 3 H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(g)    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sym typeface="Symbol"/>
              </a:rPr>
              <a:t>K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  <a:sym typeface="Symbol"/>
              </a:rPr>
              <a:t>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= 5.8 x 10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5</a:t>
            </a:r>
          </a:p>
          <a:p>
            <a:pPr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sym typeface="Symbol"/>
            </a:endParaRPr>
          </a:p>
          <a:p>
            <a:pPr>
              <a:defRPr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sym typeface="Symbol"/>
              </a:rPr>
              <a:t>K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  <a:sym typeface="Symbol"/>
              </a:rPr>
              <a:t>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/>
              </a:rPr>
              <a:t> =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3429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1828800" y="3581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71199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133600"/>
            <a:ext cx="8350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4606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64277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4271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6411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LeChatelier’s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Principle: Doing the math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3763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457200" y="2971800"/>
            <a:ext cx="813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1-Liter flask contains 0.50 mol butane and 1.25 mol isobutane (at equilibrium).</a:t>
            </a:r>
          </a:p>
          <a:p>
            <a:endParaRPr lang="en-US"/>
          </a:p>
          <a:p>
            <a:r>
              <a:rPr lang="en-US"/>
              <a:t>0.50 mol butane are added. What happens, and what is the result?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Most reactions go in both directions (</a:t>
            </a:r>
            <a:r>
              <a:rPr lang="en-US" dirty="0" smtClean="0">
                <a:latin typeface="Times New Roman"/>
                <a:cs typeface="Times New Roman"/>
              </a:rPr>
              <a:t>↔)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elementary steps are reversible</a:t>
            </a:r>
          </a:p>
          <a:p>
            <a:pPr lvl="1"/>
            <a:r>
              <a:rPr lang="en-US" dirty="0" smtClean="0"/>
              <a:t>Thus, overall reaction is, in theory, reversible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Microscopic reversibility</a:t>
            </a:r>
          </a:p>
          <a:p>
            <a:endParaRPr lang="en-US" dirty="0"/>
          </a:p>
        </p:txBody>
      </p:sp>
      <p:graphicFrame>
        <p:nvGraphicFramePr>
          <p:cNvPr id="86019" name="Content Placeholder 3"/>
          <p:cNvGraphicFramePr>
            <a:graphicFrameLocks noChangeAspect="1"/>
          </p:cNvGraphicFramePr>
          <p:nvPr/>
        </p:nvGraphicFramePr>
        <p:xfrm>
          <a:off x="3688080" y="2438400"/>
          <a:ext cx="3474720" cy="548640"/>
        </p:xfrm>
        <a:graphic>
          <a:graphicData uri="http://schemas.openxmlformats.org/presentationml/2006/ole">
            <p:oleObj spid="_x0000_s86019" name="Equation" r:id="rId5" imgW="1447560" imgH="228600" progId="Equation.3">
              <p:embed/>
            </p:oleObj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3854" t="18182" r="-232"/>
          <a:stretch>
            <a:fillRect/>
          </a:stretch>
        </p:blipFill>
        <p:spPr bwMode="auto">
          <a:xfrm>
            <a:off x="1066800" y="3505200"/>
            <a:ext cx="800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Simulation- The Equilibrium State</a:t>
            </a:r>
            <a:endParaRPr lang="en-US" dirty="0"/>
          </a:p>
        </p:txBody>
      </p:sp>
      <p:pic>
        <p:nvPicPr>
          <p:cNvPr id="4" name="Content Placeholder 3" descr="iron_thiocyanate_equil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856699" y="1905000"/>
            <a:ext cx="6656151" cy="4800600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6374" y="1447800"/>
          <a:ext cx="4876800" cy="457200"/>
        </p:xfrm>
        <a:graphic>
          <a:graphicData uri="http://schemas.openxmlformats.org/presentationml/2006/ole">
            <p:oleObj spid="_x0000_s87042" name="Equation" r:id="rId6" imgW="243828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Rate laws can be written for both the forward and reverse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143000" y="1828800"/>
          <a:ext cx="4876800" cy="457200"/>
        </p:xfrm>
        <a:graphic>
          <a:graphicData uri="http://schemas.openxmlformats.org/presentationml/2006/ole">
            <p:oleObj spid="_x0000_s89090" name="Equation" r:id="rId5" imgW="2438280" imgH="228600" progId="Equation.3">
              <p:embed/>
            </p:oleObj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143000" y="3581400"/>
          <a:ext cx="4876800" cy="457200"/>
        </p:xfrm>
        <a:graphic>
          <a:graphicData uri="http://schemas.openxmlformats.org/presentationml/2006/ole">
            <p:oleObj spid="_x0000_s89091" name="Equation" r:id="rId6" imgW="2438280" imgH="228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At equilibrium, the forward and backward reaction rates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Equilibrium: </a:t>
            </a:r>
            <a:r>
              <a:rPr lang="en-US" sz="2400" dirty="0" smtClean="0"/>
              <a:t>when </a:t>
            </a:r>
            <a:r>
              <a:rPr lang="en-US" sz="2400" dirty="0" err="1" smtClean="0"/>
              <a:t>Rate</a:t>
            </a:r>
            <a:r>
              <a:rPr lang="en-US" sz="2400" baseline="-25000" dirty="0" err="1" smtClean="0"/>
              <a:t>forward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Rate</a:t>
            </a:r>
            <a:r>
              <a:rPr lang="en-US" sz="2400" baseline="-25000" dirty="0" err="1" smtClean="0"/>
              <a:t>backward</a:t>
            </a:r>
            <a:endParaRPr lang="en-US" sz="2400" baseline="-25000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641600" y="1600200"/>
          <a:ext cx="4902200" cy="457200"/>
        </p:xfrm>
        <a:graphic>
          <a:graphicData uri="http://schemas.openxmlformats.org/presentationml/2006/ole">
            <p:oleObj spid="_x0000_s90114" name="Equation" r:id="rId5" imgW="245088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847" y="2133600"/>
          <a:ext cx="2926080" cy="457200"/>
        </p:xfrm>
        <a:graphic>
          <a:graphicData uri="http://schemas.openxmlformats.org/presentationml/2006/ole">
            <p:oleObj spid="_x0000_s90116" name="Equation" r:id="rId6" imgW="1625400" imgH="25380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5632450" y="2145507"/>
          <a:ext cx="2673350" cy="433387"/>
        </p:xfrm>
        <a:graphic>
          <a:graphicData uri="http://schemas.openxmlformats.org/presentationml/2006/ole">
            <p:oleObj spid="_x0000_s90117" name="Equation" r:id="rId7" imgW="1485720" imgH="2412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Rules for writing equilibrium constant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514350">
              <a:buFont typeface="+mj-lt"/>
              <a:buAutoNum type="arabicPeriod"/>
            </a:pPr>
            <a:r>
              <a:rPr lang="en-US" dirty="0" smtClean="0"/>
              <a:t>Products over reactants</a:t>
            </a:r>
          </a:p>
          <a:p>
            <a:pPr marL="596900" indent="-514350">
              <a:buFont typeface="+mj-lt"/>
              <a:buAutoNum type="arabicPeriod"/>
            </a:pPr>
            <a:r>
              <a:rPr lang="en-US" dirty="0" err="1" smtClean="0"/>
              <a:t>Stoichiometric</a:t>
            </a:r>
            <a:r>
              <a:rPr lang="en-US" dirty="0" smtClean="0"/>
              <a:t> coefficient = exponent</a:t>
            </a:r>
          </a:p>
          <a:p>
            <a:pPr marL="596900" indent="-514350">
              <a:buFont typeface="+mj-lt"/>
              <a:buAutoNum type="arabicPeriod"/>
            </a:pPr>
            <a:r>
              <a:rPr lang="en-US" dirty="0" smtClean="0"/>
              <a:t>Don’t include solvent or solids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4337" t="49366" r="26271" b="1268"/>
          <a:stretch>
            <a:fillRect/>
          </a:stretch>
        </p:blipFill>
        <p:spPr bwMode="auto">
          <a:xfrm>
            <a:off x="1016826" y="3124200"/>
            <a:ext cx="530777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800600"/>
          </a:xfrm>
        </p:spPr>
        <p:txBody>
          <a:bodyPr>
            <a:noAutofit/>
          </a:bodyPr>
          <a:lstStyle/>
          <a:p>
            <a:pPr marL="596900" indent="-514350">
              <a:spcBef>
                <a:spcPct val="20000"/>
              </a:spcBef>
              <a:spcAft>
                <a:spcPts val="30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</a:p>
          <a:p>
            <a:pPr marL="596900" indent="-514350">
              <a:spcBef>
                <a:spcPct val="20000"/>
              </a:spcBef>
              <a:spcAft>
                <a:spcPts val="30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</a:p>
          <a:p>
            <a:pPr marL="596900" indent="-514350">
              <a:spcBef>
                <a:spcPct val="20000"/>
              </a:spcBef>
              <a:spcAft>
                <a:spcPts val="30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</a:p>
          <a:p>
            <a:pPr marL="596900" indent="-514350">
              <a:spcBef>
                <a:spcPct val="20000"/>
              </a:spcBef>
              <a:spcAft>
                <a:spcPts val="18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9935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is the equilibrium expression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(g) + 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(g) ↔ COCl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3426" name="Chart" r:id="rId6" imgW="4572034" imgH="5143584" progId="MSGraph.Chart.8">
              <p:embed followColorScheme="full"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34035" y="1676400"/>
          <a:ext cx="1452283" cy="685800"/>
        </p:xfrm>
        <a:graphic>
          <a:graphicData uri="http://schemas.openxmlformats.org/presentationml/2006/ole">
            <p:oleObj spid="_x0000_s103427" name="Equation" r:id="rId7" imgW="914400" imgH="431640" progId="Equation.3">
              <p:embed/>
            </p:oleObj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1089025" y="2551113"/>
          <a:ext cx="1552575" cy="766762"/>
        </p:xfrm>
        <a:graphic>
          <a:graphicData uri="http://schemas.openxmlformats.org/presentationml/2006/ole">
            <p:oleObj spid="_x0000_s103428" name="Equation" r:id="rId8" imgW="977760" imgH="482400" progId="Equation.3">
              <p:embed/>
            </p:oleObj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1143000" y="3657600"/>
          <a:ext cx="1452563" cy="685800"/>
        </p:xfrm>
        <a:graphic>
          <a:graphicData uri="http://schemas.openxmlformats.org/presentationml/2006/ole">
            <p:oleObj spid="_x0000_s103430" name="Equation" r:id="rId9" imgW="914400" imgH="431640" progId="Equation.3">
              <p:embed/>
            </p:oleObj>
          </a:graphicData>
        </a:graphic>
      </p:graphicFrame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1089025" y="4684713"/>
          <a:ext cx="1552575" cy="766762"/>
        </p:xfrm>
        <a:graphic>
          <a:graphicData uri="http://schemas.openxmlformats.org/presentationml/2006/ole">
            <p:oleObj spid="_x0000_s103431" name="Equation" r:id="rId10" imgW="977760" imgH="4824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6"/>
            <a:ext cx="8077200" cy="15541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400" dirty="0" smtClean="0"/>
              <a:t>What is K for the reaction</a:t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sz="2400" dirty="0" smtClean="0">
                <a:latin typeface="Times New Roman" pitchFamily="18" charset="0"/>
              </a:rPr>
              <a:t>Br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(g) + Cl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(g) </a:t>
            </a:r>
            <a:r>
              <a:rPr lang="en-US" sz="2400" dirty="0" smtClean="0">
                <a:latin typeface="Times New Roman" pitchFamily="18" charset="0"/>
                <a:cs typeface="Times New Roman"/>
              </a:rPr>
              <a:t>↔ </a:t>
            </a:r>
            <a:r>
              <a:rPr lang="en-US" sz="2400" dirty="0" smtClean="0">
                <a:latin typeface="Times New Roman" pitchFamily="18" charset="0"/>
              </a:rPr>
              <a:t>2BrCl(g)?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+mn-lt"/>
              </a:rPr>
              <a:t>Equilibrium concentrations are: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]= 2.3 x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	[Cl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]= 1.2 x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	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]= 1.4 x 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790700"/>
          <a:ext cx="4572000" cy="5143500"/>
        </p:xfrm>
        <a:graphic>
          <a:graphicData uri="http://schemas.openxmlformats.org/presentationml/2006/ole">
            <p:oleObj spid="_x0000_s104450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828800"/>
            <a:ext cx="4114800" cy="4800600"/>
          </a:xfrm>
        </p:spPr>
        <p:txBody>
          <a:bodyPr>
            <a:noAutofit/>
          </a:bodyPr>
          <a:lstStyle/>
          <a:p>
            <a:pPr marL="596900" indent="-514350">
              <a:spcBef>
                <a:spcPct val="20000"/>
              </a:spcBef>
              <a:spcAft>
                <a:spcPts val="24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</a:p>
          <a:p>
            <a:pPr marL="596900" indent="-514350">
              <a:spcBef>
                <a:spcPct val="20000"/>
              </a:spcBef>
              <a:spcAft>
                <a:spcPts val="24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</a:p>
          <a:p>
            <a:pPr marL="596900" indent="-514350">
              <a:spcBef>
                <a:spcPct val="20000"/>
              </a:spcBef>
              <a:spcAft>
                <a:spcPts val="24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</a:p>
          <a:p>
            <a:pPr marL="596900" indent="-514350">
              <a:spcBef>
                <a:spcPct val="20000"/>
              </a:spcBef>
              <a:spcAft>
                <a:spcPts val="2400"/>
              </a:spcAft>
              <a:buFont typeface="Wingdings 2" pitchFamily="18" charset="2"/>
              <a:buAutoNum type="arabicPeriod"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079500" y="1905000"/>
          <a:ext cx="2501900" cy="704850"/>
        </p:xfrm>
        <a:graphic>
          <a:graphicData uri="http://schemas.openxmlformats.org/presentationml/2006/ole">
            <p:oleObj spid="_x0000_s104451" name="Equation" r:id="rId7" imgW="1574640" imgH="444240" progId="Equation.3">
              <p:embed/>
            </p:oleObj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1066800" y="2909888"/>
          <a:ext cx="2501900" cy="704850"/>
        </p:xfrm>
        <a:graphic>
          <a:graphicData uri="http://schemas.openxmlformats.org/presentationml/2006/ole">
            <p:oleObj spid="_x0000_s104452" name="Equation" r:id="rId8" imgW="1574640" imgH="444240" progId="Equation.3">
              <p:embed/>
            </p:oleObj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066800" y="3733800"/>
          <a:ext cx="2501900" cy="704850"/>
        </p:xfrm>
        <a:graphic>
          <a:graphicData uri="http://schemas.openxmlformats.org/presentationml/2006/ole">
            <p:oleObj spid="_x0000_s104453" name="Equation" r:id="rId9" imgW="1574640" imgH="444240" progId="Equation.3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1066800" y="4724400"/>
          <a:ext cx="2501900" cy="704850"/>
        </p:xfrm>
        <a:graphic>
          <a:graphicData uri="http://schemas.openxmlformats.org/presentationml/2006/ole">
            <p:oleObj spid="_x0000_s104454" name="Equation" r:id="rId10" imgW="1574640" imgH="4442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 &#10; &#10; &#10;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CFD5FFA1DBF402BA2197436B7F4048B"/>
  <p:tag name="SLIDEID" val="1CFD5FFA1DBF402BA2197436B7F4048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 |smicln| |smicln| |smicln| "/>
  <p:tag name="VALUES" val="No Value|smicln|No Value|smicln|No Value|smicln|No Value"/>
  <p:tag name="QUESTIONALIAS" val="What is K for the reaction    Br2(g) + Cl2(g) ↔ 2BrCl(g)? Equilibrium concentrations are: [Br2]= 2.3 x 10-3M  [Cl2]= 1.2 x 10-2M  [BrCl]= 1.4 x 10-2M  "/>
  <p:tag name="RESPONSESGATHERED" val="True"/>
  <p:tag name="TOTALRESPONSES" val="60"/>
  <p:tag name="RESPONSECOUNT" val="60"/>
  <p:tag name="SLICED" val="False"/>
  <p:tag name="RESPONSES" val="3;3;1;3;1;3;-;3;3;3;3;3;4;3;3;4;3;3;3;3;3;3;4;3;3;3;3;2;2;2;3;3;2;1;3;3;1;1;3;3;3;3;2;1;-;3;3;3;3;3;3;3;3;3;1;3;3;2;1;3;1;3;"/>
  <p:tag name="CHARTSTRINGSTD" val="9 6 42 3"/>
  <p:tag name="CHARTSTRINGREV" val="3 42 6 9"/>
  <p:tag name="CHARTSTRINGSTDPER" val="0.15 0.1 0.7 0.05"/>
  <p:tag name="CHARTSTRINGREVPER" val="0.05 0.7 0.1 0.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 &#10; &#10; &#10;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D336FA89C3241459AC5D5B7BFD7AC68"/>
  <p:tag name="SLIDEID" val="3D336FA89C3241459AC5D5B7BFD7AC6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is the reaction described by "/>
  <p:tag name="ANSWERSALIAS" val="H2 + Cl2 ↔ 2HCl|smicln|2H2 + 2Cl2 ↔ 2HCl|smicln|H2 + Cl2 ↔ HCl|smicln|2H2 + 2Cl2 ↔ 2HCl"/>
  <p:tag name="VALUES" val="No Value|smicln|No Value|smicln|No Value|smicln|No Value"/>
  <p:tag name="RESPONSESGATHERED" val="True"/>
  <p:tag name="TOTALRESPONSES" val="62"/>
  <p:tag name="RESPONSECOUNT" val="62"/>
  <p:tag name="SLICED" val="False"/>
  <p:tag name="RESPONSES" val="1;1;1;1;1;1;1;1;1;1;2;1;2;1;1;1;1;1;1;1;1;1;1;1;1;1;1;4;1;2;1;1;1;1;1;2;1;1;2;1;1;1;1;1;1;1;1;1;1;1;1;1;1;1;1;1;1;1;1;1;1;1;"/>
  <p:tag name="CHARTSTRINGSTD" val="56 5 0 1"/>
  <p:tag name="CHARTSTRINGREV" val="1 0 5 56"/>
  <p:tag name="CHARTSTRINGSTDPER" val="0.903225806451613 0.0806451612903226 0 0.0161290322580645"/>
  <p:tag name="CHARTSTRINGREVPER" val="0.0161290322580645 0 0.0806451612903226 0.9032258064516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6"/>
  <p:tag name="FONTSIZE" val="32"/>
  <p:tag name="BULLETTYPE" val="ppBulletArabicPeriod"/>
  <p:tag name="ANSWERTEXT" val="H2 + Cl2 ↔ 2HCl&#10;2H2 + 2Cl2 ↔ 2HCl&#10;H2 + Cl2 ↔ HCl&#10;2H2 + 2Cl2 ↔ 2HC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8BEE0AF9EBDD4ED2BFCF7492EE9FDCCA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Cu(NH3)42+(aq)  Cu2+(aq) + 4 NH3(aq)            K   = 8.5 x  10-13  If [Cu2+] = 1.0 x 10-6 , [NH3] = 1.0 x 10-3, [Cu(NH3)42+], then …"/>
  <p:tag name="ANSWERSALIAS" val="It is at equilibrium|smicln|Reaction goes forwards|smicln|Reaction goes backwards"/>
  <p:tag name="SLIDEORDER" val="2"/>
  <p:tag name="SLIDEGUID" val="8164888DA01D45A88E8B784A8B75D28D"/>
  <p:tag name="VALUES" val="No Value|smicln|No Value|smicln|No Val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67"/>
  <p:tag name="FONTSIZE" val="20"/>
  <p:tag name="BULLETTYPE" val="ppBulletArabicPeriod"/>
  <p:tag name="ANSWERTEXT" val="It is at equilibrium&#10;Reaction goes forwards&#10;Reaction goes backwards"/>
  <p:tag name="OLDNUMANSWERS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B2225347AFB486FAE6946070DB80576"/>
  <p:tag name="SLIDEID" val="5B2225347AFB486FAE6946070DB8057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is the equilibrium expression for CO2(g) + Cl2(g) ↔ COCl2(g)"/>
  <p:tag name="ANSWERSALIAS" val=" |smicln| |smicln| |smicln| "/>
  <p:tag name="VALUES" val="No Value|smicln|No Value|smicln|No Value|smicln|No Value"/>
  <p:tag name="RESPONSESGATHERED" val="True"/>
  <p:tag name="TOTALRESPONSES" val="61"/>
  <p:tag name="RESPONSECOUNT" val="61"/>
  <p:tag name="SLICED" val="False"/>
  <p:tag name="RESPONSES" val="1;1;1;1;1;1;4;2;1;1;3;1;3;1;1;1;1;1;1;1;1;1;1;1;1;1;1;3;2;2;1;1;3;1;1;3;3;2;3;1;1;1;2;1;2;1;2;1;1;1;3;1;1;1;1;1;1;1;1;1;1;"/>
  <p:tag name="CHARTSTRINGSTD" val="45 7 8 1"/>
  <p:tag name="CHARTSTRINGREV" val="1 8 7 45"/>
  <p:tag name="CHARTSTRINGSTDPER" val="0.737704918032787 0.114754098360656 0.131147540983607 0.0163934426229508"/>
  <p:tag name="CHARTSTRINGREVPER" val="0.0163934426229508 0.131147540983607 0.114754098360656 0.7377049180327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6884</TotalTime>
  <Words>476</Words>
  <Application>Microsoft Office PowerPoint</Application>
  <PresentationFormat>On-screen Show (4:3)</PresentationFormat>
  <Paragraphs>141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Solstice</vt:lpstr>
      <vt:lpstr>Equation</vt:lpstr>
      <vt:lpstr>Microsoft Graph Chart</vt:lpstr>
      <vt:lpstr>Chart</vt:lpstr>
      <vt:lpstr>Announcements</vt:lpstr>
      <vt:lpstr>How to determine if a proposed reaction mechanism is “reasonable”   H2 + 2ICl → 2HCl + I2</vt:lpstr>
      <vt:lpstr>Most reactions go in both directions (↔)</vt:lpstr>
      <vt:lpstr>Simulation- The Equilibrium State</vt:lpstr>
      <vt:lpstr>Rate laws can be written for both the forward and reverse reaction</vt:lpstr>
      <vt:lpstr>At equilibrium, the forward and backward reaction rates are equal</vt:lpstr>
      <vt:lpstr>Rules for writing equilibrium constant expressions</vt:lpstr>
      <vt:lpstr>What is the equilibrium expression for CO2(g) + Cl2(g) ↔ COCl2(g)</vt:lpstr>
      <vt:lpstr>What is K for the reaction    Br2(g) + Cl2(g) ↔ 2BrCl(g)? Equilibrium concentrations are: [Br2]= 2.3 x 10-3M  [Cl2]= 1.2 x 10-2M  [BrCl]= 1.4 x 10-2M  </vt:lpstr>
      <vt:lpstr>What is the reaction described by </vt:lpstr>
      <vt:lpstr>What happens to K when you “reverse” a reaction?</vt:lpstr>
      <vt:lpstr>What happens to K when you multiply a reaction by a number?</vt:lpstr>
      <vt:lpstr>What happens to the overall K when you add two reactions?</vt:lpstr>
      <vt:lpstr>Slide 14</vt:lpstr>
      <vt:lpstr>Slide 15</vt:lpstr>
      <vt:lpstr>Slide 16</vt:lpstr>
      <vt:lpstr>Cu(NH3)42+(aq)  Cu2+(aq) + 4 NH3(aq)            K   = 8.5 x  10-13  If [Cu2+] = 1.0 x 10-6 , [NH3] = 1.0 x 10-3, [Cu(NH3)42+], then …</vt:lpstr>
      <vt:lpstr>Equilibrium Calculations: Your Pathway to Happiness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Gallagher</dc:creator>
  <cp:lastModifiedBy>Kelly Gallagher</cp:lastModifiedBy>
  <cp:revision>222</cp:revision>
  <dcterms:created xsi:type="dcterms:W3CDTF">2010-03-24T03:23:50Z</dcterms:created>
  <dcterms:modified xsi:type="dcterms:W3CDTF">2010-04-19T14:49:09Z</dcterms:modified>
</cp:coreProperties>
</file>