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70" r:id="rId9"/>
    <p:sldId id="257" r:id="rId10"/>
    <p:sldId id="258" r:id="rId11"/>
    <p:sldId id="259" r:id="rId12"/>
    <p:sldId id="260" r:id="rId13"/>
    <p:sldId id="268" r:id="rId14"/>
    <p:sldId id="274" r:id="rId15"/>
    <p:sldId id="269" r:id="rId16"/>
    <p:sldId id="271" r:id="rId17"/>
    <p:sldId id="272" r:id="rId18"/>
    <p:sldId id="273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715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4AA40-7BE1-4836-8836-91A8FF9E6243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E3633-C253-425B-99DB-017BB4E43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395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TITLE Creating a Linked List            (List.asm)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; This program shows how the STRUC directive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; and the REPT directive can be combined to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; create a linked list at assembly time.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; Last update: 11/8/02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INCLUDE Irvine32.inc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ListNode STRUCT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  NodeData DWORD ?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  NextPtr  DWORD ?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ListNode ENDS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TotalNodeCount = 15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NULL = 0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Counter = 0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.data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nullval dword 0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prompt byte "enter numbers... 999 to quit",0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;;;;LinkedList LABEL PTR ListNode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ListNode &lt;0,0&gt;	; tail node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.code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main PROC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;xor ecx,exc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push nullval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push nullval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mov esi,esp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more: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mov edx,offset prompt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call writestring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call crlf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call readint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cmp eax,999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je doneInput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mov ebp,esi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push ebp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push eax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mov  esi,esp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jmp more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doneInput: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        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NextNode: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; Check for the tail node.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mov  eax,(ListNode PTR [esi]).NextPtr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cmp  eax,NULL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je   quit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	; Display the node data.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mov  eax,(ListNode PTR [esi]).NodeData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call WriteDec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call Crlf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	; Get pointer to next node.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mov  esi,(ListNode PTR [esi]).NextPtr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jmp  NextNode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quit: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	exit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main ENDP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END main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C69B486-D6CA-4469-9FB8-C87A0EF5FBE4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08E4-9023-4688-9D49-7355B65A7266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84CE-AA56-41EB-89AC-F9838D07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0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08E4-9023-4688-9D49-7355B65A7266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84CE-AA56-41EB-89AC-F9838D07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45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08E4-9023-4688-9D49-7355B65A7266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84CE-AA56-41EB-89AC-F9838D07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64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35821-86AD-4685-861D-0F20DBB227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6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08E4-9023-4688-9D49-7355B65A7266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84CE-AA56-41EB-89AC-F9838D07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965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08E4-9023-4688-9D49-7355B65A7266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84CE-AA56-41EB-89AC-F9838D07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27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08E4-9023-4688-9D49-7355B65A7266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84CE-AA56-41EB-89AC-F9838D07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78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08E4-9023-4688-9D49-7355B65A7266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84CE-AA56-41EB-89AC-F9838D07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3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08E4-9023-4688-9D49-7355B65A7266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84CE-AA56-41EB-89AC-F9838D07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4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08E4-9023-4688-9D49-7355B65A7266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84CE-AA56-41EB-89AC-F9838D07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08E4-9023-4688-9D49-7355B65A7266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84CE-AA56-41EB-89AC-F9838D07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3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08E4-9023-4688-9D49-7355B65A7266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84CE-AA56-41EB-89AC-F9838D07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020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808E4-9023-4688-9D49-7355B65A7266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384CE-AA56-41EB-89AC-F9838D07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47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Link list/file stamps/clusters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Odds and ends remaining for test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310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 stamp</a:t>
            </a:r>
          </a:p>
        </p:txBody>
      </p:sp>
      <p:graphicFrame>
        <p:nvGraphicFramePr>
          <p:cNvPr id="107524" name="Group 4"/>
          <p:cNvGraphicFramePr>
            <a:graphicFrameLocks noGrp="1"/>
          </p:cNvGraphicFramePr>
          <p:nvPr>
            <p:ph idx="1"/>
          </p:nvPr>
        </p:nvGraphicFramePr>
        <p:xfrm>
          <a:off x="457200" y="4800600"/>
          <a:ext cx="8229600" cy="1325563"/>
        </p:xfrm>
        <a:graphic>
          <a:graphicData uri="http://schemas.openxmlformats.org/drawingml/2006/table">
            <a:tbl>
              <a:tblPr/>
              <a:tblGrid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</a:tblGrid>
              <a:tr h="1325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215" name="Text Box 42"/>
          <p:cNvSpPr txBox="1">
            <a:spLocks noChangeArrowheads="1"/>
          </p:cNvSpPr>
          <p:nvPr/>
        </p:nvSpPr>
        <p:spPr bwMode="auto">
          <a:xfrm>
            <a:off x="441325" y="407511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15</a:t>
            </a:r>
          </a:p>
        </p:txBody>
      </p:sp>
      <p:sp>
        <p:nvSpPr>
          <p:cNvPr id="50216" name="Text Box 43"/>
          <p:cNvSpPr txBox="1">
            <a:spLocks noChangeArrowheads="1"/>
          </p:cNvSpPr>
          <p:nvPr/>
        </p:nvSpPr>
        <p:spPr bwMode="auto">
          <a:xfrm>
            <a:off x="8366125" y="39227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0</a:t>
            </a:r>
          </a:p>
        </p:txBody>
      </p:sp>
      <p:sp>
        <p:nvSpPr>
          <p:cNvPr id="50217" name="Text Box 44"/>
          <p:cNvSpPr txBox="1">
            <a:spLocks noChangeArrowheads="1"/>
          </p:cNvSpPr>
          <p:nvPr/>
        </p:nvSpPr>
        <p:spPr bwMode="auto">
          <a:xfrm>
            <a:off x="1127125" y="3236913"/>
            <a:ext cx="75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hours</a:t>
            </a:r>
          </a:p>
        </p:txBody>
      </p:sp>
      <p:sp>
        <p:nvSpPr>
          <p:cNvPr id="50218" name="Line 45"/>
          <p:cNvSpPr>
            <a:spLocks noChangeShapeType="1"/>
          </p:cNvSpPr>
          <p:nvPr/>
        </p:nvSpPr>
        <p:spPr bwMode="auto">
          <a:xfrm flipH="1">
            <a:off x="685800" y="3429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19" name="Line 46"/>
          <p:cNvSpPr>
            <a:spLocks noChangeShapeType="1"/>
          </p:cNvSpPr>
          <p:nvPr/>
        </p:nvSpPr>
        <p:spPr bwMode="auto">
          <a:xfrm>
            <a:off x="6858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20" name="Line 49"/>
          <p:cNvSpPr>
            <a:spLocks noChangeShapeType="1"/>
          </p:cNvSpPr>
          <p:nvPr/>
        </p:nvSpPr>
        <p:spPr bwMode="auto">
          <a:xfrm flipH="1">
            <a:off x="2817813" y="3429000"/>
            <a:ext cx="1587" cy="860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21" name="Text Box 50"/>
          <p:cNvSpPr txBox="1">
            <a:spLocks noChangeArrowheads="1"/>
          </p:cNvSpPr>
          <p:nvPr/>
        </p:nvSpPr>
        <p:spPr bwMode="auto">
          <a:xfrm>
            <a:off x="4708525" y="3236913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minutes</a:t>
            </a:r>
          </a:p>
        </p:txBody>
      </p:sp>
      <p:sp>
        <p:nvSpPr>
          <p:cNvPr id="50222" name="Line 51"/>
          <p:cNvSpPr>
            <a:spLocks noChangeShapeType="1"/>
          </p:cNvSpPr>
          <p:nvPr/>
        </p:nvSpPr>
        <p:spPr bwMode="auto">
          <a:xfrm>
            <a:off x="3352800" y="3581400"/>
            <a:ext cx="0" cy="677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23" name="Line 52"/>
          <p:cNvSpPr>
            <a:spLocks noChangeShapeType="1"/>
          </p:cNvSpPr>
          <p:nvPr/>
        </p:nvSpPr>
        <p:spPr bwMode="auto">
          <a:xfrm>
            <a:off x="4419600" y="3505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24" name="Line 53"/>
          <p:cNvSpPr>
            <a:spLocks noChangeShapeType="1"/>
          </p:cNvSpPr>
          <p:nvPr/>
        </p:nvSpPr>
        <p:spPr bwMode="auto">
          <a:xfrm flipH="1">
            <a:off x="2133600" y="3429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25" name="Line 54"/>
          <p:cNvSpPr>
            <a:spLocks noChangeShapeType="1"/>
          </p:cNvSpPr>
          <p:nvPr/>
        </p:nvSpPr>
        <p:spPr bwMode="auto">
          <a:xfrm flipH="1">
            <a:off x="3352800" y="3505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26" name="Line 55"/>
          <p:cNvSpPr>
            <a:spLocks noChangeShapeType="1"/>
          </p:cNvSpPr>
          <p:nvPr/>
        </p:nvSpPr>
        <p:spPr bwMode="auto">
          <a:xfrm>
            <a:off x="5867400" y="3581400"/>
            <a:ext cx="19050" cy="708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27" name="Line 56"/>
          <p:cNvSpPr>
            <a:spLocks noChangeShapeType="1"/>
          </p:cNvSpPr>
          <p:nvPr/>
        </p:nvSpPr>
        <p:spPr bwMode="auto">
          <a:xfrm flipH="1" flipV="1">
            <a:off x="5638800" y="3505200"/>
            <a:ext cx="228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28" name="Text Box 57"/>
          <p:cNvSpPr txBox="1">
            <a:spLocks noChangeArrowheads="1"/>
          </p:cNvSpPr>
          <p:nvPr/>
        </p:nvSpPr>
        <p:spPr bwMode="auto">
          <a:xfrm>
            <a:off x="6765925" y="3008313"/>
            <a:ext cx="1035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seconds</a:t>
            </a:r>
          </a:p>
        </p:txBody>
      </p:sp>
      <p:sp>
        <p:nvSpPr>
          <p:cNvPr id="50229" name="Line 58"/>
          <p:cNvSpPr>
            <a:spLocks noChangeShapeType="1"/>
          </p:cNvSpPr>
          <p:nvPr/>
        </p:nvSpPr>
        <p:spPr bwMode="auto">
          <a:xfrm flipH="1">
            <a:off x="6477000" y="3505200"/>
            <a:ext cx="228600" cy="754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30" name="Line 59"/>
          <p:cNvSpPr>
            <a:spLocks noChangeShapeType="1"/>
          </p:cNvSpPr>
          <p:nvPr/>
        </p:nvSpPr>
        <p:spPr bwMode="auto">
          <a:xfrm>
            <a:off x="7772400" y="3276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31" name="Text Box 60"/>
          <p:cNvSpPr txBox="1">
            <a:spLocks noChangeArrowheads="1"/>
          </p:cNvSpPr>
          <p:nvPr/>
        </p:nvSpPr>
        <p:spPr bwMode="auto">
          <a:xfrm>
            <a:off x="898525" y="1255713"/>
            <a:ext cx="1320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Hour=0..23</a:t>
            </a:r>
          </a:p>
        </p:txBody>
      </p:sp>
      <p:sp>
        <p:nvSpPr>
          <p:cNvPr id="50232" name="Text Box 61"/>
          <p:cNvSpPr txBox="1">
            <a:spLocks noChangeArrowheads="1"/>
          </p:cNvSpPr>
          <p:nvPr/>
        </p:nvSpPr>
        <p:spPr bwMode="auto">
          <a:xfrm>
            <a:off x="822325" y="178911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Minute=0..59</a:t>
            </a:r>
          </a:p>
        </p:txBody>
      </p:sp>
      <p:sp>
        <p:nvSpPr>
          <p:cNvPr id="50233" name="Text Box 62"/>
          <p:cNvSpPr txBox="1">
            <a:spLocks noChangeArrowheads="1"/>
          </p:cNvSpPr>
          <p:nvPr/>
        </p:nvSpPr>
        <p:spPr bwMode="auto">
          <a:xfrm>
            <a:off x="746125" y="2474913"/>
            <a:ext cx="1714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Seconds=0..59</a:t>
            </a:r>
          </a:p>
        </p:txBody>
      </p:sp>
      <p:sp>
        <p:nvSpPr>
          <p:cNvPr id="50234" name="TextBox 1"/>
          <p:cNvSpPr txBox="1">
            <a:spLocks noChangeArrowheads="1"/>
          </p:cNvSpPr>
          <p:nvPr/>
        </p:nvSpPr>
        <p:spPr bwMode="auto">
          <a:xfrm>
            <a:off x="6248400" y="4441825"/>
            <a:ext cx="342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4</a:t>
            </a:r>
          </a:p>
        </p:txBody>
      </p:sp>
      <p:sp>
        <p:nvSpPr>
          <p:cNvPr id="50235" name="TextBox 3"/>
          <p:cNvSpPr txBox="1">
            <a:spLocks noChangeArrowheads="1"/>
          </p:cNvSpPr>
          <p:nvPr/>
        </p:nvSpPr>
        <p:spPr bwMode="auto">
          <a:xfrm>
            <a:off x="5638800" y="4289425"/>
            <a:ext cx="38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5</a:t>
            </a:r>
          </a:p>
        </p:txBody>
      </p:sp>
      <p:sp>
        <p:nvSpPr>
          <p:cNvPr id="50236" name="TextBox 4"/>
          <p:cNvSpPr txBox="1">
            <a:spLocks noChangeArrowheads="1"/>
          </p:cNvSpPr>
          <p:nvPr/>
        </p:nvSpPr>
        <p:spPr bwMode="auto">
          <a:xfrm>
            <a:off x="3048000" y="4441825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10</a:t>
            </a:r>
          </a:p>
        </p:txBody>
      </p:sp>
      <p:sp>
        <p:nvSpPr>
          <p:cNvPr id="50237" name="TextBox 6"/>
          <p:cNvSpPr txBox="1">
            <a:spLocks noChangeArrowheads="1"/>
          </p:cNvSpPr>
          <p:nvPr/>
        </p:nvSpPr>
        <p:spPr bwMode="auto">
          <a:xfrm>
            <a:off x="2476500" y="4343400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961760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/>
              <a:t>Cluster chain example- just links are shown</a:t>
            </a:r>
          </a:p>
        </p:txBody>
      </p:sp>
      <p:graphicFrame>
        <p:nvGraphicFramePr>
          <p:cNvPr id="110649" name="Group 57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382000" cy="838200"/>
        </p:xfrm>
        <a:graphic>
          <a:graphicData uri="http://schemas.openxmlformats.org/drawingml/2006/table">
            <a:tbl>
              <a:tblPr/>
              <a:tblGrid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609600"/>
                <a:gridCol w="762000"/>
                <a:gridCol w="304800"/>
                <a:gridCol w="381000"/>
                <a:gridCol w="514350"/>
                <a:gridCol w="514350"/>
                <a:gridCol w="514350"/>
                <a:gridCol w="66675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eoc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39" name="Text Box 44"/>
          <p:cNvSpPr txBox="1">
            <a:spLocks noChangeArrowheads="1"/>
          </p:cNvSpPr>
          <p:nvPr/>
        </p:nvSpPr>
        <p:spPr bwMode="auto">
          <a:xfrm>
            <a:off x="517525" y="3313113"/>
            <a:ext cx="831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1      2      3      4       5     6       7      8      9     10        11    12    13    14   15     16</a:t>
            </a:r>
          </a:p>
        </p:txBody>
      </p:sp>
      <p:sp>
        <p:nvSpPr>
          <p:cNvPr id="51240" name="Text Box 58"/>
          <p:cNvSpPr txBox="1">
            <a:spLocks noChangeArrowheads="1"/>
          </p:cNvSpPr>
          <p:nvPr/>
        </p:nvSpPr>
        <p:spPr bwMode="auto">
          <a:xfrm>
            <a:off x="2133600" y="3886200"/>
            <a:ext cx="3448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File starting cluster=1, filesize=7</a:t>
            </a:r>
          </a:p>
        </p:txBody>
      </p:sp>
    </p:spTree>
    <p:extLst>
      <p:ext uri="{BB962C8B-B14F-4D97-AF65-F5344CB8AC3E}">
        <p14:creationId xmlns:p14="http://schemas.microsoft.com/office/powerpoint/2010/main" val="1965759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4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/>
              <a:t>Cluster chain example#2- just links are shown</a:t>
            </a:r>
          </a:p>
        </p:txBody>
      </p:sp>
      <p:graphicFrame>
        <p:nvGraphicFramePr>
          <p:cNvPr id="112695" name="Group 55"/>
          <p:cNvGraphicFramePr>
            <a:graphicFrameLocks noGrp="1"/>
          </p:cNvGraphicFramePr>
          <p:nvPr>
            <p:ph idx="1"/>
          </p:nvPr>
        </p:nvGraphicFramePr>
        <p:xfrm>
          <a:off x="457200" y="2438400"/>
          <a:ext cx="8229600" cy="715963"/>
        </p:xfrm>
        <a:graphic>
          <a:graphicData uri="http://schemas.openxmlformats.org/drawingml/2006/table">
            <a:tbl>
              <a:tblPr/>
              <a:tblGrid>
                <a:gridCol w="504825"/>
                <a:gridCol w="504825"/>
                <a:gridCol w="504825"/>
                <a:gridCol w="504825"/>
                <a:gridCol w="506413"/>
                <a:gridCol w="504825"/>
                <a:gridCol w="627062"/>
                <a:gridCol w="382588"/>
                <a:gridCol w="455612"/>
                <a:gridCol w="457200"/>
                <a:gridCol w="609600"/>
                <a:gridCol w="762000"/>
                <a:gridCol w="381000"/>
                <a:gridCol w="365125"/>
                <a:gridCol w="504825"/>
                <a:gridCol w="654050"/>
              </a:tblGrid>
              <a:tr h="715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eoc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263" name="Text Box 44"/>
          <p:cNvSpPr txBox="1">
            <a:spLocks noChangeArrowheads="1"/>
          </p:cNvSpPr>
          <p:nvPr/>
        </p:nvSpPr>
        <p:spPr bwMode="auto">
          <a:xfrm>
            <a:off x="517525" y="3313113"/>
            <a:ext cx="805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1      2      3      4       5     6       7      8      9     10    11    12    13    14   15     16</a:t>
            </a:r>
          </a:p>
        </p:txBody>
      </p:sp>
      <p:sp>
        <p:nvSpPr>
          <p:cNvPr id="52264" name="Text Box 56"/>
          <p:cNvSpPr txBox="1">
            <a:spLocks noChangeArrowheads="1"/>
          </p:cNvSpPr>
          <p:nvPr/>
        </p:nvSpPr>
        <p:spPr bwMode="auto">
          <a:xfrm>
            <a:off x="2270125" y="4303713"/>
            <a:ext cx="300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File starts in cluster 5, size5</a:t>
            </a:r>
          </a:p>
        </p:txBody>
      </p:sp>
    </p:spTree>
    <p:extLst>
      <p:ext uri="{BB962C8B-B14F-4D97-AF65-F5344CB8AC3E}">
        <p14:creationId xmlns:p14="http://schemas.microsoft.com/office/powerpoint/2010/main" val="1457680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Arraysum </a:t>
            </a:r>
            <a:r>
              <a:rPr lang="en-US" dirty="0" err="1" smtClean="0"/>
              <a:t>recusive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include irvine32.inc</a:t>
            </a:r>
          </a:p>
          <a:p>
            <a:pPr marL="0" indent="0">
              <a:buNone/>
            </a:pPr>
            <a:r>
              <a:rPr lang="en-US" sz="1800" dirty="0" smtClean="0"/>
              <a:t>.data </a:t>
            </a:r>
          </a:p>
          <a:p>
            <a:pPr marL="0" indent="0">
              <a:buNone/>
            </a:pPr>
            <a:r>
              <a:rPr lang="en-US" sz="1800" dirty="0" smtClean="0"/>
              <a:t>array </a:t>
            </a:r>
            <a:r>
              <a:rPr lang="en-US" sz="1800" dirty="0" err="1" smtClean="0"/>
              <a:t>dword</a:t>
            </a:r>
            <a:r>
              <a:rPr lang="en-US" sz="1800" dirty="0" smtClean="0"/>
              <a:t> 100, 200, 400, 300,700,900,800,500,600</a:t>
            </a:r>
          </a:p>
          <a:p>
            <a:pPr marL="0" indent="0">
              <a:buNone/>
            </a:pPr>
            <a:r>
              <a:rPr lang="en-US" sz="1800" dirty="0" smtClean="0"/>
              <a:t>.code</a:t>
            </a:r>
          </a:p>
          <a:p>
            <a:pPr marL="0" indent="0">
              <a:buNone/>
            </a:pPr>
            <a:r>
              <a:rPr lang="en-US" sz="1800" dirty="0" smtClean="0"/>
              <a:t>main </a:t>
            </a:r>
            <a:r>
              <a:rPr lang="en-US" sz="1800" dirty="0" err="1" smtClean="0"/>
              <a:t>proc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err="1" smtClean="0"/>
              <a:t>mov</a:t>
            </a:r>
            <a:r>
              <a:rPr lang="en-US" sz="1800" dirty="0" smtClean="0"/>
              <a:t> </a:t>
            </a:r>
            <a:r>
              <a:rPr lang="en-US" sz="1800" dirty="0" err="1" smtClean="0"/>
              <a:t>esi,lengthof</a:t>
            </a:r>
            <a:r>
              <a:rPr lang="en-US" sz="1800" dirty="0" smtClean="0"/>
              <a:t> array</a:t>
            </a:r>
          </a:p>
          <a:p>
            <a:pPr marL="0" indent="0">
              <a:buNone/>
            </a:pPr>
            <a:r>
              <a:rPr lang="en-US" sz="1800" dirty="0" err="1" smtClean="0"/>
              <a:t>dec</a:t>
            </a:r>
            <a:r>
              <a:rPr lang="en-US" sz="1800" dirty="0" smtClean="0"/>
              <a:t> </a:t>
            </a:r>
            <a:r>
              <a:rPr lang="en-US" sz="1800" dirty="0" err="1" smtClean="0"/>
              <a:t>esi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err="1" smtClean="0"/>
              <a:t>shl</a:t>
            </a:r>
            <a:r>
              <a:rPr lang="en-US" sz="1800" dirty="0" smtClean="0"/>
              <a:t> esi,2;esi is last subscript</a:t>
            </a:r>
          </a:p>
          <a:p>
            <a:pPr marL="0" indent="0">
              <a:buNone/>
            </a:pPr>
            <a:r>
              <a:rPr lang="en-US" sz="1800" dirty="0" err="1" smtClean="0"/>
              <a:t>mov</a:t>
            </a:r>
            <a:r>
              <a:rPr lang="en-US" sz="1800" dirty="0" smtClean="0"/>
              <a:t> </a:t>
            </a:r>
            <a:r>
              <a:rPr lang="en-US" sz="1800" dirty="0" err="1" smtClean="0"/>
              <a:t>eax,esi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call </a:t>
            </a:r>
            <a:r>
              <a:rPr lang="en-US" sz="1800" dirty="0" err="1" smtClean="0"/>
              <a:t>writedec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call </a:t>
            </a:r>
            <a:r>
              <a:rPr lang="en-US" sz="1800" dirty="0" err="1" smtClean="0"/>
              <a:t>crlf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err="1" smtClean="0"/>
              <a:t>xor</a:t>
            </a:r>
            <a:r>
              <a:rPr lang="en-US" sz="1800" dirty="0" smtClean="0"/>
              <a:t> </a:t>
            </a:r>
            <a:r>
              <a:rPr lang="en-US" sz="1800" dirty="0" err="1" smtClean="0"/>
              <a:t>eax,eax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call arraysum</a:t>
            </a:r>
          </a:p>
          <a:p>
            <a:pPr marL="0" indent="0">
              <a:buNone/>
            </a:pPr>
            <a:r>
              <a:rPr lang="en-US" sz="1800" dirty="0" smtClean="0"/>
              <a:t>call </a:t>
            </a:r>
            <a:r>
              <a:rPr lang="en-US" sz="1800" dirty="0" err="1" smtClean="0"/>
              <a:t>writeDec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main </a:t>
            </a:r>
            <a:r>
              <a:rPr lang="en-US" sz="1800" dirty="0" err="1" smtClean="0"/>
              <a:t>endp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115387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arraysum </a:t>
            </a:r>
            <a:r>
              <a:rPr lang="en-US" dirty="0" err="1" smtClean="0"/>
              <a:t>proc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call </a:t>
            </a:r>
            <a:r>
              <a:rPr lang="en-US" dirty="0" err="1" smtClean="0"/>
              <a:t>writedec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call </a:t>
            </a:r>
            <a:r>
              <a:rPr lang="en-US" dirty="0" err="1" smtClean="0"/>
              <a:t>crlf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cmp</a:t>
            </a:r>
            <a:r>
              <a:rPr lang="en-US" dirty="0" smtClean="0"/>
              <a:t> esi,0</a:t>
            </a:r>
          </a:p>
          <a:p>
            <a:pPr marL="0" indent="0">
              <a:buNone/>
            </a:pPr>
            <a:r>
              <a:rPr lang="en-US" dirty="0" err="1" smtClean="0"/>
              <a:t>jl</a:t>
            </a:r>
            <a:r>
              <a:rPr lang="en-US" dirty="0" smtClean="0"/>
              <a:t> L2</a:t>
            </a:r>
          </a:p>
          <a:p>
            <a:pPr marL="0" indent="0">
              <a:buNone/>
            </a:pPr>
            <a:r>
              <a:rPr lang="en-US" dirty="0" smtClean="0"/>
              <a:t>add </a:t>
            </a:r>
            <a:r>
              <a:rPr lang="en-US" dirty="0" err="1" smtClean="0"/>
              <a:t>eax,dword</a:t>
            </a:r>
            <a:r>
              <a:rPr lang="en-US" dirty="0" smtClean="0"/>
              <a:t> </a:t>
            </a:r>
            <a:r>
              <a:rPr lang="en-US" dirty="0" err="1" smtClean="0"/>
              <a:t>ptr</a:t>
            </a:r>
            <a:r>
              <a:rPr lang="en-US" dirty="0" smtClean="0"/>
              <a:t> array[</a:t>
            </a:r>
            <a:r>
              <a:rPr lang="en-US" dirty="0" err="1" smtClean="0"/>
              <a:t>esi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sub esi,4</a:t>
            </a:r>
          </a:p>
          <a:p>
            <a:pPr marL="0" indent="0">
              <a:buNone/>
            </a:pPr>
            <a:r>
              <a:rPr lang="en-US" dirty="0" smtClean="0"/>
              <a:t>call arraysum</a:t>
            </a:r>
          </a:p>
          <a:p>
            <a:pPr marL="0" indent="0">
              <a:buNone/>
            </a:pPr>
            <a:r>
              <a:rPr lang="en-US" dirty="0" smtClean="0"/>
              <a:t>L2:ret</a:t>
            </a:r>
          </a:p>
          <a:p>
            <a:pPr marL="0" indent="0">
              <a:buNone/>
            </a:pPr>
            <a:r>
              <a:rPr lang="en-US" dirty="0" smtClean="0"/>
              <a:t>arraysum </a:t>
            </a:r>
            <a:r>
              <a:rPr lang="en-US" dirty="0" err="1" smtClean="0"/>
              <a:t>endp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end main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604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32</a:t>
            </a:r>
          </a:p>
          <a:p>
            <a:pPr marL="0" indent="0">
              <a:buNone/>
            </a:pPr>
            <a:r>
              <a:rPr lang="en-US" dirty="0" smtClean="0"/>
              <a:t>0</a:t>
            </a:r>
          </a:p>
          <a:p>
            <a:pPr marL="0" indent="0">
              <a:buNone/>
            </a:pPr>
            <a:r>
              <a:rPr lang="en-US" dirty="0" smtClean="0"/>
              <a:t>600</a:t>
            </a:r>
          </a:p>
          <a:p>
            <a:pPr marL="0" indent="0">
              <a:buNone/>
            </a:pPr>
            <a:r>
              <a:rPr lang="en-US" dirty="0" smtClean="0"/>
              <a:t>1100</a:t>
            </a:r>
          </a:p>
          <a:p>
            <a:pPr marL="0" indent="0">
              <a:buNone/>
            </a:pPr>
            <a:r>
              <a:rPr lang="en-US" dirty="0" smtClean="0"/>
              <a:t>1900</a:t>
            </a:r>
          </a:p>
          <a:p>
            <a:pPr marL="0" indent="0">
              <a:buNone/>
            </a:pPr>
            <a:r>
              <a:rPr lang="en-US" dirty="0" smtClean="0"/>
              <a:t>2800</a:t>
            </a:r>
          </a:p>
          <a:p>
            <a:pPr marL="0" indent="0">
              <a:buNone/>
            </a:pPr>
            <a:r>
              <a:rPr lang="en-US" dirty="0" smtClean="0"/>
              <a:t>3500</a:t>
            </a:r>
          </a:p>
          <a:p>
            <a:pPr marL="0" indent="0">
              <a:buNone/>
            </a:pPr>
            <a:r>
              <a:rPr lang="en-US" dirty="0" smtClean="0"/>
              <a:t>3800</a:t>
            </a:r>
          </a:p>
          <a:p>
            <a:pPr marL="0" indent="0">
              <a:buNone/>
            </a:pPr>
            <a:r>
              <a:rPr lang="en-US" dirty="0" smtClean="0"/>
              <a:t>4200</a:t>
            </a:r>
          </a:p>
          <a:p>
            <a:pPr marL="0" indent="0">
              <a:buNone/>
            </a:pPr>
            <a:r>
              <a:rPr lang="en-US" dirty="0" smtClean="0"/>
              <a:t>4400</a:t>
            </a:r>
          </a:p>
          <a:p>
            <a:pPr marL="0" indent="0">
              <a:buNone/>
            </a:pPr>
            <a:r>
              <a:rPr lang="en-US" dirty="0" smtClean="0"/>
              <a:t>4500</a:t>
            </a:r>
          </a:p>
          <a:p>
            <a:pPr marL="0" indent="0">
              <a:buNone/>
            </a:pPr>
            <a:r>
              <a:rPr lang="en-US" dirty="0" smtClean="0"/>
              <a:t>4500 &lt;I inserted </a:t>
            </a:r>
            <a:r>
              <a:rPr lang="en-US" dirty="0" err="1" smtClean="0"/>
              <a:t>crlf</a:t>
            </a:r>
            <a:r>
              <a:rPr lang="en-US" dirty="0" smtClean="0"/>
              <a:t> here&gt;</a:t>
            </a:r>
          </a:p>
          <a:p>
            <a:pPr marL="0" indent="0">
              <a:buNone/>
            </a:pPr>
            <a:r>
              <a:rPr lang="en-US" dirty="0" smtClean="0"/>
              <a:t>4500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386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 example from text: arraysum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include irvine32.inc</a:t>
            </a:r>
          </a:p>
          <a:p>
            <a:pPr marL="0" indent="0">
              <a:buNone/>
            </a:pPr>
            <a:r>
              <a:rPr lang="en-US" dirty="0" smtClean="0"/>
              <a:t>arraysum PROTO, </a:t>
            </a:r>
            <a:r>
              <a:rPr lang="en-US" dirty="0" err="1" smtClean="0"/>
              <a:t>parray</a:t>
            </a:r>
            <a:r>
              <a:rPr lang="en-US" dirty="0" smtClean="0"/>
              <a:t>: PTR </a:t>
            </a:r>
            <a:r>
              <a:rPr lang="en-US" dirty="0" err="1" smtClean="0"/>
              <a:t>DWORD,sz:DWORD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.data</a:t>
            </a:r>
          </a:p>
          <a:p>
            <a:pPr marL="0" indent="0">
              <a:buNone/>
            </a:pPr>
            <a:r>
              <a:rPr lang="en-US" dirty="0" smtClean="0"/>
              <a:t>array </a:t>
            </a:r>
            <a:r>
              <a:rPr lang="en-US" dirty="0" err="1" smtClean="0"/>
              <a:t>dword</a:t>
            </a:r>
            <a:r>
              <a:rPr lang="en-US" dirty="0" smtClean="0"/>
              <a:t> 10, 20, 30 ,40,60,50,70,80</a:t>
            </a:r>
          </a:p>
          <a:p>
            <a:pPr marL="0" indent="0">
              <a:buNone/>
            </a:pPr>
            <a:r>
              <a:rPr lang="en-US" dirty="0" smtClean="0"/>
              <a:t>message byte "here is the sum",0</a:t>
            </a:r>
          </a:p>
          <a:p>
            <a:pPr marL="0" indent="0">
              <a:buNone/>
            </a:pPr>
            <a:r>
              <a:rPr lang="en-US" dirty="0" smtClean="0"/>
              <a:t>.code</a:t>
            </a:r>
          </a:p>
          <a:p>
            <a:pPr marL="0" indent="0">
              <a:buNone/>
            </a:pPr>
            <a:r>
              <a:rPr lang="en-US" dirty="0" smtClean="0"/>
              <a:t>main </a:t>
            </a:r>
            <a:r>
              <a:rPr lang="en-US" dirty="0" err="1" smtClean="0"/>
              <a:t>proc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mov</a:t>
            </a:r>
            <a:r>
              <a:rPr lang="en-US" dirty="0" smtClean="0"/>
              <a:t> </a:t>
            </a:r>
            <a:r>
              <a:rPr lang="en-US" dirty="0" err="1" smtClean="0"/>
              <a:t>edx,offset</a:t>
            </a:r>
            <a:r>
              <a:rPr lang="en-US" dirty="0" smtClean="0"/>
              <a:t> message</a:t>
            </a:r>
          </a:p>
          <a:p>
            <a:pPr marL="0" indent="0">
              <a:buNone/>
            </a:pPr>
            <a:r>
              <a:rPr lang="en-US" dirty="0" smtClean="0"/>
              <a:t>call </a:t>
            </a:r>
            <a:r>
              <a:rPr lang="en-US" dirty="0" err="1" smtClean="0"/>
              <a:t>writeString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call </a:t>
            </a:r>
            <a:r>
              <a:rPr lang="en-US" dirty="0" err="1" smtClean="0"/>
              <a:t>crlf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invoke arraysum, ADDR </a:t>
            </a:r>
            <a:r>
              <a:rPr lang="en-US" dirty="0" err="1" smtClean="0"/>
              <a:t>array,lengthof</a:t>
            </a:r>
            <a:r>
              <a:rPr lang="en-US" dirty="0" smtClean="0"/>
              <a:t> array </a:t>
            </a:r>
          </a:p>
          <a:p>
            <a:pPr marL="0" indent="0">
              <a:buNone/>
            </a:pPr>
            <a:r>
              <a:rPr lang="en-US" dirty="0" smtClean="0"/>
              <a:t>call </a:t>
            </a:r>
            <a:r>
              <a:rPr lang="en-US" dirty="0" err="1" smtClean="0"/>
              <a:t>writedec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call </a:t>
            </a:r>
            <a:r>
              <a:rPr lang="en-US" dirty="0" err="1" smtClean="0"/>
              <a:t>crlf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exit</a:t>
            </a:r>
          </a:p>
          <a:p>
            <a:pPr marL="0" indent="0">
              <a:buNone/>
            </a:pPr>
            <a:r>
              <a:rPr lang="en-US" dirty="0" smtClean="0"/>
              <a:t>main </a:t>
            </a:r>
            <a:r>
              <a:rPr lang="en-US" dirty="0" err="1" smtClean="0"/>
              <a:t>endp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2135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arraysum </a:t>
            </a:r>
            <a:r>
              <a:rPr lang="en-US" dirty="0" err="1" smtClean="0"/>
              <a:t>proc</a:t>
            </a:r>
            <a:r>
              <a:rPr lang="en-US" dirty="0" smtClean="0"/>
              <a:t> USES </a:t>
            </a:r>
            <a:r>
              <a:rPr lang="en-US" dirty="0" err="1" smtClean="0"/>
              <a:t>esi</a:t>
            </a:r>
            <a:r>
              <a:rPr lang="en-US" dirty="0" smtClean="0"/>
              <a:t> </a:t>
            </a:r>
            <a:r>
              <a:rPr lang="en-US" dirty="0" err="1" smtClean="0"/>
              <a:t>ecx,pArray:ptr</a:t>
            </a:r>
            <a:r>
              <a:rPr lang="en-US" dirty="0" smtClean="0"/>
              <a:t> </a:t>
            </a:r>
            <a:r>
              <a:rPr lang="en-US" dirty="0" err="1" smtClean="0"/>
              <a:t>Dword,sz:Dword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mov</a:t>
            </a:r>
            <a:r>
              <a:rPr lang="en-US" dirty="0" smtClean="0"/>
              <a:t> </a:t>
            </a:r>
            <a:r>
              <a:rPr lang="en-US" dirty="0" err="1" smtClean="0"/>
              <a:t>ecx,sz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xor</a:t>
            </a:r>
            <a:r>
              <a:rPr lang="en-US" dirty="0" smtClean="0"/>
              <a:t> </a:t>
            </a:r>
            <a:r>
              <a:rPr lang="en-US" dirty="0" err="1" smtClean="0"/>
              <a:t>eax,eax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mov</a:t>
            </a:r>
            <a:r>
              <a:rPr lang="en-US" dirty="0" smtClean="0"/>
              <a:t> </a:t>
            </a:r>
            <a:r>
              <a:rPr lang="en-US" dirty="0" err="1" smtClean="0"/>
              <a:t>esi,pArray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top:</a:t>
            </a:r>
          </a:p>
          <a:p>
            <a:pPr marL="0" indent="0">
              <a:buNone/>
            </a:pPr>
            <a:r>
              <a:rPr lang="en-US" dirty="0" smtClean="0"/>
              <a:t>add </a:t>
            </a:r>
            <a:r>
              <a:rPr lang="en-US" dirty="0" err="1" smtClean="0"/>
              <a:t>eax</a:t>
            </a:r>
            <a:r>
              <a:rPr lang="en-US" dirty="0" smtClean="0"/>
              <a:t>,[</a:t>
            </a:r>
            <a:r>
              <a:rPr lang="en-US" dirty="0" err="1" smtClean="0"/>
              <a:t>esi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smtClean="0"/>
              <a:t>add esi,4</a:t>
            </a:r>
          </a:p>
          <a:p>
            <a:pPr marL="0" indent="0">
              <a:buNone/>
            </a:pPr>
            <a:r>
              <a:rPr lang="en-US" dirty="0" smtClean="0"/>
              <a:t>loop top</a:t>
            </a:r>
          </a:p>
          <a:p>
            <a:pPr marL="0" indent="0">
              <a:buNone/>
            </a:pPr>
            <a:r>
              <a:rPr lang="en-US" dirty="0" smtClean="0"/>
              <a:t>ret</a:t>
            </a:r>
          </a:p>
          <a:p>
            <a:pPr marL="0" indent="0">
              <a:buNone/>
            </a:pPr>
            <a:r>
              <a:rPr lang="en-US" dirty="0" smtClean="0"/>
              <a:t>arraysum </a:t>
            </a:r>
            <a:r>
              <a:rPr lang="en-US" dirty="0" err="1" smtClean="0"/>
              <a:t>endp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end main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035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is the sum</a:t>
            </a:r>
          </a:p>
          <a:p>
            <a:r>
              <a:rPr lang="en-US" dirty="0" smtClean="0"/>
              <a:t>360</a:t>
            </a:r>
          </a:p>
          <a:p>
            <a:r>
              <a:rPr lang="en-US" dirty="0" smtClean="0"/>
              <a:t>Press any key to continue . .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896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Array search recursive (using registers)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include irvine32.inc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.data </a:t>
            </a:r>
          </a:p>
          <a:p>
            <a:pPr marL="0" indent="0">
              <a:buNone/>
            </a:pPr>
            <a:r>
              <a:rPr lang="en-US" dirty="0"/>
              <a:t>array </a:t>
            </a:r>
            <a:r>
              <a:rPr lang="en-US" dirty="0" err="1"/>
              <a:t>dword</a:t>
            </a:r>
            <a:r>
              <a:rPr lang="en-US" dirty="0"/>
              <a:t> 100, 200, 400, 300,700,900,800,500,600</a:t>
            </a:r>
          </a:p>
          <a:p>
            <a:pPr marL="0" indent="0">
              <a:buNone/>
            </a:pPr>
            <a:r>
              <a:rPr lang="en-US" dirty="0" smtClean="0"/>
              <a:t>.</a:t>
            </a:r>
            <a:r>
              <a:rPr lang="en-US" dirty="0"/>
              <a:t>code</a:t>
            </a:r>
          </a:p>
          <a:p>
            <a:pPr marL="0" indent="0">
              <a:buNone/>
            </a:pPr>
            <a:r>
              <a:rPr lang="en-US" dirty="0" smtClean="0"/>
              <a:t>main </a:t>
            </a:r>
            <a:r>
              <a:rPr lang="en-US" dirty="0" err="1"/>
              <a:t>proc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mov</a:t>
            </a:r>
            <a:r>
              <a:rPr lang="en-US" dirty="0" smtClean="0"/>
              <a:t> </a:t>
            </a:r>
            <a:r>
              <a:rPr lang="en-US" dirty="0" err="1"/>
              <a:t>esi,lengthof</a:t>
            </a:r>
            <a:r>
              <a:rPr lang="en-US" dirty="0"/>
              <a:t> array</a:t>
            </a:r>
          </a:p>
          <a:p>
            <a:pPr marL="0" indent="0">
              <a:buNone/>
            </a:pPr>
            <a:r>
              <a:rPr lang="en-US" dirty="0" err="1" smtClean="0"/>
              <a:t>dec</a:t>
            </a:r>
            <a:r>
              <a:rPr lang="en-US" dirty="0" smtClean="0"/>
              <a:t> </a:t>
            </a:r>
            <a:r>
              <a:rPr lang="en-US" dirty="0" err="1"/>
              <a:t>esi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shl</a:t>
            </a:r>
            <a:r>
              <a:rPr lang="en-US" dirty="0" smtClean="0"/>
              <a:t> </a:t>
            </a:r>
            <a:r>
              <a:rPr lang="en-US" dirty="0"/>
              <a:t>esi,2;esi is last subscript</a:t>
            </a:r>
          </a:p>
          <a:p>
            <a:pPr marL="0" indent="0">
              <a:buNone/>
            </a:pPr>
            <a:r>
              <a:rPr lang="en-US" dirty="0" err="1"/>
              <a:t>mov</a:t>
            </a:r>
            <a:r>
              <a:rPr lang="en-US" dirty="0"/>
              <a:t> </a:t>
            </a:r>
            <a:r>
              <a:rPr lang="en-US" dirty="0" err="1"/>
              <a:t>eax,esi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call </a:t>
            </a:r>
            <a:r>
              <a:rPr lang="en-US" dirty="0" err="1"/>
              <a:t>writedec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call </a:t>
            </a:r>
            <a:r>
              <a:rPr lang="en-US" dirty="0" err="1"/>
              <a:t>crlf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mov</a:t>
            </a:r>
            <a:r>
              <a:rPr lang="en-US" dirty="0"/>
              <a:t> eax,501;;;</a:t>
            </a:r>
            <a:r>
              <a:rPr lang="en-US" dirty="0" err="1"/>
              <a:t>wont</a:t>
            </a:r>
            <a:r>
              <a:rPr lang="en-US" dirty="0"/>
              <a:t> find it</a:t>
            </a:r>
          </a:p>
          <a:p>
            <a:pPr marL="0" indent="0">
              <a:buNone/>
            </a:pPr>
            <a:r>
              <a:rPr lang="en-US" dirty="0"/>
              <a:t>call search</a:t>
            </a:r>
          </a:p>
          <a:p>
            <a:pPr marL="0" indent="0">
              <a:buNone/>
            </a:pPr>
            <a:r>
              <a:rPr lang="en-US" dirty="0" err="1"/>
              <a:t>mov</a:t>
            </a:r>
            <a:r>
              <a:rPr lang="en-US" dirty="0"/>
              <a:t> </a:t>
            </a:r>
            <a:r>
              <a:rPr lang="en-US" dirty="0" err="1"/>
              <a:t>eax,ebx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call </a:t>
            </a:r>
            <a:r>
              <a:rPr lang="en-US" dirty="0" err="1" smtClean="0"/>
              <a:t>writeInt</a:t>
            </a:r>
            <a:r>
              <a:rPr lang="en-US" dirty="0" smtClean="0"/>
              <a:t>  ;;will write -1 for not found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main </a:t>
            </a:r>
            <a:r>
              <a:rPr lang="en-US" dirty="0" err="1"/>
              <a:t>endp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122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Linklist output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C:\Masm615&gt;list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1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2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3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4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5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6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7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8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9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10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11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12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13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14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6284521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search </a:t>
            </a:r>
            <a:r>
              <a:rPr lang="en-US" dirty="0" err="1" smtClean="0"/>
              <a:t>proc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search </a:t>
            </a:r>
            <a:r>
              <a:rPr lang="en-US" dirty="0" err="1"/>
              <a:t>proc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mov</a:t>
            </a:r>
            <a:r>
              <a:rPr lang="en-US" dirty="0"/>
              <a:t> ebx,-1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cmp</a:t>
            </a:r>
            <a:r>
              <a:rPr lang="en-US" dirty="0"/>
              <a:t> esi,0</a:t>
            </a:r>
          </a:p>
          <a:p>
            <a:pPr marL="0" indent="0">
              <a:buNone/>
            </a:pPr>
            <a:r>
              <a:rPr lang="en-US" dirty="0" err="1"/>
              <a:t>jl</a:t>
            </a:r>
            <a:r>
              <a:rPr lang="en-US" dirty="0"/>
              <a:t> L2</a:t>
            </a:r>
          </a:p>
          <a:p>
            <a:pPr marL="0" indent="0">
              <a:buNone/>
            </a:pPr>
            <a:r>
              <a:rPr lang="en-US" dirty="0" err="1"/>
              <a:t>cmp</a:t>
            </a:r>
            <a:r>
              <a:rPr lang="en-US" dirty="0"/>
              <a:t> </a:t>
            </a:r>
            <a:r>
              <a:rPr lang="en-US" dirty="0" err="1"/>
              <a:t>eax,dword</a:t>
            </a:r>
            <a:r>
              <a:rPr lang="en-US" dirty="0"/>
              <a:t> </a:t>
            </a:r>
            <a:r>
              <a:rPr lang="en-US" dirty="0" err="1"/>
              <a:t>ptr</a:t>
            </a:r>
            <a:r>
              <a:rPr lang="en-US" dirty="0"/>
              <a:t> array[</a:t>
            </a:r>
            <a:r>
              <a:rPr lang="en-US" dirty="0" err="1"/>
              <a:t>esi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 err="1"/>
              <a:t>jnz</a:t>
            </a:r>
            <a:r>
              <a:rPr lang="en-US" dirty="0"/>
              <a:t> skip</a:t>
            </a:r>
          </a:p>
          <a:p>
            <a:pPr marL="0" indent="0">
              <a:buNone/>
            </a:pPr>
            <a:r>
              <a:rPr lang="en-US" dirty="0" err="1"/>
              <a:t>mov</a:t>
            </a:r>
            <a:r>
              <a:rPr lang="en-US" dirty="0"/>
              <a:t> </a:t>
            </a:r>
            <a:r>
              <a:rPr lang="en-US" dirty="0" err="1"/>
              <a:t>ebx,esi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shr</a:t>
            </a:r>
            <a:r>
              <a:rPr lang="en-US" dirty="0"/>
              <a:t> ebx,2</a:t>
            </a:r>
          </a:p>
          <a:p>
            <a:pPr marL="0" indent="0">
              <a:buNone/>
            </a:pPr>
            <a:r>
              <a:rPr lang="en-US" dirty="0" err="1"/>
              <a:t>jmp</a:t>
            </a:r>
            <a:r>
              <a:rPr lang="en-US" dirty="0"/>
              <a:t> l2</a:t>
            </a:r>
          </a:p>
          <a:p>
            <a:pPr marL="0" indent="0">
              <a:buNone/>
            </a:pPr>
            <a:r>
              <a:rPr lang="en-US" dirty="0"/>
              <a:t>skip:</a:t>
            </a:r>
          </a:p>
          <a:p>
            <a:pPr marL="0" indent="0">
              <a:buNone/>
            </a:pPr>
            <a:r>
              <a:rPr lang="en-US" dirty="0"/>
              <a:t>sub esi,4</a:t>
            </a:r>
          </a:p>
          <a:p>
            <a:pPr marL="0" indent="0">
              <a:buNone/>
            </a:pPr>
            <a:r>
              <a:rPr lang="en-US" dirty="0"/>
              <a:t>call search</a:t>
            </a:r>
          </a:p>
          <a:p>
            <a:pPr marL="0" indent="0">
              <a:buNone/>
            </a:pPr>
            <a:r>
              <a:rPr lang="en-US" dirty="0"/>
              <a:t>L2:ret</a:t>
            </a:r>
          </a:p>
          <a:p>
            <a:pPr marL="0" indent="0">
              <a:buNone/>
            </a:pPr>
            <a:r>
              <a:rPr lang="en-US" dirty="0"/>
              <a:t>search </a:t>
            </a:r>
            <a:r>
              <a:rPr lang="en-US" dirty="0" err="1"/>
              <a:t>endp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end main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3791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Writes last subscript then found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First run…look for 501</a:t>
            </a:r>
          </a:p>
          <a:p>
            <a:pPr marL="0" indent="0">
              <a:buNone/>
            </a:pPr>
            <a:r>
              <a:rPr lang="en-US" dirty="0" smtClean="0"/>
              <a:t>32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smtClean="0"/>
              <a:t>1</a:t>
            </a:r>
          </a:p>
          <a:p>
            <a:pPr marL="0" indent="0">
              <a:buNone/>
            </a:pPr>
            <a:r>
              <a:rPr lang="en-US" dirty="0" smtClean="0"/>
              <a:t>Second run look for 500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32</a:t>
            </a:r>
          </a:p>
          <a:p>
            <a:pPr marL="0" indent="0">
              <a:buNone/>
            </a:pPr>
            <a:r>
              <a:rPr lang="en-US" dirty="0"/>
              <a:t>+</a:t>
            </a:r>
            <a:r>
              <a:rPr lang="en-US" dirty="0" smtClean="0"/>
              <a:t>7  </a:t>
            </a:r>
            <a:r>
              <a:rPr lang="en-US" dirty="0" smtClean="0">
                <a:sym typeface="Wingdings" pitchFamily="2" charset="2"/>
              </a:rPr>
              <a:t>found </a:t>
            </a:r>
            <a:r>
              <a:rPr lang="en-US" smtClean="0">
                <a:sym typeface="Wingdings" pitchFamily="2" charset="2"/>
              </a:rPr>
              <a:t>in position 7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722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Linked list part1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; This program shows how the STRUC directive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; and the REPT directive can be combined to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; create a linked list at assembly time.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INCLUDE Irvine32.inc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err="1" smtClean="0"/>
              <a:t>ListNode</a:t>
            </a:r>
            <a:r>
              <a:rPr lang="en-US" sz="1600" dirty="0" smtClean="0"/>
              <a:t> STRUCT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  </a:t>
            </a:r>
            <a:r>
              <a:rPr lang="en-US" sz="1600" dirty="0" err="1" smtClean="0"/>
              <a:t>NodeData</a:t>
            </a:r>
            <a:r>
              <a:rPr lang="en-US" sz="1600" dirty="0" smtClean="0"/>
              <a:t> DWORD 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  </a:t>
            </a:r>
            <a:r>
              <a:rPr lang="en-US" sz="1600" dirty="0" err="1" smtClean="0"/>
              <a:t>NextPtr</a:t>
            </a:r>
            <a:r>
              <a:rPr lang="en-US" sz="1600" dirty="0" smtClean="0"/>
              <a:t>  DWORD 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err="1" smtClean="0"/>
              <a:t>ListNode</a:t>
            </a:r>
            <a:r>
              <a:rPr lang="en-US" sz="1600" dirty="0" smtClean="0"/>
              <a:t> ENDS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err="1" smtClean="0"/>
              <a:t>TotalNodeCount</a:t>
            </a:r>
            <a:r>
              <a:rPr lang="en-US" sz="1600" dirty="0" smtClean="0"/>
              <a:t> = 15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NULL = 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Counter = 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.data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err="1" smtClean="0"/>
              <a:t>LinkedList</a:t>
            </a:r>
            <a:r>
              <a:rPr lang="en-US" sz="1600" dirty="0" smtClean="0"/>
              <a:t> LABEL PTR </a:t>
            </a:r>
            <a:r>
              <a:rPr lang="en-US" sz="1600" dirty="0" err="1" smtClean="0"/>
              <a:t>ListNode</a:t>
            </a: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REPT </a:t>
            </a:r>
            <a:r>
              <a:rPr lang="en-US" sz="1600" dirty="0" err="1" smtClean="0"/>
              <a:t>TotalNodeCount</a:t>
            </a: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Counter = Counter + 1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ListNode</a:t>
            </a:r>
            <a:r>
              <a:rPr lang="en-US" sz="1600" dirty="0" smtClean="0"/>
              <a:t> &lt;Counter, ($ + Counter * SIZEOF </a:t>
            </a:r>
            <a:r>
              <a:rPr lang="en-US" sz="1600" dirty="0" err="1" smtClean="0"/>
              <a:t>ListNode</a:t>
            </a:r>
            <a:r>
              <a:rPr lang="en-US" sz="1600" dirty="0" smtClean="0"/>
              <a:t>)&gt;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ENDM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err="1" smtClean="0"/>
              <a:t>ListNode</a:t>
            </a:r>
            <a:r>
              <a:rPr lang="en-US" sz="1600" dirty="0" smtClean="0"/>
              <a:t> &lt;0,0&gt;	; tail node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304878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Linked list continued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6388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.code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main PROC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mov</a:t>
            </a:r>
            <a:r>
              <a:rPr lang="en-US" sz="1600" dirty="0" smtClean="0"/>
              <a:t>  </a:t>
            </a:r>
            <a:r>
              <a:rPr lang="en-US" sz="1600" dirty="0" err="1" smtClean="0"/>
              <a:t>esi,OFFSET</a:t>
            </a:r>
            <a:r>
              <a:rPr lang="en-US" sz="1600" dirty="0" smtClean="0"/>
              <a:t> </a:t>
            </a:r>
            <a:r>
              <a:rPr lang="en-US" sz="1600" dirty="0" err="1" smtClean="0"/>
              <a:t>LinkedList</a:t>
            </a: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; Display the integers in the </a:t>
            </a:r>
            <a:r>
              <a:rPr lang="en-US" sz="1600" dirty="0" err="1" smtClean="0"/>
              <a:t>NodeData</a:t>
            </a:r>
            <a:r>
              <a:rPr lang="en-US" sz="1600" dirty="0" smtClean="0"/>
              <a:t> members.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err="1" smtClean="0"/>
              <a:t>NextNode</a:t>
            </a:r>
            <a:r>
              <a:rPr lang="en-US" sz="1600" dirty="0" smtClean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; Check for the tail node.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mov</a:t>
            </a:r>
            <a:r>
              <a:rPr lang="en-US" sz="1600" dirty="0" smtClean="0"/>
              <a:t>  </a:t>
            </a:r>
            <a:r>
              <a:rPr lang="en-US" sz="1600" dirty="0" err="1" smtClean="0"/>
              <a:t>eax</a:t>
            </a:r>
            <a:r>
              <a:rPr lang="en-US" sz="1600" dirty="0" smtClean="0"/>
              <a:t>,(</a:t>
            </a:r>
            <a:r>
              <a:rPr lang="en-US" sz="1600" dirty="0" err="1" smtClean="0"/>
              <a:t>ListNode</a:t>
            </a:r>
            <a:r>
              <a:rPr lang="en-US" sz="1600" dirty="0" smtClean="0"/>
              <a:t> PTR [</a:t>
            </a:r>
            <a:r>
              <a:rPr lang="en-US" sz="1600" dirty="0" err="1" smtClean="0"/>
              <a:t>esi</a:t>
            </a:r>
            <a:r>
              <a:rPr lang="en-US" sz="1600" dirty="0" smtClean="0"/>
              <a:t>]).</a:t>
            </a:r>
            <a:r>
              <a:rPr lang="en-US" sz="1600" dirty="0" err="1" smtClean="0"/>
              <a:t>NextPtr</a:t>
            </a: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cmp</a:t>
            </a:r>
            <a:r>
              <a:rPr lang="en-US" sz="1600" dirty="0" smtClean="0"/>
              <a:t>  </a:t>
            </a:r>
            <a:r>
              <a:rPr lang="en-US" sz="1600" dirty="0" err="1" smtClean="0"/>
              <a:t>eax,NULL</a:t>
            </a: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je   quit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; Display the node data.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mov</a:t>
            </a:r>
            <a:r>
              <a:rPr lang="en-US" sz="1600" dirty="0" smtClean="0"/>
              <a:t>  </a:t>
            </a:r>
            <a:r>
              <a:rPr lang="en-US" sz="1600" dirty="0" err="1" smtClean="0"/>
              <a:t>eax</a:t>
            </a:r>
            <a:r>
              <a:rPr lang="en-US" sz="1600" dirty="0" smtClean="0"/>
              <a:t>,(</a:t>
            </a:r>
            <a:r>
              <a:rPr lang="en-US" sz="1600" dirty="0" err="1" smtClean="0"/>
              <a:t>ListNode</a:t>
            </a:r>
            <a:r>
              <a:rPr lang="en-US" sz="1600" dirty="0" smtClean="0"/>
              <a:t> PTR [</a:t>
            </a:r>
            <a:r>
              <a:rPr lang="en-US" sz="1600" dirty="0" err="1" smtClean="0"/>
              <a:t>esi</a:t>
            </a:r>
            <a:r>
              <a:rPr lang="en-US" sz="1600" dirty="0" smtClean="0"/>
              <a:t>]).</a:t>
            </a:r>
            <a:r>
              <a:rPr lang="en-US" sz="1600" dirty="0" err="1" smtClean="0"/>
              <a:t>NodeData</a:t>
            </a: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call </a:t>
            </a:r>
            <a:r>
              <a:rPr lang="en-US" sz="1600" dirty="0" err="1" smtClean="0"/>
              <a:t>WriteDec</a:t>
            </a: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call </a:t>
            </a:r>
            <a:r>
              <a:rPr lang="en-US" sz="1600" dirty="0" err="1" smtClean="0"/>
              <a:t>Crlf</a:t>
            </a: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; Get pointer to next node.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mov</a:t>
            </a:r>
            <a:r>
              <a:rPr lang="en-US" sz="1600" dirty="0" smtClean="0"/>
              <a:t>  </a:t>
            </a:r>
            <a:r>
              <a:rPr lang="en-US" sz="1600" dirty="0" err="1" smtClean="0"/>
              <a:t>esi</a:t>
            </a:r>
            <a:r>
              <a:rPr lang="en-US" sz="1600" dirty="0" smtClean="0"/>
              <a:t>,(</a:t>
            </a:r>
            <a:r>
              <a:rPr lang="en-US" sz="1600" dirty="0" err="1" smtClean="0"/>
              <a:t>ListNode</a:t>
            </a:r>
            <a:r>
              <a:rPr lang="en-US" sz="1600" dirty="0" smtClean="0"/>
              <a:t> PTR [</a:t>
            </a:r>
            <a:r>
              <a:rPr lang="en-US" sz="1600" dirty="0" err="1" smtClean="0"/>
              <a:t>esi</a:t>
            </a:r>
            <a:r>
              <a:rPr lang="en-US" sz="1600" dirty="0" smtClean="0"/>
              <a:t>]).</a:t>
            </a:r>
            <a:r>
              <a:rPr lang="en-US" sz="1600" dirty="0" err="1" smtClean="0"/>
              <a:t>NextPtr</a:t>
            </a: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jmp</a:t>
            </a:r>
            <a:r>
              <a:rPr lang="en-US" sz="1600" dirty="0" smtClean="0"/>
              <a:t>  </a:t>
            </a:r>
            <a:r>
              <a:rPr lang="en-US" sz="1600" dirty="0" err="1" smtClean="0"/>
              <a:t>NextNode</a:t>
            </a: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quit: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exit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main ENDP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END main</a:t>
            </a:r>
          </a:p>
        </p:txBody>
      </p:sp>
    </p:spTree>
    <p:extLst>
      <p:ext uri="{BB962C8B-B14F-4D97-AF65-F5344CB8AC3E}">
        <p14:creationId xmlns:p14="http://schemas.microsoft.com/office/powerpoint/2010/main" val="3299370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4000" smtClean="0"/>
              <a:t>Linklist2 a linklist on the stack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C:\Masm615&gt;linklist2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enter numbers... 999 to quit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34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enter numbers... 999 to quit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56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enter numbers... 999 to quit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333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enter numbers... 999 to quit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12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enter numbers... 999 to quit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90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enter numbers... 999 to quit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609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enter numbers... 999 to quit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45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enter numbers... 999 to quit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32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enter numbers... 999 to quit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665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enter numbers... 999 to quit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435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enter numbers... 999 to quit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354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enter numbers... 999 to quit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09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enter numbers... 999 to quit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54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enter numbers... 999 to quit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999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54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354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435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665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32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45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609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90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12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333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56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34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dirty="0" smtClean="0"/>
              <a:t>C:\Masm615&gt;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1643856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Linklist2…build arbitrary size list (up to stack allocation)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ListNode STRUCT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  NodeData DWORD 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  NextPtr  DWORD 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ListNode ENDS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TotalNodeCount = 15;;;not used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NULL = 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Counter = 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.data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nullval dword 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prompt byte "enter numbers... 999 to quit",0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;;;;LinkedList LABEL PTR ListNode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ListNode &lt;0,0&gt;	; tail node…not used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.code</a:t>
            </a:r>
          </a:p>
        </p:txBody>
      </p:sp>
    </p:spTree>
    <p:extLst>
      <p:ext uri="{BB962C8B-B14F-4D97-AF65-F5344CB8AC3E}">
        <p14:creationId xmlns:p14="http://schemas.microsoft.com/office/powerpoint/2010/main" val="3105920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Linklist2 main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943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main PROC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push </a:t>
            </a:r>
            <a:r>
              <a:rPr lang="en-US" sz="1800" dirty="0" err="1" smtClean="0"/>
              <a:t>nullval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push </a:t>
            </a:r>
            <a:r>
              <a:rPr lang="en-US" sz="1800" dirty="0" err="1" smtClean="0"/>
              <a:t>nullval</a:t>
            </a:r>
            <a:r>
              <a:rPr lang="en-US" sz="1800" dirty="0" smtClean="0"/>
              <a:t>;;;this is the tail </a:t>
            </a:r>
            <a:r>
              <a:rPr lang="en-US" sz="1800" dirty="0" err="1" smtClean="0"/>
              <a:t>ptr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err="1" smtClean="0"/>
              <a:t>mov</a:t>
            </a:r>
            <a:r>
              <a:rPr lang="en-US" sz="1800" dirty="0" smtClean="0"/>
              <a:t> </a:t>
            </a:r>
            <a:r>
              <a:rPr lang="en-US" sz="1800" dirty="0" err="1" smtClean="0"/>
              <a:t>esi,esp</a:t>
            </a:r>
            <a:r>
              <a:rPr lang="en-US" sz="1800" dirty="0" smtClean="0"/>
              <a:t>;;;current node address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more: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mov</a:t>
            </a:r>
            <a:r>
              <a:rPr lang="en-US" sz="1800" dirty="0" smtClean="0"/>
              <a:t> </a:t>
            </a:r>
            <a:r>
              <a:rPr lang="en-US" sz="1800" dirty="0" err="1" smtClean="0"/>
              <a:t>edx,offset</a:t>
            </a:r>
            <a:r>
              <a:rPr lang="en-US" sz="1800" dirty="0" smtClean="0"/>
              <a:t> prompt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	call </a:t>
            </a:r>
            <a:r>
              <a:rPr lang="en-US" sz="1800" dirty="0" err="1" smtClean="0"/>
              <a:t>writestring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	call </a:t>
            </a:r>
            <a:r>
              <a:rPr lang="en-US" sz="1800" dirty="0" err="1" smtClean="0"/>
              <a:t>crlf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	call </a:t>
            </a:r>
            <a:r>
              <a:rPr lang="en-US" sz="1800" dirty="0" err="1" smtClean="0"/>
              <a:t>readint</a:t>
            </a:r>
            <a:r>
              <a:rPr lang="en-US" sz="1800" dirty="0" smtClean="0"/>
              <a:t>;;;;;;here is where we get data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cmp</a:t>
            </a:r>
            <a:r>
              <a:rPr lang="en-US" sz="1800" dirty="0" smtClean="0"/>
              <a:t> eax,999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	je </a:t>
            </a:r>
            <a:r>
              <a:rPr lang="en-US" sz="1800" dirty="0" err="1" smtClean="0"/>
              <a:t>doneInput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mov</a:t>
            </a:r>
            <a:r>
              <a:rPr lang="en-US" sz="1800" dirty="0" smtClean="0"/>
              <a:t> </a:t>
            </a:r>
            <a:r>
              <a:rPr lang="en-US" sz="1800" dirty="0" err="1" smtClean="0"/>
              <a:t>ebp,esi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	push </a:t>
            </a:r>
            <a:r>
              <a:rPr lang="en-US" sz="1800" dirty="0" err="1" smtClean="0"/>
              <a:t>ebp</a:t>
            </a:r>
            <a:r>
              <a:rPr lang="en-US" sz="1800" dirty="0" smtClean="0"/>
              <a:t> ;;;this is the next node </a:t>
            </a:r>
            <a:r>
              <a:rPr lang="en-US" sz="1800" dirty="0" err="1" smtClean="0"/>
              <a:t>ptr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	push </a:t>
            </a:r>
            <a:r>
              <a:rPr lang="en-US" sz="1800" dirty="0" err="1" smtClean="0"/>
              <a:t>eax</a:t>
            </a:r>
            <a:r>
              <a:rPr lang="en-US" sz="1800" dirty="0" smtClean="0"/>
              <a:t>;;;this is the data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mov</a:t>
            </a:r>
            <a:r>
              <a:rPr lang="en-US" sz="1800" dirty="0" smtClean="0"/>
              <a:t>  </a:t>
            </a:r>
            <a:r>
              <a:rPr lang="en-US" sz="1800" dirty="0" err="1" smtClean="0"/>
              <a:t>esi,esp</a:t>
            </a:r>
            <a:r>
              <a:rPr lang="en-US" sz="1800" dirty="0" smtClean="0"/>
              <a:t>;;;now this is the address of current node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jmp</a:t>
            </a:r>
            <a:r>
              <a:rPr lang="en-US" sz="1800" dirty="0" smtClean="0"/>
              <a:t> more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err="1" smtClean="0"/>
              <a:t>doneInput</a:t>
            </a:r>
            <a:r>
              <a:rPr lang="en-US" sz="1800" dirty="0" smtClean="0"/>
              <a:t>: </a:t>
            </a:r>
          </a:p>
          <a:p>
            <a:pPr eaLnBrk="1" hangingPunct="1">
              <a:lnSpc>
                <a:spcPct val="80000"/>
              </a:lnSpc>
            </a:pP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671426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lang="en-US" dirty="0" err="1" smtClean="0"/>
              <a:t>NextNode</a:t>
            </a:r>
            <a:r>
              <a:rPr lang="en-US" dirty="0" smtClean="0"/>
              <a:t>: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	; Check for the tail node.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mov</a:t>
            </a:r>
            <a:r>
              <a:rPr lang="en-US" dirty="0" smtClean="0"/>
              <a:t>  </a:t>
            </a:r>
            <a:r>
              <a:rPr lang="en-US" dirty="0" err="1" smtClean="0"/>
              <a:t>eax</a:t>
            </a:r>
            <a:r>
              <a:rPr lang="en-US" dirty="0" smtClean="0"/>
              <a:t>,(</a:t>
            </a:r>
            <a:r>
              <a:rPr lang="en-US" dirty="0" err="1" smtClean="0"/>
              <a:t>ListNode</a:t>
            </a:r>
            <a:r>
              <a:rPr lang="en-US" dirty="0" smtClean="0"/>
              <a:t> PTR [</a:t>
            </a:r>
            <a:r>
              <a:rPr lang="en-US" dirty="0" err="1" smtClean="0"/>
              <a:t>esi</a:t>
            </a:r>
            <a:r>
              <a:rPr lang="en-US" dirty="0" smtClean="0"/>
              <a:t>]).</a:t>
            </a:r>
            <a:r>
              <a:rPr lang="en-US" dirty="0" err="1" smtClean="0"/>
              <a:t>NextPtr</a:t>
            </a:r>
            <a:endParaRPr lang="en-US" dirty="0" smtClean="0"/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cmp</a:t>
            </a:r>
            <a:r>
              <a:rPr lang="en-US" dirty="0" smtClean="0"/>
              <a:t>  </a:t>
            </a:r>
            <a:r>
              <a:rPr lang="en-US" dirty="0" err="1" smtClean="0"/>
              <a:t>eax,NULL</a:t>
            </a:r>
            <a:endParaRPr lang="en-US" dirty="0" smtClean="0"/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	je   quit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	; Display the node data.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mov</a:t>
            </a:r>
            <a:r>
              <a:rPr lang="en-US" dirty="0" smtClean="0"/>
              <a:t>  </a:t>
            </a:r>
            <a:r>
              <a:rPr lang="en-US" dirty="0" err="1" smtClean="0"/>
              <a:t>eax</a:t>
            </a:r>
            <a:r>
              <a:rPr lang="en-US" dirty="0" smtClean="0"/>
              <a:t>,(</a:t>
            </a:r>
            <a:r>
              <a:rPr lang="en-US" dirty="0" err="1" smtClean="0"/>
              <a:t>ListNode</a:t>
            </a:r>
            <a:r>
              <a:rPr lang="en-US" dirty="0" smtClean="0"/>
              <a:t> PTR [</a:t>
            </a:r>
            <a:r>
              <a:rPr lang="en-US" dirty="0" err="1" smtClean="0"/>
              <a:t>esi</a:t>
            </a:r>
            <a:r>
              <a:rPr lang="en-US" dirty="0" smtClean="0"/>
              <a:t>]).</a:t>
            </a:r>
            <a:r>
              <a:rPr lang="en-US" dirty="0" err="1" smtClean="0"/>
              <a:t>NodeData</a:t>
            </a:r>
            <a:endParaRPr lang="en-US" dirty="0" smtClean="0"/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	call </a:t>
            </a:r>
            <a:r>
              <a:rPr lang="en-US" dirty="0" err="1" smtClean="0"/>
              <a:t>WriteDec</a:t>
            </a:r>
            <a:endParaRPr lang="en-US" dirty="0" smtClean="0"/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	call </a:t>
            </a:r>
            <a:r>
              <a:rPr lang="en-US" dirty="0" err="1" smtClean="0"/>
              <a:t>Crlf</a:t>
            </a:r>
            <a:endParaRPr lang="en-US" dirty="0" smtClean="0"/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	; Get pointer to next node.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mov</a:t>
            </a:r>
            <a:r>
              <a:rPr lang="en-US" dirty="0" smtClean="0"/>
              <a:t>  </a:t>
            </a:r>
            <a:r>
              <a:rPr lang="en-US" dirty="0" err="1" smtClean="0"/>
              <a:t>esi</a:t>
            </a:r>
            <a:r>
              <a:rPr lang="en-US" dirty="0" smtClean="0"/>
              <a:t>,(</a:t>
            </a:r>
            <a:r>
              <a:rPr lang="en-US" dirty="0" err="1" smtClean="0"/>
              <a:t>ListNode</a:t>
            </a:r>
            <a:r>
              <a:rPr lang="en-US" dirty="0" smtClean="0"/>
              <a:t> PTR [</a:t>
            </a:r>
            <a:r>
              <a:rPr lang="en-US" dirty="0" err="1" smtClean="0"/>
              <a:t>esi</a:t>
            </a:r>
            <a:r>
              <a:rPr lang="en-US" dirty="0" smtClean="0"/>
              <a:t>]).</a:t>
            </a:r>
            <a:r>
              <a:rPr lang="en-US" dirty="0" err="1" smtClean="0"/>
              <a:t>NextPtr</a:t>
            </a:r>
            <a:endParaRPr lang="en-US" dirty="0" smtClean="0"/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jmp</a:t>
            </a:r>
            <a:r>
              <a:rPr lang="en-US" dirty="0" smtClean="0"/>
              <a:t>  </a:t>
            </a:r>
            <a:r>
              <a:rPr lang="en-US" dirty="0" err="1" smtClean="0"/>
              <a:t>NextNode</a:t>
            </a:r>
            <a:endParaRPr lang="en-US" dirty="0" smtClean="0"/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quit: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	exit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main ENDP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END main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34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Date stamp</a:t>
            </a:r>
          </a:p>
        </p:txBody>
      </p:sp>
      <p:graphicFrame>
        <p:nvGraphicFramePr>
          <p:cNvPr id="106537" name="Group 41"/>
          <p:cNvGraphicFramePr>
            <a:graphicFrameLocks noGrp="1"/>
          </p:cNvGraphicFramePr>
          <p:nvPr>
            <p:ph type="tbl" idx="1"/>
          </p:nvPr>
        </p:nvGraphicFramePr>
        <p:xfrm>
          <a:off x="457200" y="5029200"/>
          <a:ext cx="8229600" cy="1096963"/>
        </p:xfrm>
        <a:graphic>
          <a:graphicData uri="http://schemas.openxmlformats.org/drawingml/2006/table">
            <a:tbl>
              <a:tblPr/>
              <a:tblGrid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</a:tblGrid>
              <a:tr h="1096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191" name="Text Box 42"/>
          <p:cNvSpPr txBox="1">
            <a:spLocks noChangeArrowheads="1"/>
          </p:cNvSpPr>
          <p:nvPr/>
        </p:nvSpPr>
        <p:spPr bwMode="auto">
          <a:xfrm>
            <a:off x="1447800" y="44958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year</a:t>
            </a:r>
          </a:p>
        </p:txBody>
      </p:sp>
      <p:sp>
        <p:nvSpPr>
          <p:cNvPr id="49192" name="Text Box 43"/>
          <p:cNvSpPr txBox="1">
            <a:spLocks noChangeArrowheads="1"/>
          </p:cNvSpPr>
          <p:nvPr/>
        </p:nvSpPr>
        <p:spPr bwMode="auto">
          <a:xfrm>
            <a:off x="517525" y="445611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15</a:t>
            </a:r>
          </a:p>
        </p:txBody>
      </p:sp>
      <p:sp>
        <p:nvSpPr>
          <p:cNvPr id="49193" name="Text Box 44"/>
          <p:cNvSpPr txBox="1">
            <a:spLocks noChangeArrowheads="1"/>
          </p:cNvSpPr>
          <p:nvPr/>
        </p:nvSpPr>
        <p:spPr bwMode="auto">
          <a:xfrm>
            <a:off x="3657600" y="4495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9</a:t>
            </a:r>
          </a:p>
        </p:txBody>
      </p:sp>
      <p:sp>
        <p:nvSpPr>
          <p:cNvPr id="49194" name="Text Box 45"/>
          <p:cNvSpPr txBox="1">
            <a:spLocks noChangeArrowheads="1"/>
          </p:cNvSpPr>
          <p:nvPr/>
        </p:nvSpPr>
        <p:spPr bwMode="auto">
          <a:xfrm>
            <a:off x="1447800" y="4495800"/>
            <a:ext cx="1463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9195" name="Line 46"/>
          <p:cNvSpPr>
            <a:spLocks noChangeShapeType="1"/>
          </p:cNvSpPr>
          <p:nvPr/>
        </p:nvSpPr>
        <p:spPr bwMode="auto">
          <a:xfrm flipH="1">
            <a:off x="990600" y="4724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96" name="Line 49"/>
          <p:cNvSpPr>
            <a:spLocks noChangeShapeType="1"/>
          </p:cNvSpPr>
          <p:nvPr/>
        </p:nvSpPr>
        <p:spPr bwMode="auto">
          <a:xfrm>
            <a:off x="2362200" y="4648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97" name="Text Box 50"/>
          <p:cNvSpPr txBox="1">
            <a:spLocks noChangeArrowheads="1"/>
          </p:cNvSpPr>
          <p:nvPr/>
        </p:nvSpPr>
        <p:spPr bwMode="auto">
          <a:xfrm>
            <a:off x="4251325" y="44561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8</a:t>
            </a:r>
          </a:p>
        </p:txBody>
      </p:sp>
      <p:sp>
        <p:nvSpPr>
          <p:cNvPr id="49198" name="Text Box 51"/>
          <p:cNvSpPr txBox="1">
            <a:spLocks noChangeArrowheads="1"/>
          </p:cNvSpPr>
          <p:nvPr/>
        </p:nvSpPr>
        <p:spPr bwMode="auto">
          <a:xfrm>
            <a:off x="5775325" y="44561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5</a:t>
            </a:r>
          </a:p>
        </p:txBody>
      </p:sp>
      <p:sp>
        <p:nvSpPr>
          <p:cNvPr id="49199" name="Text Box 52"/>
          <p:cNvSpPr txBox="1">
            <a:spLocks noChangeArrowheads="1"/>
          </p:cNvSpPr>
          <p:nvPr/>
        </p:nvSpPr>
        <p:spPr bwMode="auto">
          <a:xfrm>
            <a:off x="4648200" y="3810000"/>
            <a:ext cx="854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month</a:t>
            </a:r>
          </a:p>
        </p:txBody>
      </p:sp>
      <p:sp>
        <p:nvSpPr>
          <p:cNvPr id="49200" name="Line 53"/>
          <p:cNvSpPr>
            <a:spLocks noChangeShapeType="1"/>
          </p:cNvSpPr>
          <p:nvPr/>
        </p:nvSpPr>
        <p:spPr bwMode="auto">
          <a:xfrm flipV="1">
            <a:off x="4419600" y="4038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201" name="Line 54"/>
          <p:cNvSpPr>
            <a:spLocks noChangeShapeType="1"/>
          </p:cNvSpPr>
          <p:nvPr/>
        </p:nvSpPr>
        <p:spPr bwMode="auto">
          <a:xfrm flipV="1">
            <a:off x="5867400" y="4038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202" name="Line 55"/>
          <p:cNvSpPr>
            <a:spLocks noChangeShapeType="1"/>
          </p:cNvSpPr>
          <p:nvPr/>
        </p:nvSpPr>
        <p:spPr bwMode="auto">
          <a:xfrm flipH="1">
            <a:off x="5486400" y="4038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203" name="Line 56"/>
          <p:cNvSpPr>
            <a:spLocks noChangeShapeType="1"/>
          </p:cNvSpPr>
          <p:nvPr/>
        </p:nvSpPr>
        <p:spPr bwMode="auto">
          <a:xfrm>
            <a:off x="4419600" y="4038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204" name="Text Box 57"/>
          <p:cNvSpPr txBox="1">
            <a:spLocks noChangeArrowheads="1"/>
          </p:cNvSpPr>
          <p:nvPr/>
        </p:nvSpPr>
        <p:spPr bwMode="auto">
          <a:xfrm>
            <a:off x="6689725" y="4151313"/>
            <a:ext cx="55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day</a:t>
            </a:r>
          </a:p>
        </p:txBody>
      </p:sp>
      <p:sp>
        <p:nvSpPr>
          <p:cNvPr id="49205" name="Text Box 58"/>
          <p:cNvSpPr txBox="1">
            <a:spLocks noChangeArrowheads="1"/>
          </p:cNvSpPr>
          <p:nvPr/>
        </p:nvSpPr>
        <p:spPr bwMode="auto">
          <a:xfrm>
            <a:off x="1279525" y="1560513"/>
            <a:ext cx="3759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Year = 0..119 and is added to 1980</a:t>
            </a:r>
          </a:p>
        </p:txBody>
      </p:sp>
      <p:sp>
        <p:nvSpPr>
          <p:cNvPr id="49206" name="Text Box 59"/>
          <p:cNvSpPr txBox="1">
            <a:spLocks noChangeArrowheads="1"/>
          </p:cNvSpPr>
          <p:nvPr/>
        </p:nvSpPr>
        <p:spPr bwMode="auto">
          <a:xfrm>
            <a:off x="1279525" y="2322513"/>
            <a:ext cx="1460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Month=1..12</a:t>
            </a:r>
          </a:p>
        </p:txBody>
      </p:sp>
      <p:sp>
        <p:nvSpPr>
          <p:cNvPr id="49207" name="Text Box 60"/>
          <p:cNvSpPr txBox="1">
            <a:spLocks noChangeArrowheads="1"/>
          </p:cNvSpPr>
          <p:nvPr/>
        </p:nvSpPr>
        <p:spPr bwMode="auto">
          <a:xfrm>
            <a:off x="1279525" y="2855913"/>
            <a:ext cx="1231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Day=1..31</a:t>
            </a:r>
          </a:p>
        </p:txBody>
      </p:sp>
    </p:spTree>
    <p:extLst>
      <p:ext uri="{BB962C8B-B14F-4D97-AF65-F5344CB8AC3E}">
        <p14:creationId xmlns:p14="http://schemas.microsoft.com/office/powerpoint/2010/main" val="1786292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823</Words>
  <Application>Microsoft Office PowerPoint</Application>
  <PresentationFormat>On-screen Show (4:3)</PresentationFormat>
  <Paragraphs>398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Link list/file stamps/clusters</vt:lpstr>
      <vt:lpstr>Linklist output</vt:lpstr>
      <vt:lpstr>Linked list part1</vt:lpstr>
      <vt:lpstr>Linked list continued</vt:lpstr>
      <vt:lpstr>Linklist2 a linklist on the stack</vt:lpstr>
      <vt:lpstr>Linklist2…build arbitrary size list (up to stack allocation)</vt:lpstr>
      <vt:lpstr>Linklist2 main</vt:lpstr>
      <vt:lpstr>continued</vt:lpstr>
      <vt:lpstr>Date stamp</vt:lpstr>
      <vt:lpstr>Time stamp</vt:lpstr>
      <vt:lpstr>Cluster chain example- just links are shown</vt:lpstr>
      <vt:lpstr>Cluster chain example#2- just links are shown</vt:lpstr>
      <vt:lpstr>Arraysum recusive</vt:lpstr>
      <vt:lpstr>continued</vt:lpstr>
      <vt:lpstr>output</vt:lpstr>
      <vt:lpstr>Proto example from text: arraysum</vt:lpstr>
      <vt:lpstr>continued</vt:lpstr>
      <vt:lpstr>output</vt:lpstr>
      <vt:lpstr>Array search recursive (using registers)</vt:lpstr>
      <vt:lpstr>Recursive search proc</vt:lpstr>
      <vt:lpstr>Writes last subscript then found value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 list/file stamps/clusters</dc:title>
  <dc:creator>Higgins, Dennis   (HIGGINDM@oneonta.edu)</dc:creator>
  <cp:lastModifiedBy>Higgins, Dennis   (HIGGINDM@oneonta.edu)</cp:lastModifiedBy>
  <cp:revision>20</cp:revision>
  <dcterms:created xsi:type="dcterms:W3CDTF">2012-11-12T12:44:49Z</dcterms:created>
  <dcterms:modified xsi:type="dcterms:W3CDTF">2012-11-14T13:33:41Z</dcterms:modified>
</cp:coreProperties>
</file>