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95" r:id="rId3"/>
    <p:sldId id="297" r:id="rId4"/>
    <p:sldId id="298" r:id="rId5"/>
    <p:sldId id="299" r:id="rId6"/>
    <p:sldId id="300" r:id="rId7"/>
    <p:sldId id="301" r:id="rId8"/>
    <p:sldId id="277" r:id="rId9"/>
    <p:sldId id="278" r:id="rId10"/>
    <p:sldId id="302" r:id="rId11"/>
    <p:sldId id="303" r:id="rId12"/>
    <p:sldId id="281" r:id="rId13"/>
    <p:sldId id="279" r:id="rId14"/>
    <p:sldId id="280" r:id="rId15"/>
    <p:sldId id="257" r:id="rId16"/>
    <p:sldId id="285" r:id="rId17"/>
    <p:sldId id="258" r:id="rId18"/>
    <p:sldId id="284" r:id="rId19"/>
    <p:sldId id="259" r:id="rId20"/>
    <p:sldId id="261" r:id="rId21"/>
    <p:sldId id="262" r:id="rId22"/>
    <p:sldId id="260" r:id="rId23"/>
    <p:sldId id="286" r:id="rId24"/>
    <p:sldId id="264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159F91-C8E0-4D30-9C35-DCED38C410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1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AA230-C04E-42A0-B36C-222D134985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4BFA4-AD16-4B21-9053-356370BCFDC7}" type="slidenum">
              <a:rPr lang="en-US"/>
              <a:pPr/>
              <a:t>12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26A4B-37D4-482F-A7B7-E95E92F7BAFF}" type="slidenum">
              <a:rPr lang="en-US"/>
              <a:pPr/>
              <a:t>13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0C419-F6B0-4021-9B0E-EEEF00A07DA6}" type="slidenum">
              <a:rPr lang="en-US"/>
              <a:pPr/>
              <a:t>14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52878-40F4-4371-90B2-3F6D28B04406}" type="slidenum">
              <a:rPr lang="en-US"/>
              <a:pPr/>
              <a:t>15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03BF4-6C81-4050-BC0C-6448BFB9F097}" type="slidenum">
              <a:rPr lang="en-US"/>
              <a:pPr/>
              <a:t>16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E7597-8F55-4C02-9079-564E7109DA82}" type="slidenum">
              <a:rPr lang="en-US"/>
              <a:pPr/>
              <a:t>17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5FE1E-31C6-438A-9177-85038E54F0A6}" type="slidenum">
              <a:rPr lang="en-US"/>
              <a:pPr/>
              <a:t>18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36585-89C1-4E19-91AC-79F46CB942DF}" type="slidenum">
              <a:rPr lang="en-US"/>
              <a:pPr/>
              <a:t>19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048E0-0DF2-46E2-A704-9C636590AE13}" type="slidenum">
              <a:rPr lang="en-US"/>
              <a:pPr/>
              <a:t>20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8DBF5-A2D6-4F97-9520-F45388C7DD48}" type="slidenum">
              <a:rPr lang="en-US"/>
              <a:pPr/>
              <a:t>21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D5D06D-E2B5-44EC-9D18-C7A7BB98AFEB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FE5CA-A926-4980-AF0E-D237FA165656}" type="slidenum">
              <a:rPr lang="en-US"/>
              <a:pPr/>
              <a:t>22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98F06-F774-4976-B031-19B721DC1226}" type="slidenum">
              <a:rPr lang="en-US"/>
              <a:pPr/>
              <a:t>23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EFFC8-2D00-4C3C-875D-B801D7490C38}" type="slidenum">
              <a:rPr lang="en-US"/>
              <a:pPr/>
              <a:t>24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167CE-550B-467D-869E-9786AD78D123}" type="slidenum">
              <a:rPr lang="en-US"/>
              <a:pPr/>
              <a:t>25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76910-7117-46F9-AEA7-EDA1F2E6DB8E}" type="slidenum">
              <a:rPr lang="en-US"/>
              <a:pPr/>
              <a:t>26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A1663-D5A6-4BF1-8C25-F747FDC79684}" type="slidenum">
              <a:rPr lang="en-US"/>
              <a:pPr/>
              <a:t>27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71354-A613-405A-B90D-7C1A991EC332}" type="slidenum">
              <a:rPr lang="en-US"/>
              <a:pPr/>
              <a:t>28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D9A3E-B140-41DA-BAF4-351BCD352C56}" type="slidenum">
              <a:rPr lang="en-US"/>
              <a:pPr/>
              <a:t>29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BBD022-0B53-4F19-BD74-B7985A613B0F}" type="slidenum">
              <a:rPr lang="en-US"/>
              <a:pPr/>
              <a:t>30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6B4BC-CDCF-4F64-A937-17882CC8D086}" type="slidenum">
              <a:rPr lang="en-US"/>
              <a:pPr/>
              <a:t>31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073FBF-239D-46BE-8881-6532BF511432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A6250-89AB-40E8-AFCE-A9EF06D94774}" type="slidenum">
              <a:rPr lang="en-US"/>
              <a:pPr/>
              <a:t>32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6FA2D-4F5D-4F08-BDF3-30CE354AFD8A}" type="slidenum">
              <a:rPr lang="en-US"/>
              <a:pPr/>
              <a:t>33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A8B25-6ACF-4F1C-BFCC-ECD4E79B317C}" type="slidenum">
              <a:rPr lang="en-US"/>
              <a:pPr/>
              <a:t>34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A4CB8-26BB-4651-9D09-B809FCF558EF}" type="slidenum">
              <a:rPr lang="en-US"/>
              <a:pPr/>
              <a:t>35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30103-0532-4F8C-AA1B-FC6B04CC96E7}" type="slidenum">
              <a:rPr lang="en-US"/>
              <a:pPr/>
              <a:t>36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8701E-F8D1-4FC7-8B0F-6016B8E8CA52}" type="slidenum">
              <a:rPr lang="en-US"/>
              <a:pPr/>
              <a:t>37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59CD4-9309-49CD-9F4E-CC07634FA0F6}" type="slidenum">
              <a:rPr lang="en-US"/>
              <a:pPr/>
              <a:t>38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6EF2C-F93A-48F5-8E70-AF8BE7259520}" type="slidenum">
              <a:rPr lang="en-US"/>
              <a:pPr/>
              <a:t>39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3C377-6C42-42BF-9769-188D7A55E180}" type="slidenum">
              <a:rPr lang="en-US"/>
              <a:pPr/>
              <a:t>40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317C4-322E-42CA-910F-ABBF19B970DA}" type="slidenum">
              <a:rPr lang="en-US"/>
              <a:pPr/>
              <a:t>41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9494B3-E227-43ED-A002-3E142D62050B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85FC6-99F3-496A-83FA-6FF11DDD7C88}" type="slidenum">
              <a:rPr lang="en-US"/>
              <a:pPr/>
              <a:t>42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341440-E9C0-4405-823A-B7F9DF48C818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057C7E-B846-4038-B02D-D295DC52759F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1CEEB-C04C-481E-B790-5B923A4B1C61}" type="slidenum">
              <a:rPr lang="en-US"/>
              <a:pPr/>
              <a:t>8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A81DC-966F-4614-99C7-5E8EFF530482}" type="slidenum">
              <a:rPr lang="en-US"/>
              <a:pPr/>
              <a:t>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1CEEB-C04C-481E-B790-5B923A4B1C61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9C6B9-8AC2-4AAA-B68E-D78CB5AD3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6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E9492-3C16-4380-8247-868355FB7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0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D85D7-CC4C-4637-9204-697B2C4A31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7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053B3-498F-4C18-98D2-8B27F3A9D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5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6C8F5-8726-4EEE-9FE7-EDAB4BD0D0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9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319C5-FF63-4FBE-9069-3BA21F115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8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863B9-BCEB-42C5-BA08-5CB68FD4C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2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34BEC-CAF4-4925-9AE8-A952E8BD94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4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F20AA-4D4F-4205-94A6-4B14A5B002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14D54-75BA-4C50-B879-474B83CA39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0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2B601-84EF-44D3-B561-CDE231CA8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5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54F633-536C-46E1-B691-DD85FAAEB0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DOS_AND_ROM_BIOS_INTS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MSDOS 16-bit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 err="1" smtClean="0"/>
              <a:t>chpt</a:t>
            </a:r>
            <a:r>
              <a:rPr lang="en-US" dirty="0" smtClean="0"/>
              <a:t> 13</a:t>
            </a:r>
          </a:p>
          <a:p>
            <a:r>
              <a:rPr lang="en-US" dirty="0" smtClean="0"/>
              <a:t>Current </a:t>
            </a:r>
            <a:r>
              <a:rPr lang="en-US" dirty="0" err="1" smtClean="0"/>
              <a:t>chapt</a:t>
            </a:r>
            <a:r>
              <a:rPr lang="en-US" smtClean="0"/>
              <a:t> 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/>
              <a:t>Hello v2 uses startup to initialize DS</a:t>
            </a:r>
            <a:endParaRPr lang="en-US" sz="36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TITLE Hello World Program         (</a:t>
            </a:r>
            <a:r>
              <a:rPr lang="en-US" sz="1400" dirty="0" smtClean="0"/>
              <a:t>Hello2.asm</a:t>
            </a:r>
            <a:r>
              <a:rPr lang="en-US" sz="14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; This program displays "Hello, world!"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 smtClean="0"/>
              <a:t>.</a:t>
            </a:r>
            <a:r>
              <a:rPr lang="en-US" sz="1400" dirty="0"/>
              <a:t>model small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.stack 100h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.386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 smtClean="0"/>
              <a:t>.</a:t>
            </a:r>
            <a:r>
              <a:rPr lang="en-US" sz="1400" dirty="0"/>
              <a:t>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message BYTE "Hello, world!",0dh,0ah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 smtClean="0"/>
              <a:t>.</a:t>
            </a:r>
            <a:r>
              <a:rPr lang="en-US" sz="1400" dirty="0"/>
              <a:t>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main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</a:t>
            </a:r>
            <a:r>
              <a:rPr lang="en-US" sz="1400" dirty="0" smtClean="0"/>
              <a:t>.STARTUP</a:t>
            </a: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</a:t>
            </a:r>
            <a:r>
              <a:rPr lang="en-US" sz="1400" dirty="0" err="1"/>
              <a:t>mov</a:t>
            </a:r>
            <a:r>
              <a:rPr lang="en-US" sz="1400" dirty="0"/>
              <a:t>  ah,40h	; write to file/device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</a:t>
            </a:r>
            <a:r>
              <a:rPr lang="en-US" sz="1400" dirty="0" err="1"/>
              <a:t>mov</a:t>
            </a:r>
            <a:r>
              <a:rPr lang="en-US" sz="1400" dirty="0"/>
              <a:t>  bx,1	; output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</a:t>
            </a:r>
            <a:r>
              <a:rPr lang="en-US" sz="1400" dirty="0" err="1"/>
              <a:t>mov</a:t>
            </a:r>
            <a:r>
              <a:rPr lang="en-US" sz="1400" dirty="0"/>
              <a:t>  </a:t>
            </a:r>
            <a:r>
              <a:rPr lang="en-US" sz="1400" dirty="0" err="1"/>
              <a:t>cx,SIZEOF</a:t>
            </a:r>
            <a:r>
              <a:rPr lang="en-US" sz="1400" dirty="0"/>
              <a:t> message	; number of bytes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</a:t>
            </a:r>
            <a:r>
              <a:rPr lang="en-US" sz="1400" dirty="0" err="1"/>
              <a:t>mov</a:t>
            </a:r>
            <a:r>
              <a:rPr lang="en-US" sz="1400" dirty="0"/>
              <a:t>  </a:t>
            </a:r>
            <a:r>
              <a:rPr lang="en-US" sz="1400" dirty="0" err="1"/>
              <a:t>dx,OFFSET</a:t>
            </a:r>
            <a:r>
              <a:rPr lang="en-US" sz="1400" dirty="0"/>
              <a:t> message	; </a:t>
            </a:r>
            <a:r>
              <a:rPr lang="en-US" sz="1400" dirty="0" err="1"/>
              <a:t>addr</a:t>
            </a:r>
            <a:r>
              <a:rPr lang="en-US" sz="1400" dirty="0"/>
              <a:t> of buffer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 21h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.exit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main ENDP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END main</a:t>
            </a:r>
          </a:p>
        </p:txBody>
      </p:sp>
    </p:spTree>
    <p:extLst>
      <p:ext uri="{BB962C8B-B14F-4D97-AF65-F5344CB8AC3E}">
        <p14:creationId xmlns:p14="http://schemas.microsoft.com/office/powerpoint/2010/main" val="797891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Encrypt.asm: file encryption using XOR (</a:t>
            </a:r>
            <a:r>
              <a:rPr lang="en-US" sz="3600" dirty="0" err="1"/>
              <a:t>char,value</a:t>
            </a:r>
            <a:r>
              <a:rPr lang="en-US" sz="3600" dirty="0"/>
              <a:t>) and file redirect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21h function 6 reads chars without pausing or filtering control chars.  This is good (only) if we are redirecting input</a:t>
            </a:r>
          </a:p>
          <a:p>
            <a:r>
              <a:rPr lang="en-US" dirty="0" smtClean="0"/>
              <a:t>(using DOS redirect &gt; and &lt;)</a:t>
            </a:r>
          </a:p>
          <a:p>
            <a:r>
              <a:rPr lang="en-US" dirty="0" smtClean="0"/>
              <a:t>Text example arbitrarily uses 239 as the value to XOR each char with.  </a:t>
            </a:r>
          </a:p>
          <a:p>
            <a:r>
              <a:rPr lang="en-US" dirty="0" smtClean="0"/>
              <a:t>Note that a 2</a:t>
            </a:r>
            <a:r>
              <a:rPr lang="en-US" baseline="30000" dirty="0" smtClean="0"/>
              <a:t>nd</a:t>
            </a:r>
            <a:r>
              <a:rPr lang="en-US" dirty="0" smtClean="0"/>
              <a:t> XOR with the same value will toggle back to the </a:t>
            </a:r>
            <a:r>
              <a:rPr lang="en-US" smtClean="0"/>
              <a:t>original value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16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Encrypt.asm: file encryption using XOR (</a:t>
            </a:r>
            <a:r>
              <a:rPr lang="en-US" sz="3600" dirty="0" err="1"/>
              <a:t>char,value</a:t>
            </a:r>
            <a:r>
              <a:rPr lang="en-US" sz="3600" dirty="0"/>
              <a:t>) and file redirect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the same idea we encountered in an earlier chapter, but it combines xor encryption with file redirection.  To run you might type:</a:t>
            </a:r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 sz="2000"/>
              <a:t>C:\MASM615\EXAMPLES\CH13&gt;encrypt&lt;secret.txt&gt;message.txt</a:t>
            </a:r>
          </a:p>
          <a:p>
            <a:pPr>
              <a:buFontTx/>
              <a:buNone/>
            </a:pPr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Encrypt.asm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TITLE Encryption Program               (Encrypt.asm)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;; read and encrypt a file. Run it from the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; command prompt, using redirection: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;    Encrypt &lt; infile.txt &gt; outfile.txt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; Function 6 is also used for output, to avoid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; filtering ASCII control characters.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INCLUDE Irvine16.inc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XORVAL = 239	; any value between 0-255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.code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main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	mov   ax,@data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	mov   ds,ax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L1:	mov  ah,6	; direct console input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	mov  dl,0FFh	; don't wait for character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	int  21h	; AL = character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	jz   L2	; quit if ZF = 1 (EOF)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	xor  al,XORVAL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	mov  ah,6	; write to output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	mov  dl,al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	int 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	jmp  L1	; repeat the loop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L2:	exit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main ENDP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END  main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dos redirection (&lt; and &gt;)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/>
              <a:t>C:\MASM615\EXAMPLES\CH13&gt;encrypt&lt;secret.txt&gt;message.txt</a:t>
            </a:r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 sz="2000"/>
              <a:t>C:\MASM615\EXAMPLES\CH13&gt;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/>
              <a:t>secret.txt</a:t>
            </a:r>
          </a:p>
          <a:p>
            <a:pPr>
              <a:buFontTx/>
              <a:buNone/>
            </a:pPr>
            <a:r>
              <a:rPr lang="en-US"/>
              <a:t>secret message </a:t>
            </a:r>
          </a:p>
          <a:p>
            <a:pPr>
              <a:buFontTx/>
              <a:buNone/>
            </a:pPr>
            <a:r>
              <a:rPr lang="en-US"/>
              <a:t>contained here</a:t>
            </a:r>
          </a:p>
          <a:p>
            <a:r>
              <a:rPr lang="en-US"/>
              <a:t>message.txt:</a:t>
            </a:r>
          </a:p>
          <a:p>
            <a:pPr>
              <a:buFontTx/>
              <a:buNone/>
            </a:pPr>
            <a:r>
              <a:rPr lang="en-US"/>
              <a:t>œŠŒŠ›Ï‚ŠœœŽˆŠÏâåŒ€›Ž†Š‹Ï‡ŠŠ</a:t>
            </a:r>
          </a:p>
          <a:p>
            <a:pPr>
              <a:buFontTx/>
              <a:buNone/>
            </a:pPr>
            <a:endParaRPr lang="en-US" sz="2000"/>
          </a:p>
          <a:p>
            <a:endParaRPr lang="en-US" sz="2000"/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800"/>
              <a:t>Made some changes to this program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TITLE Buffered Keyboard Input         (Keybd.asm)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; Test function 3Fh, read from file or device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; with the keyboard. Flush the buffer.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INCLUDE Irvine16.inc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.data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firstName BYTE 15 DUP(?)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terminal1 byte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lastName  BYTE 30 DUP(?)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terminal2 byte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.code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main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    mov  ax,@data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    mov  ds,ax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/>
              <a:t>Keybd continued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; Input the first name: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ah,3Fh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bx,0	; keyboard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cx,LENGTHOF firstName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dx,OFFSET firstName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int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; Disable the following line to see what happens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; when the buffer is not flushed: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call FlushBuffer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; Input the last name: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ah,3Fh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bx,0	; keyboard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cx,LENGTHOF lastName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dx,OFFSET lastName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int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quit:	call Crlf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dx,offset firstname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call writeString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call Crlf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dx,offset lastname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call writeString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call Crlf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/>
              <a:t>Flush type-ahead buffer to eoln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FlushBuffer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Flush the standard input buffer.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Receives: nothing. Returns: nothing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.data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oneByte BYTE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.code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pusha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L1: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mov ah,3Fh	; read file/device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bx,0	; keyboard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mov cx,1	; one byte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mov dx,OFFSET oneByte	; save it here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int 21h	; call MS-DOS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cmp oneByte,0Ah	; end of line yet?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jne L1	; no: read another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popa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ret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FlushBuffer ENDP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END main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 keybd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C:\MASM615&gt;keybd</a:t>
            </a:r>
          </a:p>
          <a:p>
            <a:pPr>
              <a:buFontTx/>
              <a:buNone/>
            </a:pPr>
            <a:r>
              <a:rPr lang="en-US"/>
              <a:t>first has a max of 15 chars</a:t>
            </a:r>
          </a:p>
          <a:p>
            <a:pPr>
              <a:buFontTx/>
              <a:buNone/>
            </a:pPr>
            <a:r>
              <a:rPr lang="en-US"/>
              <a:t>last has a max of 30xxxxxxxxxxxxxxxxxxxxxxxx</a:t>
            </a:r>
          </a:p>
          <a:p>
            <a:pPr>
              <a:buFontTx/>
              <a:buNone/>
            </a:pPr>
            <a:r>
              <a:rPr lang="en-US"/>
              <a:t>first has a max</a:t>
            </a:r>
          </a:p>
          <a:p>
            <a:pPr>
              <a:buFontTx/>
              <a:buNone/>
            </a:pPr>
            <a:r>
              <a:rPr lang="en-US"/>
              <a:t>last has a max of 30xxxxxxxxxx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 from file or device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C:\MASM615\EXAMPLES\CH13&gt;keybd</a:t>
            </a:r>
          </a:p>
          <a:p>
            <a:pPr>
              <a:buFontTx/>
              <a:buNone/>
            </a:pPr>
            <a:r>
              <a:rPr lang="en-US"/>
              <a:t>123456789</a:t>
            </a:r>
          </a:p>
          <a:p>
            <a:pPr>
              <a:buFontTx/>
              <a:buNone/>
            </a:pPr>
            <a:r>
              <a:rPr lang="en-US"/>
              <a:t>02345678901234567890</a:t>
            </a:r>
          </a:p>
          <a:p>
            <a:pPr>
              <a:buFontTx/>
              <a:buNone/>
            </a:pPr>
            <a:r>
              <a:rPr lang="en-US"/>
              <a:t>22344545566778899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C:\MASM615\EXAMPLES\CH13&gt;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interrupts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can customize interrupt handling for DOS and BIOS by installing you own handlers</a:t>
            </a:r>
          </a:p>
          <a:p>
            <a:pPr eaLnBrk="1" hangingPunct="1"/>
            <a:r>
              <a:rPr lang="en-US" smtClean="0"/>
              <a:t>The hardware was designed with this possibility of tinkering, or customizing.</a:t>
            </a:r>
          </a:p>
          <a:p>
            <a:pPr eaLnBrk="1" hangingPunct="1"/>
            <a:r>
              <a:rPr lang="en-US" smtClean="0"/>
              <a:t>You can replace any service routine with your own.</a:t>
            </a:r>
          </a:p>
        </p:txBody>
      </p:sp>
    </p:spTree>
    <p:extLst>
      <p:ext uri="{BB962C8B-B14F-4D97-AF65-F5344CB8AC3E}">
        <p14:creationId xmlns:p14="http://schemas.microsoft.com/office/powerpoint/2010/main" val="1584626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4000"/>
              <a:t>DateTime.asm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Include Irvine16.inc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Write PROTO char:BYTE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.data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str1 BYTE "Date: ",0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str2 BYTE ",  Time: ",0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.code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main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ax,@data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ds,ax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Display the date: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 dx,OFFSET str1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 WriteString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 ah,2Ah	; get system date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int  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movzx eax,dh	; month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 WriteDec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INVOKE Write,'-'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movzx eax,dl	; day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 WriteDec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INVOKE Write,'-'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movzx eax,cx	; year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 WriteDec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Display the time: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 dx,OFFSET str2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 WriteString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 ah,2Ch	; get system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int  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movzx eax,ch	; hours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 WritePaddedDec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INVOKE Write,':'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movzx eax,cl	; minutes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 WritePaddedDec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INVOKE Write,':'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movzx eax,dh	; seconds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 WritePaddedDec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 Crlf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exit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main ENDP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/>
              <a:t>DateTime.asm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Write PROC char:BYTE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Display a single character.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push eax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push edx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ah,2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dl,char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int 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pop  edx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pop  eax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ret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Write ENDP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WritePaddedDec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Display unsigned integer in EAX, padding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to two digit positions with a leading zero.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.IF eax &lt; 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   push eax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   push edx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   mov  ah,2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   mov  dl,'0'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   int 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   pop  edx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   pop  eax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.ENDIF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WriteDec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ret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WritePaddedDec ENDP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END main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DateTime.asm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C:\MASM615\EXAMPLES\CH13&gt;datetime</a:t>
            </a:r>
          </a:p>
          <a:p>
            <a:pPr>
              <a:buFontTx/>
              <a:buNone/>
            </a:pPr>
            <a:r>
              <a:rPr lang="en-US"/>
              <a:t>Date: 11-28-2005,  Time: 17:55:19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C:\MASM615\EXAMPLES\CH13&gt;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binary file?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write chars (or – in java- strings) to a file, it contains numerical values 16 (or 32) bits per char depending if it is ASCII or Unicode.</a:t>
            </a:r>
          </a:p>
          <a:p>
            <a:r>
              <a:rPr lang="en-US"/>
              <a:t>If you write numbers to a file – say dword values- it contains 4 bytes per value.</a:t>
            </a:r>
          </a:p>
          <a:p>
            <a:r>
              <a:rPr lang="en-US"/>
              <a:t>This latter could be said to be a binary file.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/>
              <a:t>binfile.asm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TITLE Binary File Program         (Binfile.asm)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Create a binary file containing an array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of doublewords.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Last update: 11/12/01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INCLUDE Irvine16.inc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.data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myArray DWORD 50 DUP(?)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fileName   BYTE "binary array file.bin",0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fileName2   BYTE "file2.bin",0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fileHandle WORD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commaStr   BYTE ", ",0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Set CreateFile to zero if you just want to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read and display the existing binary file.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CreateFile =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.code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main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mov  ax,@data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mov  ds,ax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.IF CreateFile EQ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call FillTheArray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call DisplayTheArray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call CreateTheFile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call WaitMsg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call Crlf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.ENDIF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call ReadTheFile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call DisplayTheArray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quit: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call Crlf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exit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main ENDP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binfile.asm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;------------------------------------------------------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ReadTheFile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Open and read the binary file.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Receives: nothing.  Returns: nothing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;------------------------------------------------------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ax,716Ch    	; extended file open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bx,0	; mode: read-only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cx,0      	; attribute: normal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dx,1	; open existing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si,OFFSET fileName	; filename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int 21h       	; call MS-DOS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jc  quit	; quit if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fileHandle,ax	; save handle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Read the input file, then close the file.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ah,3Fh	; read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bx,fileHandle	; file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cx,SIZEOF myArray	; max bytes to read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dx,OFFSET myArray	; buffer pointer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int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jc  quit	; quit if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ah,3Eh    	; function: close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bx,fileHandle	; output file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int  21h       	; call MS-DOS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quit: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ret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ReadTheFile ENDP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binfile.asm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;------------------------------------------------------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DisplayTheArray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Display the array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Receives: nothing.  Returns: nothing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;------------------------------------------------------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CX,LENGTHOF myArray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si,0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L1: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eax,myArray[si]	; get a number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WriteHex	; display the number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edx,OFFSET commaStr	; display a comma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WriteString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add  si,TYPE myArray	; next array position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loop L1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ret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DisplayTheArray ENDP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;------------------------------------------------------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FillTheArray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Fill the array with random integers.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Receives: nothing.  Returns: nothing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;------------------------------------------------------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CX,LENGTHOF myArray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si,0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L1: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eax,1000h	; generate random integers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call RandomRange	; between 0 - 999 in EAX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myArray[si],eax	; store in the array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add  si,TYPE myArray	; next array position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loop L1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ret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FillTheArray ENDP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binfile.asm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;------------------------------------------------------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CreateTheFile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Create a file containing binary 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Receives: nothing.  Returns: nothing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;------------------------------------------------------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ax,716Ch    	; create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bx,1	; mode: write only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cx,0      	; normal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dx,12h	; action: create/truncate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si,OFFSET fileName2	; filename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int 21h       	; call MS-DOS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jc  quit	; quit if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fileHandle,ax	; save handle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Write integer array to the file.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ah,40h	; write file or device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bx,fileHandle	; output file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cx,SIZEOF myArray	; number of bytes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dx,OFFSET myArray	; buffer pointer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int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jc  quit	; quit if error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Close the file.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ah,3Eh    	; function: close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bx,fileHandle	; output file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int  21h       	; call MS-DOS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quit: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ret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CreateTheFile ENDP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END main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binfile.asm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C:\MASM615\EXAMPLES\CH13&gt;binfile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000009E2, 000003F6, 00000E87, 00000471, 000001DF, 00000C10, 0000060A, 00000E78,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00000219, 00000072, 000009B4, 00000109, 000001B4, 00000BB0, 000009C9, 00000B59,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00000315, 0000069E, 00000BCE, 00000CDB, 000007DF, 00000C51, 00000E86, 00000944,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000004F6, 00000E1C, 00000DF5, 00000C86, 0000067E, 00000793, 0000075F, 00000ED7,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000003DB, 0000028B, 00000D49, 000008AA, 000003B2, 00000B16, 00000B76, 000006B4,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00000FE6, 0000038A, 00000AEA, 00000DE7, 0000099B, 0000087A, 000005E9, 00000F79,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00000D36, 000004BB, Press any key to continue...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000009E2, 000003F6, 00000E87, 00000471, 000001DF, 00000C10, 0000060A, 00000E78,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00000219, 00000072, 000009B4, 00000109, 000001B4, 00000BB0, 000009C9, 00000B59,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00000315, 0000069E, 00000BCE, 00000CDB, 000007DF, 00000C51, 00000E86, 00000944,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000004F6, 00000E1C, 00000DF5, 00000C86, 0000067E, 00000793, 0000075F, 00000ED7,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000003DB, 0000028B, 00000D49, 000008AA, 000003B2, 00000B16, 00000B76, 000006B4,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00000FE6, 0000038A, 00000AEA, 00000DE7, 0000099B, 0000087A, 000005E9, 00000F79,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00000D36, 000004BB,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C:\MASM615\EXAMPLES\CH13&gt;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fileio.asm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TITLE Extended Open/Create            (Fileio.asm)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; Demonstration of 16-bit FileIO under Windows 95/98/ME.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; The complete program does not appear in the text, but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; excerpts do appear.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; Last update: 11/12/01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INCLUDE Irvine16.inc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.data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Date WORD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handle WORD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actionTaken WORD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FileName BYTE "long_filename.txt",0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NewFile  BYTE "newfile.txt",0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.code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vector table: pg 598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vector table is in the first K of RAM, locations 0</a:t>
            </a:r>
            <a:r>
              <a:rPr lang="en-US" smtClean="0">
                <a:sym typeface="Wingdings" pitchFamily="2" charset="2"/>
              </a:rPr>
              <a:t>:0 to 0:03FF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The entries in the table, called “interrupt vectors” are 32 bit seg:ofs values that point to existing service routines.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The specific values vary from one computer to another due to different BIOS or DOS versions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9379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/>
              <a:t>fileio.asm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main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ax,@data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ds,ax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;Create new file, fail if it already exists: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ax,716Ch             	; Extended Open/Create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bx,2	; read-write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cx,0      	; normal attribute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dx,10h	; action: create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si,OFFSET NewFile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int 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jc   failed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handle,ax        	; file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actionTaken,cx   	; action taken to open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mov ax,cx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call writeint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call crlf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;Open existing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ax,716Ch             	; Extended Open/Create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bx,0	; read-only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cx,0      	; normal attribute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dx,1	; open existing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si,OFFSET Filename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int 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jc   failed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handle,ax        	; file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actionTaken,cx   	; action taken to open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mov ax,cx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call writeint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call crlf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fileio.asm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;Create new file or truncate existing file: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 ax,716Ch             	; Extended Open/Create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 bx,2	; read-write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 cx,0      	; normal attribute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 dx,10h + 02h	; action: create + truncate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 si,OFFSET NewFile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int 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jc   failed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 handle,ax        	; file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mov  actionTaken,cx   	; action taken to open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mov ax,cx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call writeint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call crlf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failed: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exit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main ENDP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END main</a:t>
            </a:r>
          </a:p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endParaRPr lang="en-US" sz="16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fileio.asm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C:\MASM615\EXAMPLES\CH13&gt;fileio</a:t>
            </a:r>
          </a:p>
          <a:p>
            <a:r>
              <a:rPr lang="pt-BR"/>
              <a:t>+2</a:t>
            </a:r>
          </a:p>
          <a:p>
            <a:r>
              <a:rPr lang="pt-BR"/>
              <a:t>+1</a:t>
            </a:r>
          </a:p>
          <a:p>
            <a:r>
              <a:rPr lang="pt-BR"/>
              <a:t>+3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readfile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TITLE Read a text file         (Readfile.asm)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; Read, display, and copy a text file.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; Last update: 9/11/01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INCLUDE Irvine16.inc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.data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BufSize = 5000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infile    BYTE "my_text_file.txt",0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outfile   BYTE "my_output_file.txt",0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inHandle  WORD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outHandle WORD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buffer    BYTE BufSize DUP(?)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bytesRead WORD 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.code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main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mov  ax,@data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mov  ds,ax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/>
              <a:t>readfile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Open the input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ax,716Ch   	; extended create or open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bx,0      	; mode = read-only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cx,0	; normal attribute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dx,1	; action: open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si,OFFSET infile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int 21h       	; call MS-DOS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jc  quit	; quit if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inHandle,ax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Read the input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ah,3Fh	; read file or device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bx,inHandle	; file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cx,BufSize	; max bytes to read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dx,OFFSET buffer	; buffer pointer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int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jc  quit	; quit if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bytesRead,ax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Display the buffer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ah,40h	; write file or device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bx,1	; console output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cx,bytesRead	; number of bytes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dx,OFFSET buffer	; buffer pointer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int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jc  quit	; quit if error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; Close the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ah,3Eh    	; function: close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mov  bx,inHandle	; input file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int  21h       	; call MS-DOS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jc  quit	; quit if error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readfile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Create the output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ax,716Ch   	; extended create or open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bx,1      	; mode = write-only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cx,0	; normal attribute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dx,12h	; action: create/truncate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si,OFFSET outfile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int 21h       	; call MS-DOS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jc  quit	; quit if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outHandle,ax	; save handle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Write buffer to new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ah,40h	; write file or device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bx,outHandle	; output file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cx,bytesRead	; number of bytes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dx,OFFSET buffer	; buffer pointer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int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jc  quit	; quit if error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; Close the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ah,3Eh    	; function: close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mov  bx,outHandle	; output file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int  21h       	; call MS-DOS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quit: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	call Crlf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exit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main ENDP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END main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 of readfile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C:\MASM615&gt;readfile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here is a sample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data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file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with several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lines in it 345 6778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1222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1222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4445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4000"/>
              <a:t>Findfirst…findnext: dir</a:t>
            </a:r>
          </a:p>
        </p:txBody>
      </p:sp>
      <p:pic>
        <p:nvPicPr>
          <p:cNvPr id="73733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447800"/>
            <a:ext cx="7296150" cy="4953000"/>
          </a:xfrm>
          <a:noFill/>
          <a:ln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4000"/>
              <a:t>Findfirst…findnext: dir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.data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filename byte '*.asm',0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DTA label byte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search byte 21 dup(?)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other byte 9 dup(?)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fname byte 'namehereXXXX',0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.code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main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mov ax,@data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mov ds,ax                     ; must point ds to main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mov es,ax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mov dx, offset DTA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mov ah, 1Ah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int 21h ;;;set DTA to my buffer area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mov cx, 1  ;;; file attribute read-only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mov dx,offset filename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mov ah, 4Eh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int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xor cx,cx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top:  mov dx,offset fname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inc cx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test cx,3h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jnz writeit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call crlf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writeit:   call writestring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blanks 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mov ah,4fh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int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  jnc top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quit:       exit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/>
              <a:t>Tabbing for the dir command: two macros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blanks macro count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local top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push cx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push 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push dx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mov cx, count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mov dl,' '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mov ah,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top: int 21h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loop top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pop dx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pop 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pop cx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endm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mygotoxy macro row, col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push dx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push bx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push 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mov dh,row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mov dl,col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mov bh,0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mov ah,2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int 10h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pop 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pop bx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pop dx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endm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vector table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interrupt vectors correspond to interrupt numbers</a:t>
            </a:r>
          </a:p>
          <a:p>
            <a:pPr eaLnBrk="1" hangingPunct="1"/>
            <a:r>
              <a:rPr lang="en-US" smtClean="0"/>
              <a:t>The address of int 0 handler (div by 0) is 02C1:5186h.</a:t>
            </a:r>
          </a:p>
          <a:p>
            <a:pPr eaLnBrk="1" hangingPunct="1"/>
            <a:r>
              <a:rPr lang="en-US" smtClean="0"/>
              <a:t>The offset for a vector can be found by multiplying the interrupt number by 4 (shl 2)</a:t>
            </a:r>
          </a:p>
        </p:txBody>
      </p:sp>
    </p:spTree>
    <p:extLst>
      <p:ext uri="{BB962C8B-B14F-4D97-AF65-F5344CB8AC3E}">
        <p14:creationId xmlns:p14="http://schemas.microsoft.com/office/powerpoint/2010/main" val="12878098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Tabbing for the dir command</a:t>
            </a:r>
          </a:p>
        </p:txBody>
      </p:sp>
      <p:pic>
        <p:nvPicPr>
          <p:cNvPr id="7987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Tabbing data area: I made up some strings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INCLUDE Irvine16.inc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.data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row byte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col byte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s1 byte 'some string',0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s2 byte 'and another',0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s3 byte 'shorty',0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s4 byte 'xyz',0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s5 byte 'bleh blah',0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addresses label word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word s1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entry=($-addresses)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word s2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word s3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word s4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word s5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numentries=($-addresses)/entry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/>
              <a:t>tabbing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call clrscr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mov row,0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mov col,0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mov bx, 0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nextword:   mygotoxy row,col ;start in upper lh corner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mov dx,addresses[bx]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mov di,dx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call writestring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add col, 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add bx,2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cmp bx,numentries*2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jb checkrow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xor bx,bx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checkrow: cmp col,65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jb nextword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mov col,0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inc row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cmp row,24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jb nextword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quit:       exit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main ENDP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0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interrupts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can execute an interrupt by performing an </a:t>
            </a:r>
          </a:p>
          <a:p>
            <a:pPr eaLnBrk="1" hangingPunct="1">
              <a:buFontTx/>
              <a:buNone/>
            </a:pPr>
            <a:r>
              <a:rPr lang="en-US" b="1" smtClean="0"/>
              <a:t>int XXX</a:t>
            </a:r>
          </a:p>
          <a:p>
            <a:pPr eaLnBrk="1" hangingPunct="1"/>
            <a:r>
              <a:rPr lang="en-US" smtClean="0"/>
              <a:t>This is called a software interrupt</a:t>
            </a:r>
          </a:p>
          <a:p>
            <a:pPr eaLnBrk="1" hangingPunct="1"/>
            <a:r>
              <a:rPr lang="en-US" smtClean="0"/>
              <a:t>A hardware interrupt may also call the handler (timer, ports, keyboard and so on all send signals to the PIC).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844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interrupts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hardware interrupt is generated by the Intel 8259 PIC which signals the cpu to suspend execution of the current program and execute an interrupt service handler.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Note that the current program stack is used to save the return address.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instructions CLI clear interrupt flag (disable) and STI (enable) set interrupt flag enable a program to temporarily disable/re-enable interrupts if sensitive operations are underway, like changing the value of a segment register.</a:t>
            </a:r>
          </a:p>
        </p:txBody>
      </p:sp>
    </p:spTree>
    <p:extLst>
      <p:ext uri="{BB962C8B-B14F-4D97-AF65-F5344CB8AC3E}">
        <p14:creationId xmlns:p14="http://schemas.microsoft.com/office/powerpoint/2010/main" val="170748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</a:t>
            </a:r>
            <a:r>
              <a:rPr lang="en-US" dirty="0" err="1" smtClean="0"/>
              <a:t>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describes a few DOS interrupts</a:t>
            </a:r>
          </a:p>
          <a:p>
            <a:r>
              <a:rPr lang="en-US" dirty="0" smtClean="0"/>
              <a:t>I have a bunch of DOS and ROM-BIOS referenced </a:t>
            </a:r>
            <a:r>
              <a:rPr lang="en-US" dirty="0" smtClean="0">
                <a:hlinkClick r:id="rId2" action="ppaction://hlinkfile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1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helloworld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TITLE Hello World Program         (Hello.asm)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; This program displays "Hello, world!"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.model small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.stack 100h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.386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.data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message BYTE "Hello, world!",0dh,0ah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.code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main PROC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mov  ax,@data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mov  ds,ax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mov  ah,40h	; write to file/device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mov  bx,1	; output handle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mov  cx,SIZEOF message	; number of bytes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mov  dx,OFFSET message	; addr of buffer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int  21h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.exit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main ENDP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END main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hello.asm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C:\MASM615\EXAMPLES\CH13&gt;hello</a:t>
            </a:r>
          </a:p>
          <a:p>
            <a:r>
              <a:rPr lang="en-US"/>
              <a:t>Hello, world!</a:t>
            </a:r>
          </a:p>
          <a:p>
            <a:endParaRPr lang="en-US"/>
          </a:p>
          <a:p>
            <a:r>
              <a:rPr lang="en-US"/>
              <a:t>C:\MASM615\EXAMPLES\CH13&gt;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1868</Words>
  <Application>Microsoft Office PowerPoint</Application>
  <PresentationFormat>On-screen Show (4:3)</PresentationFormat>
  <Paragraphs>739</Paragraphs>
  <Slides>43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MSDOS 16-bit programming</vt:lpstr>
      <vt:lpstr>interrupts</vt:lpstr>
      <vt:lpstr>The vector table: pg 598</vt:lpstr>
      <vt:lpstr>The vector table</vt:lpstr>
      <vt:lpstr>interrupts</vt:lpstr>
      <vt:lpstr>interrupts</vt:lpstr>
      <vt:lpstr>DOS ints</vt:lpstr>
      <vt:lpstr>helloworld</vt:lpstr>
      <vt:lpstr>hello.asm</vt:lpstr>
      <vt:lpstr>Hello v2 uses startup to initialize DS</vt:lpstr>
      <vt:lpstr>Encrypt.asm: file encryption using XOR (char,value) and file redirect</vt:lpstr>
      <vt:lpstr>Encrypt.asm: file encryption using XOR (char,value) and file redirect</vt:lpstr>
      <vt:lpstr>Encrypt.asm</vt:lpstr>
      <vt:lpstr>uses dos redirection (&lt; and &gt;)</vt:lpstr>
      <vt:lpstr>Made some changes to this program</vt:lpstr>
      <vt:lpstr>Keybd continued</vt:lpstr>
      <vt:lpstr>Flush type-ahead buffer to eoln</vt:lpstr>
      <vt:lpstr>Run keybd</vt:lpstr>
      <vt:lpstr>read from file or device</vt:lpstr>
      <vt:lpstr>DateTime.asm</vt:lpstr>
      <vt:lpstr>DateTime.asm</vt:lpstr>
      <vt:lpstr>DateTime.asm</vt:lpstr>
      <vt:lpstr>What is a binary file?</vt:lpstr>
      <vt:lpstr>binfile.asm</vt:lpstr>
      <vt:lpstr>binfile.asm</vt:lpstr>
      <vt:lpstr>binfile.asm</vt:lpstr>
      <vt:lpstr>binfile.asm</vt:lpstr>
      <vt:lpstr>binfile.asm</vt:lpstr>
      <vt:lpstr>fileio.asm</vt:lpstr>
      <vt:lpstr>fileio.asm</vt:lpstr>
      <vt:lpstr>fileio.asm</vt:lpstr>
      <vt:lpstr>fileio.asm</vt:lpstr>
      <vt:lpstr>readfile</vt:lpstr>
      <vt:lpstr>readfile</vt:lpstr>
      <vt:lpstr>readfile</vt:lpstr>
      <vt:lpstr>Run of readfile</vt:lpstr>
      <vt:lpstr>Findfirst…findnext: dir</vt:lpstr>
      <vt:lpstr>Findfirst…findnext: dir</vt:lpstr>
      <vt:lpstr>Tabbing for the dir command: two macros</vt:lpstr>
      <vt:lpstr>Tabbing for the dir command</vt:lpstr>
      <vt:lpstr>Tabbing data area: I made up some strings</vt:lpstr>
      <vt:lpstr>tabbing</vt:lpstr>
      <vt:lpstr>PowerPoint Presentation</vt:lpstr>
    </vt:vector>
  </TitlesOfParts>
  <Company>SUNY College at Oneonta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manipulation</dc:title>
  <dc:creator>higginkm</dc:creator>
  <cp:lastModifiedBy>Higgins, Dennis   (HIGGINDM@oneonta.edu)</cp:lastModifiedBy>
  <cp:revision>27</cp:revision>
  <dcterms:created xsi:type="dcterms:W3CDTF">2005-11-28T23:00:36Z</dcterms:created>
  <dcterms:modified xsi:type="dcterms:W3CDTF">2011-11-09T13:52:49Z</dcterms:modified>
</cp:coreProperties>
</file>