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5" r:id="rId14"/>
    <p:sldId id="276" r:id="rId15"/>
    <p:sldId id="277" r:id="rId16"/>
    <p:sldId id="278"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6" r:id="rId30"/>
    <p:sldId id="300"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5" r:id="rId49"/>
    <p:sldId id="326" r:id="rId50"/>
    <p:sldId id="329" r:id="rId51"/>
    <p:sldId id="333" r:id="rId52"/>
    <p:sldId id="334" r:id="rId53"/>
    <p:sldId id="335" r:id="rId54"/>
    <p:sldId id="338" r:id="rId55"/>
    <p:sldId id="339" r:id="rId56"/>
    <p:sldId id="340" r:id="rId57"/>
    <p:sldId id="341" r:id="rId58"/>
    <p:sldId id="342" r:id="rId59"/>
    <p:sldId id="343" r:id="rId60"/>
    <p:sldId id="344" r:id="rId61"/>
    <p:sldId id="34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0A328-DD1E-0C4E-847C-227E50D69459}" type="datetimeFigureOut">
              <a:rPr lang="en-US" smtClean="0"/>
              <a:t>6/12/13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899856-8AC7-D143-8E8E-88FE3F848EEC}" type="slidenum">
              <a:rPr lang="en-US" smtClean="0"/>
              <a:t>‹#›</a:t>
            </a:fld>
            <a:endParaRPr lang="en-US"/>
          </a:p>
        </p:txBody>
      </p:sp>
    </p:spTree>
    <p:extLst>
      <p:ext uri="{BB962C8B-B14F-4D97-AF65-F5344CB8AC3E}">
        <p14:creationId xmlns:p14="http://schemas.microsoft.com/office/powerpoint/2010/main" val="4249599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B323DB-ACAF-4249-A971-4959CDE11569}" type="slidenum">
              <a:rPr lang="en-US" sz="1200"/>
              <a:pPr/>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1E4046-0689-3340-A39D-493426E3020A}"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11523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E4046-0689-3340-A39D-493426E3020A}"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4719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E4046-0689-3340-A39D-493426E3020A}"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64645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1E4046-0689-3340-A39D-493426E3020A}"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32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1E4046-0689-3340-A39D-493426E3020A}" type="datetimeFigureOut">
              <a:rPr lang="en-US" smtClean="0"/>
              <a:t>6/12/13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0353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1E4046-0689-3340-A39D-493426E3020A}" type="datetimeFigureOut">
              <a:rPr lang="en-US" smtClean="0"/>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05218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1E4046-0689-3340-A39D-493426E3020A}" type="datetimeFigureOut">
              <a:rPr lang="en-US" smtClean="0"/>
              <a:t>6/12/13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62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1E4046-0689-3340-A39D-493426E3020A}" type="datetimeFigureOut">
              <a:rPr lang="en-US" smtClean="0"/>
              <a:t>6/12/13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424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4046-0689-3340-A39D-493426E3020A}" type="datetimeFigureOut">
              <a:rPr lang="en-US" smtClean="0"/>
              <a:t>6/12/13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73560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1306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6/12/13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3038065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E4046-0689-3340-A39D-493426E3020A}" type="datetimeFigureOut">
              <a:rPr lang="en-US" smtClean="0"/>
              <a:t>6/12/13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93D42-14B9-F04F-809E-02DD96548F36}" type="slidenum">
              <a:rPr lang="en-US" smtClean="0"/>
              <a:t>‹#›</a:t>
            </a:fld>
            <a:endParaRPr lang="en-US"/>
          </a:p>
        </p:txBody>
      </p:sp>
    </p:spTree>
    <p:extLst>
      <p:ext uri="{BB962C8B-B14F-4D97-AF65-F5344CB8AC3E}">
        <p14:creationId xmlns:p14="http://schemas.microsoft.com/office/powerpoint/2010/main" val="88651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 Id="rId3"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 Id="rId3"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eg"/><Relationship Id="rId3" Type="http://schemas.openxmlformats.org/officeDocument/2006/relationships/image" Target="../media/image5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 Id="rId3" Type="http://schemas.openxmlformats.org/officeDocument/2006/relationships/image" Target="../media/image5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 Id="rId3" Type="http://schemas.openxmlformats.org/officeDocument/2006/relationships/image" Target="../media/image6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jpeg"/><Relationship Id="rId3"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eg"/><Relationship Id="rId3" Type="http://schemas.openxmlformats.org/officeDocument/2006/relationships/image" Target="../media/image6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 Id="rId3" Type="http://schemas.openxmlformats.org/officeDocument/2006/relationships/image" Target="../media/image7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jpeg"/><Relationship Id="rId3" Type="http://schemas.openxmlformats.org/officeDocument/2006/relationships/image" Target="../media/image8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jpeg"/><Relationship Id="rId3" Type="http://schemas.openxmlformats.org/officeDocument/2006/relationships/image" Target="../media/image8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 Id="rId3" Type="http://schemas.openxmlformats.org/officeDocument/2006/relationships/image" Target="../media/image87.jpeg"/></Relationships>
</file>

<file path=ppt/slides/_rels/slide57.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jpeg"/><Relationship Id="rId5" Type="http://schemas.openxmlformats.org/officeDocument/2006/relationships/image" Target="../media/image91.jpeg"/><Relationship Id="rId1" Type="http://schemas.openxmlformats.org/officeDocument/2006/relationships/slideLayout" Target="../slideLayouts/slideLayout7.xml"/><Relationship Id="rId2" Type="http://schemas.openxmlformats.org/officeDocument/2006/relationships/image" Target="../media/image8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06 07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60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762000" y="3048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Chapter 7: Alcohols, Phenols and Thiols</a:t>
            </a:r>
          </a:p>
        </p:txBody>
      </p:sp>
      <p:pic>
        <p:nvPicPr>
          <p:cNvPr id="14339" name="Picture 2" descr="p 206 07_UN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14478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3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10 Fig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266541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457200" y="2362200"/>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Electronic potential map for 1-propanol</a:t>
            </a:r>
          </a:p>
        </p:txBody>
      </p:sp>
      <p:pic>
        <p:nvPicPr>
          <p:cNvPr id="24579" name="Picture 2" descr="p 210 07_UNF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85800"/>
            <a:ext cx="26543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TextBox 2"/>
          <p:cNvSpPr txBox="1">
            <a:spLocks noChangeArrowheads="1"/>
          </p:cNvSpPr>
          <p:nvPr/>
        </p:nvSpPr>
        <p:spPr bwMode="auto">
          <a:xfrm>
            <a:off x="4572000" y="2362200"/>
            <a:ext cx="441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The lower-molecular-weight alcohols can readily replace water molecules in the hydrogen-bonded network. This accounts for the complete miscibility of such alcohols with water.</a:t>
            </a:r>
          </a:p>
        </p:txBody>
      </p:sp>
    </p:spTree>
    <p:extLst>
      <p:ext uri="{BB962C8B-B14F-4D97-AF65-F5344CB8AC3E}">
        <p14:creationId xmlns:p14="http://schemas.microsoft.com/office/powerpoint/2010/main" val="130273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10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9144000" cy="431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66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11 07_UNF1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4724400" cy="163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533400" y="533400"/>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Review of Acidity and Basicity</a:t>
            </a:r>
          </a:p>
        </p:txBody>
      </p:sp>
      <p:sp>
        <p:nvSpPr>
          <p:cNvPr id="26627" name="TextBox 2"/>
          <p:cNvSpPr txBox="1">
            <a:spLocks noChangeArrowheads="1"/>
          </p:cNvSpPr>
          <p:nvPr/>
        </p:nvSpPr>
        <p:spPr bwMode="auto">
          <a:xfrm>
            <a:off x="381000" y="3581400"/>
            <a:ext cx="868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Bronsted-Lowry definition, Acid proton donor, and base proton acceptor</a:t>
            </a:r>
          </a:p>
        </p:txBody>
      </p:sp>
    </p:spTree>
    <p:extLst>
      <p:ext uri="{BB962C8B-B14F-4D97-AF65-F5344CB8AC3E}">
        <p14:creationId xmlns:p14="http://schemas.microsoft.com/office/powerpoint/2010/main" val="256357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13 07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2743200" cy="89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457200" y="452438"/>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Acidity of Alcohols and Phenols</a:t>
            </a:r>
          </a:p>
        </p:txBody>
      </p:sp>
      <p:pic>
        <p:nvPicPr>
          <p:cNvPr id="32771" name="Picture 2" descr="p 213 07_UNF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54864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TextBox 2"/>
          <p:cNvSpPr txBox="1">
            <a:spLocks noChangeArrowheads="1"/>
          </p:cNvSpPr>
          <p:nvPr/>
        </p:nvSpPr>
        <p:spPr bwMode="auto">
          <a:xfrm>
            <a:off x="152400" y="2743200"/>
            <a:ext cx="899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Phenols are much stronger acids than alcohols mainly because the corresponding phenoxide ions are stabilized by resonance. The negative charge of an alkoxide ion is concentrated on the oxygen atom, while the negative charge on the phenoxide ion can be delocalized to the </a:t>
            </a:r>
            <a:r>
              <a:rPr lang="en-US" sz="1400" i="1"/>
              <a:t>ortho</a:t>
            </a:r>
            <a:r>
              <a:rPr lang="en-US" sz="1400"/>
              <a:t> and </a:t>
            </a:r>
            <a:r>
              <a:rPr lang="en-US" sz="1400" i="1"/>
              <a:t>para</a:t>
            </a:r>
            <a:r>
              <a:rPr lang="en-US" sz="1400"/>
              <a:t> ring positions through resonance</a:t>
            </a:r>
          </a:p>
        </p:txBody>
      </p:sp>
    </p:spTree>
    <p:extLst>
      <p:ext uri="{BB962C8B-B14F-4D97-AF65-F5344CB8AC3E}">
        <p14:creationId xmlns:p14="http://schemas.microsoft.com/office/powerpoint/2010/main" val="85803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214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214 07_UNF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36576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381000" y="685800"/>
            <a:ext cx="586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Stabilization by inductive effect</a:t>
            </a:r>
          </a:p>
        </p:txBody>
      </p:sp>
    </p:spTree>
    <p:extLst>
      <p:ext uri="{BB962C8B-B14F-4D97-AF65-F5344CB8AC3E}">
        <p14:creationId xmlns:p14="http://schemas.microsoft.com/office/powerpoint/2010/main" val="373772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14 07_UNF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600200"/>
            <a:ext cx="5276850" cy="20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extBox 1"/>
          <p:cNvSpPr txBox="1">
            <a:spLocks noChangeArrowheads="1"/>
          </p:cNvSpPr>
          <p:nvPr/>
        </p:nvSpPr>
        <p:spPr bwMode="auto">
          <a:xfrm>
            <a:off x="228600" y="4572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Electron-withdrawing groups increase acidity by stabilizing the conjugate base, while electron-donating groups decrease acidity because they destabilize the conjugate base.</a:t>
            </a:r>
          </a:p>
        </p:txBody>
      </p:sp>
    </p:spTree>
    <p:extLst>
      <p:ext uri="{BB962C8B-B14F-4D97-AF65-F5344CB8AC3E}">
        <p14:creationId xmlns:p14="http://schemas.microsoft.com/office/powerpoint/2010/main" val="7292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16 07_UN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63246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228600" y="5334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Dehydration of Alcohols to Alkenes</a:t>
            </a:r>
          </a:p>
        </p:txBody>
      </p:sp>
      <p:pic>
        <p:nvPicPr>
          <p:cNvPr id="40963" name="Picture 2" descr="p 216 07_UNF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5410200"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99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216 07_UNF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5257800" cy="11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descr="p 216 07_UNF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00400"/>
            <a:ext cx="4876800" cy="148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1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217 07_UN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5791200" cy="190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descr="p 217 07_UNF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33800"/>
            <a:ext cx="53340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6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06 07_UNF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990600" cy="67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p 206 07_UNF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16859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2" descr="p 206 07_UNF0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57200"/>
            <a:ext cx="150336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2" descr="p 206 07_UNF0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00400"/>
            <a:ext cx="18129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2" descr="p 206 07_UNF03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895600"/>
            <a:ext cx="172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55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 217 07_UN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5791200" cy="127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descr="p 217 07_UNF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3276600"/>
            <a:ext cx="82645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TextBox 1"/>
          <p:cNvSpPr txBox="1">
            <a:spLocks noChangeArrowheads="1"/>
          </p:cNvSpPr>
          <p:nvPr/>
        </p:nvSpPr>
        <p:spPr bwMode="auto">
          <a:xfrm>
            <a:off x="533400" y="2667000"/>
            <a:ext cx="762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Sometimes a single alcohol gives two or more alkenes</a:t>
            </a:r>
          </a:p>
        </p:txBody>
      </p:sp>
    </p:spTree>
    <p:extLst>
      <p:ext uri="{BB962C8B-B14F-4D97-AF65-F5344CB8AC3E}">
        <p14:creationId xmlns:p14="http://schemas.microsoft.com/office/powerpoint/2010/main" val="1268917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18 07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52578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304800" y="3048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Reaction of Alcohols with Hydrogen Halides</a:t>
            </a:r>
          </a:p>
        </p:txBody>
      </p:sp>
      <p:pic>
        <p:nvPicPr>
          <p:cNvPr id="45059" name="Picture 2" descr="p 218 07_UNF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52800"/>
            <a:ext cx="800100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3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218 07_UNF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029200"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descr="p 218 07_UNF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7848600" cy="61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27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18 07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6781800"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TextBox 1"/>
          <p:cNvSpPr txBox="1">
            <a:spLocks noChangeArrowheads="1"/>
          </p:cNvSpPr>
          <p:nvPr/>
        </p:nvSpPr>
        <p:spPr bwMode="auto">
          <a:xfrm>
            <a:off x="152400" y="152400"/>
            <a:ext cx="876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Reaction occurs by an S</a:t>
            </a:r>
            <a:r>
              <a:rPr lang="en-US" sz="1600" baseline="-25000"/>
              <a:t>N</a:t>
            </a:r>
            <a:r>
              <a:rPr lang="en-US" sz="1600"/>
              <a:t>2 mechanism when the alcohol is protonated by an acid.</a:t>
            </a:r>
          </a:p>
        </p:txBody>
      </p:sp>
      <p:pic>
        <p:nvPicPr>
          <p:cNvPr id="47107" name="Picture 2" descr="p 218 07_UNF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32175"/>
            <a:ext cx="6781800" cy="12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92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19 07_UNF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7010400" cy="14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Other Ways to Prepare Alkyl Halides from Alcohols</a:t>
            </a:r>
          </a:p>
        </p:txBody>
      </p:sp>
      <p:pic>
        <p:nvPicPr>
          <p:cNvPr id="48131" name="Picture 2" descr="p 220 07_UNF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632460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28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20 07_UNF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5334000" cy="163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4" name="TextBox 1"/>
          <p:cNvSpPr txBox="1">
            <a:spLocks noChangeArrowheads="1"/>
          </p:cNvSpPr>
          <p:nvPr/>
        </p:nvSpPr>
        <p:spPr bwMode="auto">
          <a:xfrm>
            <a:off x="685800" y="3810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 Comparison of Alcohols and Phenols</a:t>
            </a:r>
          </a:p>
        </p:txBody>
      </p:sp>
      <p:sp>
        <p:nvSpPr>
          <p:cNvPr id="49155" name="TextBox 2"/>
          <p:cNvSpPr txBox="1">
            <a:spLocks noChangeArrowheads="1"/>
          </p:cNvSpPr>
          <p:nvPr/>
        </p:nvSpPr>
        <p:spPr bwMode="auto">
          <a:xfrm>
            <a:off x="381000" y="34290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Phenyl cations are energetically unstable and are difficult to form. Phenols can also never undergo displacement by the S</a:t>
            </a:r>
            <a:r>
              <a:rPr lang="en-US" sz="1600" baseline="-25000"/>
              <a:t>N</a:t>
            </a:r>
            <a:r>
              <a:rPr lang="en-US" sz="1600"/>
              <a:t>2 mechanism</a:t>
            </a:r>
          </a:p>
        </p:txBody>
      </p:sp>
    </p:spTree>
    <p:extLst>
      <p:ext uri="{BB962C8B-B14F-4D97-AF65-F5344CB8AC3E}">
        <p14:creationId xmlns:p14="http://schemas.microsoft.com/office/powerpoint/2010/main" val="3703071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21 07_UN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781800" cy="17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8" name="TextBox 1"/>
          <p:cNvSpPr txBox="1">
            <a:spLocks noChangeArrowheads="1"/>
          </p:cNvSpPr>
          <p:nvPr/>
        </p:nvSpPr>
        <p:spPr bwMode="auto">
          <a:xfrm>
            <a:off x="0" y="381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Oxidation of Alcohols to Aldehydes, Ketones, and Carboxylic Acids</a:t>
            </a:r>
          </a:p>
        </p:txBody>
      </p:sp>
      <p:pic>
        <p:nvPicPr>
          <p:cNvPr id="50179" name="Picture 2" descr="p 221 07_UNF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46550"/>
            <a:ext cx="480060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0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21 07_UNF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324600"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732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21 07_UNF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324600"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6" name="Picture 2" descr="p 221 07_UNF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602038"/>
            <a:ext cx="5943600" cy="135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TextBox 1"/>
          <p:cNvSpPr txBox="1">
            <a:spLocks noChangeArrowheads="1"/>
          </p:cNvSpPr>
          <p:nvPr/>
        </p:nvSpPr>
        <p:spPr bwMode="auto">
          <a:xfrm>
            <a:off x="381000" y="3810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With primary alcohols, oxidation can be stopped at the aldehyde stage by special reagents, such as Pyridinium Chlorochromate (PCC)</a:t>
            </a:r>
          </a:p>
        </p:txBody>
      </p:sp>
    </p:spTree>
    <p:extLst>
      <p:ext uri="{BB962C8B-B14F-4D97-AF65-F5344CB8AC3E}">
        <p14:creationId xmlns:p14="http://schemas.microsoft.com/office/powerpoint/2010/main" val="2096866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 223 07_UNF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1524000" cy="131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8" name="Picture 2" descr="p 223 07_UNF6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18192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2" descr="p 223 07_UNF6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1905000"/>
            <a:ext cx="2857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0" name="TextBox 1"/>
          <p:cNvSpPr txBox="1">
            <a:spLocks noChangeArrowheads="1"/>
          </p:cNvSpPr>
          <p:nvPr/>
        </p:nvSpPr>
        <p:spPr bwMode="auto">
          <a:xfrm>
            <a:off x="457200" y="457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Alcohols with More Than One Hydroxyl Group</a:t>
            </a:r>
          </a:p>
        </p:txBody>
      </p:sp>
      <p:sp>
        <p:nvSpPr>
          <p:cNvPr id="55301" name="TextBox 2"/>
          <p:cNvSpPr txBox="1">
            <a:spLocks noChangeArrowheads="1"/>
          </p:cNvSpPr>
          <p:nvPr/>
        </p:nvSpPr>
        <p:spPr bwMode="auto">
          <a:xfrm>
            <a:off x="685800" y="3505200"/>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Ethylene glycol</a:t>
            </a:r>
          </a:p>
          <a:p>
            <a:r>
              <a:rPr lang="en-US" sz="1400"/>
              <a:t>(1,2-ethanediol)</a:t>
            </a:r>
          </a:p>
          <a:p>
            <a:r>
              <a:rPr lang="en-US" sz="1400"/>
              <a:t>bp 198 </a:t>
            </a:r>
            <a:r>
              <a:rPr lang="en-US" sz="1400" baseline="30000"/>
              <a:t>0</a:t>
            </a:r>
            <a:r>
              <a:rPr lang="en-US" sz="1400"/>
              <a:t>C</a:t>
            </a:r>
          </a:p>
        </p:txBody>
      </p:sp>
      <p:sp>
        <p:nvSpPr>
          <p:cNvPr id="55302" name="TextBox 5"/>
          <p:cNvSpPr txBox="1">
            <a:spLocks noChangeArrowheads="1"/>
          </p:cNvSpPr>
          <p:nvPr/>
        </p:nvSpPr>
        <p:spPr bwMode="auto">
          <a:xfrm>
            <a:off x="3581400" y="3505200"/>
            <a:ext cx="1752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Glycerol (glycerine)</a:t>
            </a:r>
          </a:p>
          <a:p>
            <a:r>
              <a:rPr lang="en-US" sz="1400"/>
              <a:t>1,2,3-propanetriol</a:t>
            </a:r>
          </a:p>
          <a:p>
            <a:r>
              <a:rPr lang="en-US" sz="1400"/>
              <a:t>bp 290 </a:t>
            </a:r>
            <a:r>
              <a:rPr lang="en-US" sz="1400" baseline="30000"/>
              <a:t>0</a:t>
            </a:r>
            <a:r>
              <a:rPr lang="en-US" sz="1400"/>
              <a:t>C</a:t>
            </a:r>
          </a:p>
          <a:p>
            <a:endParaRPr lang="en-US" sz="1400"/>
          </a:p>
          <a:p>
            <a:endParaRPr lang="en-US" sz="1200"/>
          </a:p>
        </p:txBody>
      </p:sp>
      <p:sp>
        <p:nvSpPr>
          <p:cNvPr id="55303" name="TextBox 6"/>
          <p:cNvSpPr txBox="1">
            <a:spLocks noChangeArrowheads="1"/>
          </p:cNvSpPr>
          <p:nvPr/>
        </p:nvSpPr>
        <p:spPr bwMode="auto">
          <a:xfrm>
            <a:off x="6629400" y="3505200"/>
            <a:ext cx="2362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Sorbitol</a:t>
            </a:r>
          </a:p>
          <a:p>
            <a:r>
              <a:rPr lang="en-US" sz="1400"/>
              <a:t>1,2,3,4,5,6-hexanehexaol</a:t>
            </a:r>
          </a:p>
          <a:p>
            <a:r>
              <a:rPr lang="en-US" sz="1400"/>
              <a:t>Mp 110-112 </a:t>
            </a:r>
            <a:r>
              <a:rPr lang="en-US" sz="1400" baseline="30000"/>
              <a:t>0</a:t>
            </a:r>
            <a:r>
              <a:rPr lang="en-US" sz="1400"/>
              <a:t>C</a:t>
            </a:r>
          </a:p>
          <a:p>
            <a:endParaRPr lang="en-US" sz="1400"/>
          </a:p>
        </p:txBody>
      </p:sp>
    </p:spTree>
    <p:extLst>
      <p:ext uri="{BB962C8B-B14F-4D97-AF65-F5344CB8AC3E}">
        <p14:creationId xmlns:p14="http://schemas.microsoft.com/office/powerpoint/2010/main" val="378062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07 07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629400" cy="13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4572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Nomenclature of Alcohols</a:t>
            </a:r>
          </a:p>
        </p:txBody>
      </p:sp>
      <p:sp>
        <p:nvSpPr>
          <p:cNvPr id="16387" name="TextBox 2"/>
          <p:cNvSpPr txBox="1">
            <a:spLocks noChangeArrowheads="1"/>
          </p:cNvSpPr>
          <p:nvPr/>
        </p:nvSpPr>
        <p:spPr bwMode="auto">
          <a:xfrm>
            <a:off x="228600" y="10668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In the IUPAC system, the hydroxyl group in alcohols is indicated by the ending </a:t>
            </a:r>
            <a:r>
              <a:rPr lang="en-US" sz="1600" b="1"/>
              <a:t>–ol</a:t>
            </a:r>
            <a:r>
              <a:rPr lang="en-US" sz="1600"/>
              <a:t>. In common names, the separate word </a:t>
            </a:r>
            <a:r>
              <a:rPr lang="en-US" sz="1600" i="1"/>
              <a:t>alcohol</a:t>
            </a:r>
            <a:r>
              <a:rPr lang="en-US" sz="1600"/>
              <a:t> is placed after the name of the alkyl group.</a:t>
            </a:r>
          </a:p>
        </p:txBody>
      </p:sp>
    </p:spTree>
    <p:extLst>
      <p:ext uri="{BB962C8B-B14F-4D97-AF65-F5344CB8AC3E}">
        <p14:creationId xmlns:p14="http://schemas.microsoft.com/office/powerpoint/2010/main" val="2531029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 226 07_UN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2578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636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 231 07_UNF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38" name="TextBox 1"/>
          <p:cNvSpPr txBox="1">
            <a:spLocks noChangeArrowheads="1"/>
          </p:cNvSpPr>
          <p:nvPr/>
        </p:nvSpPr>
        <p:spPr bwMode="auto">
          <a:xfrm>
            <a:off x="3200400" y="4572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Thymol is an antibacterial oil obtained from thyme (</a:t>
            </a:r>
            <a:r>
              <a:rPr lang="en-US" sz="2000" i="1"/>
              <a:t>Thymus vulgaris</a:t>
            </a:r>
            <a:r>
              <a:rPr lang="en-US" sz="2000"/>
              <a:t>). The IUPAC name of this compound is 2-isopropyl-5-methylphenol. Draw the structure of thymol.</a:t>
            </a:r>
          </a:p>
        </p:txBody>
      </p:sp>
    </p:spTree>
    <p:extLst>
      <p:ext uri="{BB962C8B-B14F-4D97-AF65-F5344CB8AC3E}">
        <p14:creationId xmlns:p14="http://schemas.microsoft.com/office/powerpoint/2010/main" val="136196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234 08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2900"/>
            <a:ext cx="9144000" cy="362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p 234 08_UN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0"/>
            <a:ext cx="2590800" cy="147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extBox 1"/>
          <p:cNvSpPr txBox="1">
            <a:spLocks noChangeArrowheads="1"/>
          </p:cNvSpPr>
          <p:nvPr/>
        </p:nvSpPr>
        <p:spPr bwMode="auto">
          <a:xfrm>
            <a:off x="457200" y="4572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Chapter 8: Ethers and Epoxides</a:t>
            </a:r>
          </a:p>
        </p:txBody>
      </p:sp>
      <p:sp>
        <p:nvSpPr>
          <p:cNvPr id="13316" name="TextBox 2"/>
          <p:cNvSpPr txBox="1">
            <a:spLocks noChangeArrowheads="1"/>
          </p:cNvSpPr>
          <p:nvPr/>
        </p:nvSpPr>
        <p:spPr bwMode="auto">
          <a:xfrm>
            <a:off x="3048000" y="5867400"/>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Diethyl ether in starting fluid</a:t>
            </a:r>
          </a:p>
        </p:txBody>
      </p:sp>
    </p:spTree>
    <p:extLst>
      <p:ext uri="{BB962C8B-B14F-4D97-AF65-F5344CB8AC3E}">
        <p14:creationId xmlns:p14="http://schemas.microsoft.com/office/powerpoint/2010/main" val="363239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34 08_UN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35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304800" y="533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Examples of compounds with ether groups</a:t>
            </a:r>
          </a:p>
        </p:txBody>
      </p:sp>
    </p:spTree>
    <p:extLst>
      <p:ext uri="{BB962C8B-B14F-4D97-AF65-F5344CB8AC3E}">
        <p14:creationId xmlns:p14="http://schemas.microsoft.com/office/powerpoint/2010/main" val="3052070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35 08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325"/>
            <a:ext cx="91440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p 235 08_UN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5888"/>
            <a:ext cx="9144000" cy="217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extBox 1"/>
          <p:cNvSpPr txBox="1">
            <a:spLocks noChangeArrowheads="1"/>
          </p:cNvSpPr>
          <p:nvPr/>
        </p:nvSpPr>
        <p:spPr bwMode="auto">
          <a:xfrm>
            <a:off x="381000" y="3810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Nomenclature of Ethers</a:t>
            </a:r>
          </a:p>
        </p:txBody>
      </p:sp>
    </p:spTree>
    <p:extLst>
      <p:ext uri="{BB962C8B-B14F-4D97-AF65-F5344CB8AC3E}">
        <p14:creationId xmlns:p14="http://schemas.microsoft.com/office/powerpoint/2010/main" val="2573211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35 08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260191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3048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What are the correct names for the following ethers? </a:t>
            </a:r>
          </a:p>
        </p:txBody>
      </p:sp>
      <p:pic>
        <p:nvPicPr>
          <p:cNvPr id="16387" name="Picture 2" descr="p 236 08_UN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57600"/>
            <a:ext cx="357028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4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36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381000" y="4572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Physical Properties of Ethers</a:t>
            </a:r>
          </a:p>
        </p:txBody>
      </p:sp>
    </p:spTree>
    <p:extLst>
      <p:ext uri="{BB962C8B-B14F-4D97-AF65-F5344CB8AC3E}">
        <p14:creationId xmlns:p14="http://schemas.microsoft.com/office/powerpoint/2010/main" val="2467157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237 08_UN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9718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TextBox 1"/>
          <p:cNvSpPr txBox="1">
            <a:spLocks noChangeArrowheads="1"/>
          </p:cNvSpPr>
          <p:nvPr/>
        </p:nvSpPr>
        <p:spPr bwMode="auto">
          <a:xfrm>
            <a:off x="152400" y="297180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Although ethers cannot form hydrogen bonds with one another, they do form hydrogen bonds  with alcohols. This explains why ethers and alcohols are mutually soluble.</a:t>
            </a:r>
          </a:p>
        </p:txBody>
      </p:sp>
    </p:spTree>
    <p:extLst>
      <p:ext uri="{BB962C8B-B14F-4D97-AF65-F5344CB8AC3E}">
        <p14:creationId xmlns:p14="http://schemas.microsoft.com/office/powerpoint/2010/main" val="77956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37 08_UN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1213"/>
            <a:ext cx="6705600" cy="129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457200" y="3810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Ethers as Solvents</a:t>
            </a:r>
          </a:p>
        </p:txBody>
      </p:sp>
      <p:sp>
        <p:nvSpPr>
          <p:cNvPr id="19459" name="TextBox 2"/>
          <p:cNvSpPr txBox="1">
            <a:spLocks noChangeArrowheads="1"/>
          </p:cNvSpPr>
          <p:nvPr/>
        </p:nvSpPr>
        <p:spPr bwMode="auto">
          <a:xfrm>
            <a:off x="304800" y="114300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Ethers are relatively inert compounds. They do no usually react with dilute acids or bases or common oxidizing and reducing agents.</a:t>
            </a:r>
          </a:p>
          <a:p>
            <a:r>
              <a:rPr lang="en-US" sz="1800"/>
              <a:t>They do not react with metallic sodium unlike alcohols.</a:t>
            </a:r>
          </a:p>
          <a:p>
            <a:r>
              <a:rPr lang="en-US" sz="1800"/>
              <a:t>Their inert nature and the fact that most organic compounds are ether-soluble makes them  excellent solvents for organic reactions.</a:t>
            </a:r>
          </a:p>
        </p:txBody>
      </p:sp>
      <p:sp>
        <p:nvSpPr>
          <p:cNvPr id="19460" name="TextBox 3"/>
          <p:cNvSpPr txBox="1">
            <a:spLocks noChangeArrowheads="1"/>
          </p:cNvSpPr>
          <p:nvPr/>
        </p:nvSpPr>
        <p:spPr bwMode="auto">
          <a:xfrm>
            <a:off x="457200" y="54864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When ethers are exposed to air for a long time, they form peroxides and may result to explosives. FeSO</a:t>
            </a:r>
            <a:r>
              <a:rPr lang="en-US" sz="1800" baseline="-25000"/>
              <a:t>4</a:t>
            </a:r>
            <a:r>
              <a:rPr lang="en-US" sz="1800"/>
              <a:t> is usually added to destroy the peroxides.</a:t>
            </a:r>
          </a:p>
        </p:txBody>
      </p:sp>
    </p:spTree>
    <p:extLst>
      <p:ext uri="{BB962C8B-B14F-4D97-AF65-F5344CB8AC3E}">
        <p14:creationId xmlns:p14="http://schemas.microsoft.com/office/powerpoint/2010/main" val="1609224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37 08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9800"/>
            <a:ext cx="5943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381000" y="4572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Grignard Reagent : an Organometallic Compound</a:t>
            </a:r>
          </a:p>
        </p:txBody>
      </p:sp>
      <p:pic>
        <p:nvPicPr>
          <p:cNvPr id="20483" name="Picture 2" descr="p 238 08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86200"/>
            <a:ext cx="50101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TextBox 1"/>
          <p:cNvSpPr txBox="1">
            <a:spLocks noChangeArrowheads="1"/>
          </p:cNvSpPr>
          <p:nvPr/>
        </p:nvSpPr>
        <p:spPr bwMode="auto">
          <a:xfrm>
            <a:off x="838200" y="12192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Pronounced greenyar(d)</a:t>
            </a:r>
          </a:p>
        </p:txBody>
      </p:sp>
    </p:spTree>
    <p:extLst>
      <p:ext uri="{BB962C8B-B14F-4D97-AF65-F5344CB8AC3E}">
        <p14:creationId xmlns:p14="http://schemas.microsoft.com/office/powerpoint/2010/main" val="28429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07 07_UN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1628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descr="p 207 07_UN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6096000" cy="12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0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38 08_UN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934200"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427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238 08_UNF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981200"/>
            <a:ext cx="1579563"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Box 2"/>
          <p:cNvSpPr txBox="1">
            <a:spLocks noChangeArrowheads="1"/>
          </p:cNvSpPr>
          <p:nvPr/>
        </p:nvSpPr>
        <p:spPr bwMode="auto">
          <a:xfrm>
            <a:off x="152400" y="5334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A carbanion is an alkyl or aryl group with a negatively charged carbon atom. Carbanions are strong bases</a:t>
            </a:r>
          </a:p>
        </p:txBody>
      </p:sp>
      <p:pic>
        <p:nvPicPr>
          <p:cNvPr id="22531" name="Picture 2" descr="p 238 08_UN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102100"/>
            <a:ext cx="914400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612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39 08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962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457200" y="762000"/>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Grignard reagent reaction with water</a:t>
            </a:r>
          </a:p>
        </p:txBody>
      </p:sp>
      <p:sp>
        <p:nvSpPr>
          <p:cNvPr id="23555" name="TextBox 1"/>
          <p:cNvSpPr txBox="1">
            <a:spLocks noChangeArrowheads="1"/>
          </p:cNvSpPr>
          <p:nvPr/>
        </p:nvSpPr>
        <p:spPr bwMode="auto">
          <a:xfrm>
            <a:off x="381000" y="35814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Reaction of Grignard reagent with water can be used to place deuterium isotopes by reacting them with heavy water (D</a:t>
            </a:r>
            <a:r>
              <a:rPr lang="en-US" sz="1800" baseline="-25000"/>
              <a:t>2</a:t>
            </a:r>
            <a:r>
              <a:rPr lang="en-US" sz="1800"/>
              <a:t>O), where the deuterium substitutes the halogen</a:t>
            </a:r>
          </a:p>
        </p:txBody>
      </p:sp>
    </p:spTree>
    <p:extLst>
      <p:ext uri="{BB962C8B-B14F-4D97-AF65-F5344CB8AC3E}">
        <p14:creationId xmlns:p14="http://schemas.microsoft.com/office/powerpoint/2010/main" val="1037837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39 08_UN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80772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609600" y="6858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Question: Show how to prepare CH</a:t>
            </a:r>
            <a:r>
              <a:rPr lang="en-US" sz="2000" baseline="-25000"/>
              <a:t>3</a:t>
            </a:r>
            <a:r>
              <a:rPr lang="en-US" sz="2000"/>
              <a:t>CHDCH</a:t>
            </a:r>
            <a:r>
              <a:rPr lang="en-US" sz="2000" baseline="-25000"/>
              <a:t>3</a:t>
            </a:r>
            <a:r>
              <a:rPr lang="en-US" sz="2000"/>
              <a:t> from CH</a:t>
            </a:r>
            <a:r>
              <a:rPr lang="en-US" sz="2000" baseline="-25000"/>
              <a:t>2</a:t>
            </a:r>
            <a:r>
              <a:rPr lang="en-US" sz="2000"/>
              <a:t>=CHCH</a:t>
            </a:r>
            <a:r>
              <a:rPr lang="en-US" sz="2000" baseline="-25000"/>
              <a:t>3</a:t>
            </a:r>
          </a:p>
        </p:txBody>
      </p:sp>
    </p:spTree>
    <p:extLst>
      <p:ext uri="{BB962C8B-B14F-4D97-AF65-F5344CB8AC3E}">
        <p14:creationId xmlns:p14="http://schemas.microsoft.com/office/powerpoint/2010/main" val="154006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39 08_UNF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467600"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extBox 1"/>
          <p:cNvSpPr txBox="1">
            <a:spLocks noChangeArrowheads="1"/>
          </p:cNvSpPr>
          <p:nvPr/>
        </p:nvSpPr>
        <p:spPr bwMode="auto">
          <a:xfrm>
            <a:off x="381000" y="4572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Organolithium compounds</a:t>
            </a:r>
          </a:p>
        </p:txBody>
      </p:sp>
      <p:sp>
        <p:nvSpPr>
          <p:cNvPr id="25603" name="TextBox 1"/>
          <p:cNvSpPr txBox="1">
            <a:spLocks noChangeArrowheads="1"/>
          </p:cNvSpPr>
          <p:nvPr/>
        </p:nvSpPr>
        <p:spPr bwMode="auto">
          <a:xfrm>
            <a:off x="304800" y="3697288"/>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These compounds contain carbon- metal (lithium) bond. They react in a similar manner to Grignard reagents, and are very useful in synthesis</a:t>
            </a:r>
          </a:p>
        </p:txBody>
      </p:sp>
    </p:spTree>
    <p:extLst>
      <p:ext uri="{BB962C8B-B14F-4D97-AF65-F5344CB8AC3E}">
        <p14:creationId xmlns:p14="http://schemas.microsoft.com/office/powerpoint/2010/main" val="1478726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40 08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83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457200" y="5334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Preparation of Ethers</a:t>
            </a:r>
          </a:p>
        </p:txBody>
      </p:sp>
    </p:spTree>
    <p:extLst>
      <p:ext uri="{BB962C8B-B14F-4D97-AF65-F5344CB8AC3E}">
        <p14:creationId xmlns:p14="http://schemas.microsoft.com/office/powerpoint/2010/main" val="20497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240 08_UN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76438"/>
            <a:ext cx="6400800"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0" name="TextBox 1"/>
          <p:cNvSpPr txBox="1">
            <a:spLocks noChangeArrowheads="1"/>
          </p:cNvSpPr>
          <p:nvPr/>
        </p:nvSpPr>
        <p:spPr bwMode="auto">
          <a:xfrm>
            <a:off x="152400" y="60960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Methyl </a:t>
            </a:r>
            <a:r>
              <a:rPr lang="en-US" sz="2000" i="1"/>
              <a:t>tert</a:t>
            </a:r>
            <a:r>
              <a:rPr lang="en-US" sz="2000"/>
              <a:t> Butyl Ether (MTBE) has a high octane value of about 110, it is used as an octane number enhancer in unleaded gasoline. It is prepared by the acid-catalyzed addition of methanol to 2-methylpropene</a:t>
            </a:r>
          </a:p>
        </p:txBody>
      </p:sp>
    </p:spTree>
    <p:extLst>
      <p:ext uri="{BB962C8B-B14F-4D97-AF65-F5344CB8AC3E}">
        <p14:creationId xmlns:p14="http://schemas.microsoft.com/office/powerpoint/2010/main" val="1262175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241 08_UN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391400" cy="76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TextBox 1"/>
          <p:cNvSpPr txBox="1">
            <a:spLocks noChangeArrowheads="1"/>
          </p:cNvSpPr>
          <p:nvPr/>
        </p:nvSpPr>
        <p:spPr bwMode="auto">
          <a:xfrm>
            <a:off x="381000" y="4572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Williamson Synthesis</a:t>
            </a:r>
          </a:p>
        </p:txBody>
      </p:sp>
      <p:pic>
        <p:nvPicPr>
          <p:cNvPr id="28675" name="Picture 2" descr="p 241 08_UN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7467600"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41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 242 08_UN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2362200"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TextBox 1"/>
          <p:cNvSpPr txBox="1">
            <a:spLocks noChangeArrowheads="1"/>
          </p:cNvSpPr>
          <p:nvPr/>
        </p:nvSpPr>
        <p:spPr bwMode="auto">
          <a:xfrm>
            <a:off x="381000" y="3810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Show how this compound could be made</a:t>
            </a:r>
          </a:p>
        </p:txBody>
      </p:sp>
    </p:spTree>
    <p:extLst>
      <p:ext uri="{BB962C8B-B14F-4D97-AF65-F5344CB8AC3E}">
        <p14:creationId xmlns:p14="http://schemas.microsoft.com/office/powerpoint/2010/main" val="2869696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42 Fig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38925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381000" y="3810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Cleavage of Ethers</a:t>
            </a:r>
          </a:p>
        </p:txBody>
      </p:sp>
    </p:spTree>
    <p:extLst>
      <p:ext uri="{BB962C8B-B14F-4D97-AF65-F5344CB8AC3E}">
        <p14:creationId xmlns:p14="http://schemas.microsoft.com/office/powerpoint/2010/main" val="40760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08 07_UNF1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1295400"/>
            <a:ext cx="3863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381000" y="4572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Industrial Alcohols</a:t>
            </a:r>
          </a:p>
        </p:txBody>
      </p:sp>
      <p:pic>
        <p:nvPicPr>
          <p:cNvPr id="19459" name="Picture 2" descr="p 208 07_UNF1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5638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840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42 08_UN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0"/>
            <a:ext cx="9144000" cy="19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530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p 244 08_UNF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19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42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44 08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215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858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244 08_UNF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825" y="838200"/>
            <a:ext cx="371633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extBox 1"/>
          <p:cNvSpPr txBox="1">
            <a:spLocks noChangeArrowheads="1"/>
          </p:cNvSpPr>
          <p:nvPr/>
        </p:nvSpPr>
        <p:spPr bwMode="auto">
          <a:xfrm>
            <a:off x="609600" y="34290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i="1">
                <a:solidFill>
                  <a:srgbClr val="3366FF"/>
                </a:solidFill>
              </a:rPr>
              <a:t>m</a:t>
            </a:r>
            <a:r>
              <a:rPr lang="en-US" sz="1800">
                <a:solidFill>
                  <a:srgbClr val="3366FF"/>
                </a:solidFill>
              </a:rPr>
              <a:t>-chloroperbenzoic </a:t>
            </a:r>
            <a:r>
              <a:rPr lang="en-US" sz="1800"/>
              <a:t>acid (MCPBA) is an oxidizing agent frequently used in epoxidation reactions.</a:t>
            </a:r>
          </a:p>
        </p:txBody>
      </p:sp>
    </p:spTree>
    <p:extLst>
      <p:ext uri="{BB962C8B-B14F-4D97-AF65-F5344CB8AC3E}">
        <p14:creationId xmlns:p14="http://schemas.microsoft.com/office/powerpoint/2010/main" val="874465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45 08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5562600" cy="151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457200" y="4572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Reactions of Epoxides</a:t>
            </a:r>
          </a:p>
        </p:txBody>
      </p:sp>
      <p:pic>
        <p:nvPicPr>
          <p:cNvPr id="45059" name="Picture 2" descr="p 246 08_UNF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0"/>
            <a:ext cx="5029200" cy="162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171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246 08_UNF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1534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2" name="Picture 2" descr="p 246 08_UNF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7589838" cy="216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866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46 08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p 246 08_UNF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7" name="TextBox 1"/>
          <p:cNvSpPr txBox="1">
            <a:spLocks noChangeArrowheads="1"/>
          </p:cNvSpPr>
          <p:nvPr/>
        </p:nvSpPr>
        <p:spPr bwMode="auto">
          <a:xfrm>
            <a:off x="76200" y="5029200"/>
            <a:ext cx="899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Grignard reagents and organolithium compounds are strong nucleophiles capable of opening the ethylene oxide (epoxide) ring. The initial product is a magnesium alkoxide of lithium alkoxide, but after hydrolysis, we obtain a primary alcohol with two carbon atoms than the organometallic reagent.</a:t>
            </a:r>
          </a:p>
        </p:txBody>
      </p:sp>
    </p:spTree>
    <p:extLst>
      <p:ext uri="{BB962C8B-B14F-4D97-AF65-F5344CB8AC3E}">
        <p14:creationId xmlns:p14="http://schemas.microsoft.com/office/powerpoint/2010/main" val="719233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47 08_UNF4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173831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0" name="Picture 2" descr="p 247 08_UNF4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657600" y="1600200"/>
            <a:ext cx="1752600"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2" descr="p 247 08_UNF4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18605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Cyclic Ethers</a:t>
            </a:r>
          </a:p>
        </p:txBody>
      </p:sp>
      <p:pic>
        <p:nvPicPr>
          <p:cNvPr id="48133" name="Picture 2" descr="p 247 08_UNF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76600"/>
            <a:ext cx="67056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924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47 08_UNF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337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4" name="TextBox 1"/>
          <p:cNvSpPr txBox="1">
            <a:spLocks noChangeArrowheads="1"/>
          </p:cNvSpPr>
          <p:nvPr/>
        </p:nvSpPr>
        <p:spPr bwMode="auto">
          <a:xfrm>
            <a:off x="304800" y="44958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These compounds are called </a:t>
            </a:r>
            <a:r>
              <a:rPr lang="en-US" sz="1800" b="1"/>
              <a:t>Crown ethers </a:t>
            </a:r>
            <a:r>
              <a:rPr lang="en-US" sz="1800"/>
              <a:t>because their molecule have a crown-like shape. The bracket number represents the ring size and the terminal numbers gives the number of oxygens. The oxygens are usually separated by two carbons.</a:t>
            </a:r>
            <a:endParaRPr lang="en-US" sz="1800" b="1"/>
          </a:p>
        </p:txBody>
      </p:sp>
    </p:spTree>
    <p:extLst>
      <p:ext uri="{BB962C8B-B14F-4D97-AF65-F5344CB8AC3E}">
        <p14:creationId xmlns:p14="http://schemas.microsoft.com/office/powerpoint/2010/main" val="183476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48 08_UNF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78" name="TextBox 1"/>
          <p:cNvSpPr txBox="1">
            <a:spLocks noChangeArrowheads="1"/>
          </p:cNvSpPr>
          <p:nvPr/>
        </p:nvSpPr>
        <p:spPr bwMode="auto">
          <a:xfrm>
            <a:off x="152400" y="3962400"/>
            <a:ext cx="8839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Crown  ethers have the unique property of forming complexes with positive ions (Na</a:t>
            </a:r>
            <a:r>
              <a:rPr lang="en-US" sz="1800" baseline="30000"/>
              <a:t>+</a:t>
            </a:r>
            <a:r>
              <a:rPr lang="en-US" sz="1800"/>
              <a:t>, K</a:t>
            </a:r>
            <a:r>
              <a:rPr lang="en-US" sz="1800" baseline="30000"/>
              <a:t>+</a:t>
            </a:r>
            <a:r>
              <a:rPr lang="en-US" sz="1800"/>
              <a:t> ) the positive ions fit within the macrocyclic rings selectively depending on the sizes. For example [18]crown-6 binds K</a:t>
            </a:r>
            <a:r>
              <a:rPr lang="en-US" sz="1800" baseline="30000"/>
              <a:t>+</a:t>
            </a:r>
            <a:r>
              <a:rPr lang="en-US" sz="1800"/>
              <a:t> more tightly than it does the smaller Na</a:t>
            </a:r>
            <a:r>
              <a:rPr lang="en-US" sz="1800" baseline="30000"/>
              <a:t>+ </a:t>
            </a:r>
            <a:r>
              <a:rPr lang="en-US" sz="1800"/>
              <a:t>(too loose a  fit) or the larger Cs</a:t>
            </a:r>
            <a:r>
              <a:rPr lang="en-US" sz="1800" baseline="30000"/>
              <a:t>+</a:t>
            </a:r>
            <a:r>
              <a:rPr lang="en-US" sz="1800"/>
              <a:t> (too large to fit in the hole). Similarly [15]crown-5 binds Na</a:t>
            </a:r>
            <a:r>
              <a:rPr lang="en-US" sz="1800" baseline="30000"/>
              <a:t>+</a:t>
            </a:r>
            <a:r>
              <a:rPr lang="en-US" sz="1800"/>
              <a:t> , and [12]crown-4 binds Li</a:t>
            </a:r>
            <a:r>
              <a:rPr lang="en-US" sz="1800" baseline="30000"/>
              <a:t>+</a:t>
            </a:r>
            <a:r>
              <a:rPr lang="en-US" sz="1800"/>
              <a:t>. The crown ethers act as hosts for their anionic guests.</a:t>
            </a:r>
            <a:endParaRPr lang="en-US" sz="1800" baseline="30000"/>
          </a:p>
        </p:txBody>
      </p:sp>
    </p:spTree>
    <p:extLst>
      <p:ext uri="{BB962C8B-B14F-4D97-AF65-F5344CB8AC3E}">
        <p14:creationId xmlns:p14="http://schemas.microsoft.com/office/powerpoint/2010/main" val="6779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09 07_UN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4267200" cy="136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304800" y="3810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Classification of Alcohols</a:t>
            </a:r>
          </a:p>
        </p:txBody>
      </p:sp>
    </p:spTree>
    <p:extLst>
      <p:ext uri="{BB962C8B-B14F-4D97-AF65-F5344CB8AC3E}">
        <p14:creationId xmlns:p14="http://schemas.microsoft.com/office/powerpoint/2010/main" val="1067810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48 08_UNF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0"/>
            <a:ext cx="5499100" cy="513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2" name="TextBox 1"/>
          <p:cNvSpPr txBox="1">
            <a:spLocks noChangeArrowheads="1"/>
          </p:cNvSpPr>
          <p:nvPr/>
        </p:nvSpPr>
        <p:spPr bwMode="auto">
          <a:xfrm>
            <a:off x="762000" y="56388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Model of [18]crown-6 complex with K</a:t>
            </a:r>
            <a:r>
              <a:rPr lang="en-US" baseline="30000"/>
              <a:t>+</a:t>
            </a:r>
            <a:endParaRPr lang="en-US"/>
          </a:p>
        </p:txBody>
      </p:sp>
    </p:spTree>
    <p:extLst>
      <p:ext uri="{BB962C8B-B14F-4D97-AF65-F5344CB8AC3E}">
        <p14:creationId xmlns:p14="http://schemas.microsoft.com/office/powerpoint/2010/main" val="992081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48 08_UN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59023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304800" y="4191000"/>
            <a:ext cx="8686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 selective binding of metallic ions by macrocyclic compounds is important in nature. Several antibiotics, such as </a:t>
            </a:r>
            <a:r>
              <a:rPr lang="en-US" sz="1800" b="1"/>
              <a:t>nonactin</a:t>
            </a:r>
            <a:r>
              <a:rPr lang="en-US" sz="1800"/>
              <a:t>, have large rings that contain regularly spaced oxygen atoms. Nonactin (which contains four tetrahydrofuran rings joined by four ester links) selectively binds K</a:t>
            </a:r>
            <a:r>
              <a:rPr lang="en-US" sz="1800" baseline="30000"/>
              <a:t>+</a:t>
            </a:r>
            <a:r>
              <a:rPr lang="en-US" sz="1800"/>
              <a:t> (in the presence of Na</a:t>
            </a:r>
            <a:r>
              <a:rPr lang="en-US" sz="1800" baseline="30000"/>
              <a:t>+</a:t>
            </a:r>
            <a:r>
              <a:rPr lang="en-US" sz="1800"/>
              <a:t>) in aqueous media. Thus allowing selective transport of K</a:t>
            </a:r>
            <a:r>
              <a:rPr lang="en-US" sz="1800" baseline="30000"/>
              <a:t>+</a:t>
            </a:r>
            <a:r>
              <a:rPr lang="en-US" sz="1800"/>
              <a:t> (but not Na</a:t>
            </a:r>
            <a:r>
              <a:rPr lang="en-US" sz="1800" baseline="30000"/>
              <a:t>+</a:t>
            </a:r>
            <a:r>
              <a:rPr lang="en-US" sz="1800"/>
              <a:t>) through the cell membranes</a:t>
            </a:r>
          </a:p>
        </p:txBody>
      </p:sp>
    </p:spTree>
    <p:extLst>
      <p:ext uri="{BB962C8B-B14F-4D97-AF65-F5344CB8AC3E}">
        <p14:creationId xmlns:p14="http://schemas.microsoft.com/office/powerpoint/2010/main" val="421877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09 07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4495800" cy="169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457200" y="3048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Nomenclature of Phenols</a:t>
            </a:r>
          </a:p>
        </p:txBody>
      </p:sp>
    </p:spTree>
    <p:extLst>
      <p:ext uri="{BB962C8B-B14F-4D97-AF65-F5344CB8AC3E}">
        <p14:creationId xmlns:p14="http://schemas.microsoft.com/office/powerpoint/2010/main" val="24265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209 07_UN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105400" cy="15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TextBox 1"/>
          <p:cNvSpPr txBox="1">
            <a:spLocks noChangeArrowheads="1"/>
          </p:cNvSpPr>
          <p:nvPr/>
        </p:nvSpPr>
        <p:spPr bwMode="auto">
          <a:xfrm>
            <a:off x="152400" y="533400"/>
            <a:ext cx="891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The hydroxyl group is named as a substituent when it occurs in  the same molecule with carboxylic acid, aldehyde, or ketone functionalities, which have priority in naming. Examples are</a:t>
            </a:r>
          </a:p>
        </p:txBody>
      </p:sp>
    </p:spTree>
    <p:extLst>
      <p:ext uri="{BB962C8B-B14F-4D97-AF65-F5344CB8AC3E}">
        <p14:creationId xmlns:p14="http://schemas.microsoft.com/office/powerpoint/2010/main" val="333226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10 07_UNF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400800" cy="89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533400" y="6096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Hydrogen bonding in Alcohols and Phenols</a:t>
            </a:r>
          </a:p>
        </p:txBody>
      </p:sp>
      <p:pic>
        <p:nvPicPr>
          <p:cNvPr id="23555" name="Picture 2" descr="p 210 07_UNF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657600"/>
            <a:ext cx="5181600" cy="1090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1034</Words>
  <Application>Microsoft Macintosh PowerPoint</Application>
  <PresentationFormat>On-screen Show (4:3)</PresentationFormat>
  <Paragraphs>70</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Maurice Odago</cp:lastModifiedBy>
  <cp:revision>2</cp:revision>
  <dcterms:created xsi:type="dcterms:W3CDTF">2013-06-12T13:28:40Z</dcterms:created>
  <dcterms:modified xsi:type="dcterms:W3CDTF">2013-06-12T13:38:54Z</dcterms:modified>
</cp:coreProperties>
</file>