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94BE8-34E7-47B0-9B97-B8F2AC9C35A7}" type="datetimeFigureOut">
              <a:rPr lang="en-US" smtClean="0"/>
              <a:t>3/22/2011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9552-785F-4AF3-B3BE-F6DFCF1E5A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the top two equations (for [OH-] and [H3O+], when I edited them to replace the x’s with multiplication symbols, the font changed. I’m not sure how to change it back. Can you please revise them?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reset the font as Arial for all the equations (the others appeared as if bolded).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slide should be followed by the set of Learning Objectives slides; please add them.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was told not to use my time to do this.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0EC-F403-4F80-B37B-7ADFD6BB9022}" type="datetime1">
              <a:rPr lang="en-US" smtClean="0"/>
              <a:t>3/22/2011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FEE-761B-4FEE-8029-066E5FDD0B09}" type="datetime1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3172-F7AC-44F5-A06C-C169D349D467}" type="datetime1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457200"/>
            <a:ext cx="4038600" cy="2757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367088"/>
            <a:ext cx="4038600" cy="275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CBB53-36F5-439F-980F-B36788F39354}" type="datetime1">
              <a:rPr lang="en-US" smtClean="0"/>
              <a:t>3/22/2011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F29D-8CA3-4D9C-A40B-842394CCF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74FB-3C34-42EF-96EE-4FE3B4091357}" type="datetime1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98B7-3DC7-472D-A831-BB24D5D9947A}" type="datetime1">
              <a:rPr lang="en-US" smtClean="0"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C302-609D-4BF1-B005-C5D9C3BE3862}" type="datetime1">
              <a:rPr lang="en-US" smtClean="0"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AF15-69DC-4B07-A937-D7BC0F2D9536}" type="datetime1">
              <a:rPr lang="en-US" smtClean="0"/>
              <a:t>3/22/2011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6266-4A18-47D9-9E38-0040C190291E}" type="datetime1">
              <a:rPr lang="en-US" smtClean="0"/>
              <a:t>3/22/2011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4F57-ACE7-44A2-A472-2B19078BB939}" type="datetime1">
              <a:rPr lang="en-US" smtClean="0"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262F-F531-469B-80D9-0FA4A9E34980}" type="datetime1">
              <a:rPr lang="en-US" smtClean="0"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E3B0-D885-4F5A-9D11-1789EC9ECC78}" type="datetime1">
              <a:rPr lang="en-US" smtClean="0"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41E398-6476-4AFA-AB7D-80A8D2DAE790}" type="datetime1">
              <a:rPr lang="en-US" smtClean="0"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EC4127-B719-4531-83BA-AB86233A1D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72000" y="1441718"/>
            <a:ext cx="419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 i="0" dirty="0">
                <a:solidFill>
                  <a:schemeClr val="bg1"/>
                </a:solidFill>
              </a:rPr>
              <a:t>Chapter </a:t>
            </a:r>
            <a:r>
              <a:rPr lang="en-US" sz="4000" b="1" i="0" dirty="0" smtClean="0">
                <a:solidFill>
                  <a:schemeClr val="bg1"/>
                </a:solidFill>
              </a:rPr>
              <a:t>16</a:t>
            </a:r>
            <a:endParaRPr lang="en-US" sz="4000" b="1" i="0" dirty="0">
              <a:solidFill>
                <a:schemeClr val="bg1"/>
              </a:solidFill>
            </a:endParaRPr>
          </a:p>
          <a:p>
            <a:pPr algn="ctr"/>
            <a:r>
              <a:rPr lang="en-US" sz="4000" b="1" i="0" dirty="0">
                <a:solidFill>
                  <a:schemeClr val="bg1"/>
                </a:solidFill>
              </a:rPr>
              <a:t>Acids and Bases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2000"/>
            <a:ext cx="8229600" cy="4605338"/>
          </a:xfrm>
        </p:spPr>
        <p:txBody>
          <a:bodyPr/>
          <a:lstStyle/>
          <a:p>
            <a:pPr marL="0" indent="0" eaLnBrk="1" hangingPunct="1"/>
            <a:r>
              <a:rPr lang="en-US" smtClean="0"/>
              <a:t>What is the conjugate acid of H</a:t>
            </a:r>
            <a:r>
              <a:rPr lang="en-US" baseline="-25000" smtClean="0"/>
              <a:t>2</a:t>
            </a:r>
            <a:r>
              <a:rPr lang="en-US" smtClean="0"/>
              <a:t>O?</a:t>
            </a:r>
          </a:p>
          <a:p>
            <a:pPr marL="0" indent="0" eaLnBrk="1" hangingPunct="1"/>
            <a:r>
              <a:rPr lang="en-US" smtClean="0"/>
              <a:t>What is the conjugate base of H</a:t>
            </a:r>
            <a:r>
              <a:rPr lang="en-US" baseline="-25000" smtClean="0"/>
              <a:t>2</a:t>
            </a:r>
            <a:r>
              <a:rPr lang="en-US" smtClean="0"/>
              <a:t>O?</a:t>
            </a: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0" dirty="0"/>
              <a:t>The conjugate acid of H</a:t>
            </a:r>
            <a:r>
              <a:rPr lang="en-US" sz="2800" i="0" baseline="-25000" dirty="0"/>
              <a:t>2</a:t>
            </a:r>
            <a:r>
              <a:rPr lang="en-US" sz="2800" i="0" dirty="0"/>
              <a:t>O has gained a proton. </a:t>
            </a:r>
            <a:br>
              <a:rPr lang="en-US" sz="2800" i="0" dirty="0"/>
            </a:br>
            <a:r>
              <a:rPr lang="en-US" sz="2800" i="0" dirty="0"/>
              <a:t>It is H</a:t>
            </a:r>
            <a:r>
              <a:rPr lang="en-US" sz="2800" i="0" baseline="-25000" dirty="0"/>
              <a:t>3</a:t>
            </a:r>
            <a:r>
              <a:rPr lang="en-US" sz="2800" i="0" dirty="0"/>
              <a:t>O</a:t>
            </a:r>
            <a:r>
              <a:rPr lang="en-US" sz="2800" i="0" baseline="30000" dirty="0"/>
              <a:t>+</a:t>
            </a:r>
            <a:r>
              <a:rPr lang="en-US" sz="3200" i="0" dirty="0"/>
              <a:t>.</a:t>
            </a:r>
            <a:endParaRPr lang="en-US" sz="2800" i="0" dirty="0"/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0" dirty="0"/>
              <a:t>The conjugate base of H</a:t>
            </a:r>
            <a:r>
              <a:rPr lang="en-US" sz="2800" i="0" baseline="-25000" dirty="0"/>
              <a:t>2</a:t>
            </a:r>
            <a:r>
              <a:rPr lang="en-US" sz="2800" i="0" dirty="0"/>
              <a:t>O has lost a proton. </a:t>
            </a:r>
            <a:br>
              <a:rPr lang="en-US" sz="2800" i="0" dirty="0"/>
            </a:br>
            <a:r>
              <a:rPr lang="en-US" sz="2800" i="0" dirty="0"/>
              <a:t>It is OH</a:t>
            </a:r>
            <a:r>
              <a:rPr lang="en-US" sz="2800" i="0" baseline="30000" dirty="0"/>
              <a:t>-</a:t>
            </a:r>
            <a:r>
              <a:rPr lang="en-US" sz="3200" i="0" dirty="0"/>
              <a:t>.</a:t>
            </a:r>
            <a:endParaRPr lang="en-US" sz="2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/>
      <p:bldP spid="4608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685800"/>
            <a:ext cx="8229600" cy="3897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Label each species as an acid or base. Identify the conjugate acid-base pairs.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1" y="23622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0" dirty="0"/>
              <a:t>a.	HCO</a:t>
            </a:r>
            <a:r>
              <a:rPr lang="en-US" sz="3200" i="0" baseline="-25000" dirty="0"/>
              <a:t>3</a:t>
            </a:r>
            <a:r>
              <a:rPr lang="en-US" sz="3200" i="0" baseline="30000" dirty="0"/>
              <a:t>-</a:t>
            </a:r>
            <a:r>
              <a:rPr lang="en-US" sz="3200" i="0" dirty="0"/>
              <a:t>(</a:t>
            </a:r>
            <a:r>
              <a:rPr lang="en-US" sz="3200" dirty="0" err="1"/>
              <a:t>aq</a:t>
            </a:r>
            <a:r>
              <a:rPr lang="en-US" sz="3200" i="0" dirty="0"/>
              <a:t>) + HF(</a:t>
            </a:r>
            <a:r>
              <a:rPr lang="en-US" sz="3200" dirty="0" err="1"/>
              <a:t>aq</a:t>
            </a:r>
            <a:r>
              <a:rPr lang="en-US" sz="3200" i="0" dirty="0"/>
              <a:t>)       </a:t>
            </a:r>
            <a:r>
              <a:rPr lang="en-US" sz="3200" i="0" dirty="0" smtClean="0"/>
              <a:t>     H</a:t>
            </a:r>
            <a:r>
              <a:rPr lang="en-US" sz="3200" i="0" baseline="-25000" dirty="0" smtClean="0"/>
              <a:t>2</a:t>
            </a:r>
            <a:r>
              <a:rPr lang="en-US" sz="3200" i="0" dirty="0" smtClean="0"/>
              <a:t>CO</a:t>
            </a:r>
            <a:r>
              <a:rPr lang="en-US" sz="3200" i="0" baseline="-25000" dirty="0" smtClean="0"/>
              <a:t>3</a:t>
            </a:r>
            <a:r>
              <a:rPr lang="en-US" sz="3200" i="0" dirty="0" smtClean="0"/>
              <a:t>(</a:t>
            </a:r>
            <a:r>
              <a:rPr lang="en-US" sz="3200" dirty="0" err="1" smtClean="0"/>
              <a:t>aq</a:t>
            </a:r>
            <a:r>
              <a:rPr lang="en-US" sz="3200" i="0" dirty="0"/>
              <a:t>) + F</a:t>
            </a:r>
            <a:r>
              <a:rPr lang="en-US" sz="3200" i="0" baseline="30000" dirty="0"/>
              <a:t>-</a:t>
            </a:r>
            <a:r>
              <a:rPr lang="en-US" sz="3200" i="0" dirty="0"/>
              <a:t>(</a:t>
            </a:r>
            <a:r>
              <a:rPr lang="en-US" sz="3200" dirty="0" err="1"/>
              <a:t>aq</a:t>
            </a:r>
            <a:r>
              <a:rPr lang="en-US" sz="3200" i="0" dirty="0"/>
              <a:t>)</a:t>
            </a: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0" y="4525963"/>
            <a:ext cx="8582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0" dirty="0"/>
              <a:t>b.	HCO</a:t>
            </a:r>
            <a:r>
              <a:rPr lang="en-US" sz="3200" i="0" baseline="-25000" dirty="0"/>
              <a:t>3</a:t>
            </a:r>
            <a:r>
              <a:rPr lang="en-US" sz="3200" i="0" baseline="30000" dirty="0"/>
              <a:t>-</a:t>
            </a:r>
            <a:r>
              <a:rPr lang="en-US" sz="3200" i="0" dirty="0"/>
              <a:t>(</a:t>
            </a:r>
            <a:r>
              <a:rPr lang="en-US" sz="3200" dirty="0" err="1"/>
              <a:t>aq</a:t>
            </a:r>
            <a:r>
              <a:rPr lang="en-US" sz="3200" i="0" dirty="0"/>
              <a:t>) + OH</a:t>
            </a:r>
            <a:r>
              <a:rPr lang="en-US" sz="3200" i="0" baseline="30000" dirty="0"/>
              <a:t>-</a:t>
            </a:r>
            <a:r>
              <a:rPr lang="en-US" sz="3200" i="0" dirty="0"/>
              <a:t>(</a:t>
            </a:r>
            <a:r>
              <a:rPr lang="en-US" sz="3200" dirty="0" err="1"/>
              <a:t>aq</a:t>
            </a:r>
            <a:r>
              <a:rPr lang="en-US" sz="3200" i="0" dirty="0" smtClean="0"/>
              <a:t>)               O</a:t>
            </a:r>
            <a:r>
              <a:rPr lang="en-US" sz="3200" i="0" baseline="-25000" dirty="0" smtClean="0"/>
              <a:t>3</a:t>
            </a:r>
            <a:r>
              <a:rPr lang="en-US" sz="3200" i="0" baseline="30000" dirty="0" smtClean="0"/>
              <a:t>2-</a:t>
            </a:r>
            <a:r>
              <a:rPr lang="en-US" sz="3200" i="0" dirty="0"/>
              <a:t>(</a:t>
            </a:r>
            <a:r>
              <a:rPr lang="en-US" sz="3200" dirty="0" err="1"/>
              <a:t>aq</a:t>
            </a:r>
            <a:r>
              <a:rPr lang="en-US" sz="3200" i="0" dirty="0"/>
              <a:t>) + H</a:t>
            </a:r>
            <a:r>
              <a:rPr lang="en-US" sz="3200" i="0" baseline="-25000" dirty="0"/>
              <a:t>2</a:t>
            </a:r>
            <a:r>
              <a:rPr lang="en-US" sz="3200" i="0" dirty="0"/>
              <a:t>O(</a:t>
            </a:r>
            <a:r>
              <a:rPr lang="en-US" sz="3200" dirty="0"/>
              <a:t>l</a:t>
            </a:r>
            <a:r>
              <a:rPr lang="en-US" sz="3200" i="0" dirty="0"/>
              <a:t>)</a:t>
            </a:r>
          </a:p>
        </p:txBody>
      </p:sp>
      <p:sp>
        <p:nvSpPr>
          <p:cNvPr id="373765" name="Line 5"/>
          <p:cNvSpPr>
            <a:spLocks noChangeShapeType="1"/>
          </p:cNvSpPr>
          <p:nvPr/>
        </p:nvSpPr>
        <p:spPr bwMode="auto">
          <a:xfrm>
            <a:off x="44958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3766" name="Line 6"/>
          <p:cNvSpPr>
            <a:spLocks noChangeShapeType="1"/>
          </p:cNvSpPr>
          <p:nvPr/>
        </p:nvSpPr>
        <p:spPr bwMode="auto">
          <a:xfrm flipH="1">
            <a:off x="4495800" y="2667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3777" name="Line 17"/>
          <p:cNvSpPr>
            <a:spLocks noChangeShapeType="1"/>
          </p:cNvSpPr>
          <p:nvPr/>
        </p:nvSpPr>
        <p:spPr bwMode="auto">
          <a:xfrm>
            <a:off x="47244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3778" name="Line 18"/>
          <p:cNvSpPr>
            <a:spLocks noChangeShapeType="1"/>
          </p:cNvSpPr>
          <p:nvPr/>
        </p:nvSpPr>
        <p:spPr bwMode="auto">
          <a:xfrm flipH="1">
            <a:off x="464820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 animBg="1"/>
      <p:bldP spid="373766" grpId="0" animBg="1"/>
      <p:bldP spid="373777" grpId="0" animBg="1"/>
      <p:bldP spid="3737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52400" y="609600"/>
            <a:ext cx="8763000" cy="38862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Species that can act as both an acid and a base are called </a:t>
            </a:r>
            <a:r>
              <a:rPr lang="en-US" b="1" dirty="0" err="1" smtClean="0"/>
              <a:t>amphiprotic</a:t>
            </a:r>
            <a:r>
              <a:rPr lang="en-US" b="1" dirty="0" smtClean="0"/>
              <a:t> </a:t>
            </a:r>
            <a:r>
              <a:rPr lang="en-US" dirty="0" smtClean="0"/>
              <a:t>or </a:t>
            </a:r>
            <a:r>
              <a:rPr lang="en-US" b="1" dirty="0" err="1" smtClean="0"/>
              <a:t>amphoteric</a:t>
            </a:r>
            <a:r>
              <a:rPr lang="en-US" b="1" dirty="0" smtClean="0"/>
              <a:t> species.</a:t>
            </a:r>
          </a:p>
          <a:p>
            <a:pPr marL="0" indent="0" eaLnBrk="1" hangingPunct="1"/>
            <a:endParaRPr lang="en-US" b="1" dirty="0" smtClean="0"/>
          </a:p>
          <a:p>
            <a:pPr marL="0" indent="0" eaLnBrk="1" hangingPunct="1"/>
            <a:r>
              <a:rPr lang="en-US" dirty="0" smtClean="0"/>
              <a:t>Identify any </a:t>
            </a:r>
            <a:r>
              <a:rPr lang="en-US" dirty="0" err="1" smtClean="0"/>
              <a:t>amphiprotic</a:t>
            </a:r>
            <a:r>
              <a:rPr lang="en-US" dirty="0" smtClean="0"/>
              <a:t> species in the previous problem.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was a base in the first reaction and an acid in the second reaction. It is </a:t>
            </a:r>
            <a:r>
              <a:rPr lang="en-US" dirty="0" err="1" smtClean="0"/>
              <a:t>amphiprotic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74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52400" y="533400"/>
            <a:ext cx="8763000" cy="34290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Lewis Concept of Acids and Bases</a:t>
            </a:r>
          </a:p>
          <a:p>
            <a:pPr marL="0" indent="0" eaLnBrk="1" hangingPunct="1"/>
            <a:r>
              <a:rPr lang="en-US" dirty="0" smtClean="0"/>
              <a:t>A Lewis acid is a species that can form a covalent bond by accepting an electron pair from another species.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A Lewis base is a species that can form a covalent bond by donating an electron pair to another species.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 </a:t>
            </a:r>
          </a:p>
        </p:txBody>
      </p:sp>
      <p:pic>
        <p:nvPicPr>
          <p:cNvPr id="24579" name="Picture 3" descr="Ch15_pg629_unfig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623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533400"/>
            <a:ext cx="8686800" cy="29718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Relative Strengths of Acids and Bases</a:t>
            </a:r>
          </a:p>
          <a:p>
            <a:pPr marL="0" indent="0" eaLnBrk="1" hangingPunct="1"/>
            <a:r>
              <a:rPr lang="en-US" dirty="0" smtClean="0"/>
              <a:t>The stronger an acid, the weaker its conjugate base.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The weaker an acid, the stronger its conjugate base.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h15_pg631_table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"/>
            <a:ext cx="57134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838200"/>
            <a:ext cx="8229600" cy="1828800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Formic acid, HCHO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is a stronger acid than acetic acid, HC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 Which is the stronger base: </a:t>
            </a:r>
            <a:r>
              <a:rPr lang="en-US" sz="2400" dirty="0" err="1" smtClean="0"/>
              <a:t>formate</a:t>
            </a:r>
            <a:r>
              <a:rPr lang="en-US" sz="2400" dirty="0" smtClean="0"/>
              <a:t> ion, CHO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, or acetate ion,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?</a:t>
            </a: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8229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0" dirty="0"/>
              <a:t>Because formic acid is stronger than acetic acid, </a:t>
            </a:r>
            <a:r>
              <a:rPr lang="en-US" sz="2800" i="0" dirty="0" err="1"/>
              <a:t>formate</a:t>
            </a:r>
            <a:r>
              <a:rPr lang="en-US" sz="2800" i="0" dirty="0"/>
              <a:t> ion (</a:t>
            </a:r>
            <a:r>
              <a:rPr lang="en-US" sz="2800" i="0" dirty="0">
                <a:cs typeface="Arial" charset="0"/>
              </a:rPr>
              <a:t>which is</a:t>
            </a:r>
            <a:r>
              <a:rPr lang="en-US" sz="2800" i="0" dirty="0"/>
              <a:t> the conjugate base of formic acid) will be a weaker base than acetate ion (which is the conjugate base of acetic acid).</a:t>
            </a:r>
          </a:p>
          <a:p>
            <a:endParaRPr lang="en-US" sz="2800" i="0" dirty="0"/>
          </a:p>
          <a:p>
            <a:r>
              <a:rPr lang="en-US" sz="2800" i="0" dirty="0"/>
              <a:t>The acetate ion is a stronger base than the </a:t>
            </a:r>
            <a:r>
              <a:rPr lang="en-US" sz="2800" i="0" dirty="0" err="1"/>
              <a:t>formate</a:t>
            </a:r>
            <a:r>
              <a:rPr lang="en-US" sz="2800" i="0" dirty="0"/>
              <a:t> ion.</a:t>
            </a:r>
          </a:p>
        </p:txBody>
      </p:sp>
      <p:sp>
        <p:nvSpPr>
          <p:cNvPr id="380932" name="AutoShape 4"/>
          <p:cNvSpPr>
            <a:spLocks noChangeArrowheads="1"/>
          </p:cNvSpPr>
          <p:nvPr/>
        </p:nvSpPr>
        <p:spPr bwMode="auto">
          <a:xfrm>
            <a:off x="457200" y="4495800"/>
            <a:ext cx="8229600" cy="990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686800" cy="45720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Molecular Structure and Acid Strength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The strength of an acid depends on how easily the proton, H</a:t>
            </a:r>
            <a:r>
              <a:rPr lang="en-US" baseline="30000" dirty="0" smtClean="0"/>
              <a:t>+</a:t>
            </a:r>
            <a:r>
              <a:rPr lang="en-US" dirty="0" smtClean="0"/>
              <a:t>, is lost or removed. The more polarized the bond between H and the atom to which it is bonded, the more easily the H</a:t>
            </a:r>
            <a:r>
              <a:rPr lang="en-US" baseline="30000" dirty="0" smtClean="0"/>
              <a:t>+</a:t>
            </a:r>
            <a:r>
              <a:rPr lang="en-US" dirty="0" smtClean="0"/>
              <a:t> is lost or donated.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We will look now at factors that affect how easily the hydrogen can be lost and, therefore, acid strength.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457200"/>
            <a:ext cx="8458200" cy="14478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For a binary acid, as the size of X in HX increases, going down a group, acid strength increases.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981200"/>
            <a:ext cx="77724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binary acid, going across a period, as the electronegativity increases, acid strength increases.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h15_pg624_fig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33400"/>
            <a:ext cx="686435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71600" y="457200"/>
            <a:ext cx="7315200" cy="2667000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Which is a stronger acid: HF or HCl?</a:t>
            </a:r>
          </a:p>
          <a:p>
            <a:pPr marL="0" indent="0" eaLnBrk="1" hangingPunct="1"/>
            <a:r>
              <a:rPr lang="en-US" sz="2400" smtClean="0"/>
              <a:t>Which is a stronger acid: H</a:t>
            </a:r>
            <a:r>
              <a:rPr lang="en-US" sz="2400" baseline="-25000" smtClean="0"/>
              <a:t>2</a:t>
            </a:r>
            <a:r>
              <a:rPr lang="en-US" sz="2400" smtClean="0"/>
              <a:t>O or H</a:t>
            </a:r>
            <a:r>
              <a:rPr lang="en-US" sz="2400" baseline="-25000" smtClean="0"/>
              <a:t>2</a:t>
            </a:r>
            <a:r>
              <a:rPr lang="en-US" sz="2400" smtClean="0"/>
              <a:t>S?</a:t>
            </a:r>
          </a:p>
          <a:p>
            <a:pPr marL="0" indent="0" eaLnBrk="1" hangingPunct="1"/>
            <a:r>
              <a:rPr lang="en-US" sz="2400" smtClean="0"/>
              <a:t>Which is a stronger acid: HCl or H</a:t>
            </a:r>
            <a:r>
              <a:rPr lang="en-US" sz="2400" baseline="-25000" smtClean="0"/>
              <a:t>2</a:t>
            </a:r>
            <a:r>
              <a:rPr lang="en-US" sz="2400" smtClean="0"/>
              <a:t>S?</a:t>
            </a:r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0" dirty="0"/>
              <a:t>HF and </a:t>
            </a:r>
            <a:r>
              <a:rPr lang="en-US" sz="2800" b="1" i="0" dirty="0" err="1"/>
              <a:t>HCl</a:t>
            </a:r>
            <a:endParaRPr lang="en-US" sz="2800" b="1" i="0" dirty="0"/>
          </a:p>
          <a:p>
            <a:r>
              <a:rPr lang="en-US" sz="2800" i="0" dirty="0"/>
              <a:t>These are binary acids from the same group, so we compare the size of F and Cl. Because </a:t>
            </a:r>
            <a:r>
              <a:rPr lang="en-US" sz="2800" i="0" dirty="0" err="1"/>
              <a:t>Cl</a:t>
            </a:r>
            <a:r>
              <a:rPr lang="en-US" sz="2800" i="0" dirty="0"/>
              <a:t> is larger, </a:t>
            </a:r>
            <a:r>
              <a:rPr lang="en-US" sz="2800" i="0" dirty="0" err="1"/>
              <a:t>HCl</a:t>
            </a:r>
            <a:r>
              <a:rPr lang="en-US" sz="2800" i="0" dirty="0"/>
              <a:t> is the stronger acid.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686800" cy="41148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 and H</a:t>
            </a:r>
            <a:r>
              <a:rPr lang="en-US" b="1" baseline="-25000" dirty="0" smtClean="0"/>
              <a:t>2</a:t>
            </a:r>
            <a:r>
              <a:rPr lang="en-US" b="1" dirty="0" smtClean="0"/>
              <a:t>S</a:t>
            </a:r>
            <a:endParaRPr lang="en-US" b="1" baseline="-25000" dirty="0" smtClean="0"/>
          </a:p>
          <a:p>
            <a:pPr marL="0" indent="0" eaLnBrk="1" hangingPunct="1"/>
            <a:r>
              <a:rPr lang="en-US" dirty="0" smtClean="0"/>
              <a:t>These are binary acids from the same group, so we compare the size of O and S. Because S is larger, H</a:t>
            </a:r>
            <a:r>
              <a:rPr lang="en-US" baseline="-25000" dirty="0" smtClean="0"/>
              <a:t>2</a:t>
            </a:r>
            <a:r>
              <a:rPr lang="en-US" dirty="0" smtClean="0"/>
              <a:t>S is the stronger acid.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b="1" dirty="0" err="1" smtClean="0"/>
              <a:t>HCl</a:t>
            </a:r>
            <a:r>
              <a:rPr lang="en-US" b="1" dirty="0" smtClean="0"/>
              <a:t> and H</a:t>
            </a:r>
            <a:r>
              <a:rPr lang="en-US" b="1" baseline="-25000" dirty="0" smtClean="0"/>
              <a:t>2</a:t>
            </a:r>
            <a:r>
              <a:rPr lang="en-US" b="1" dirty="0" smtClean="0"/>
              <a:t>S</a:t>
            </a:r>
            <a:endParaRPr lang="en-US" b="1" baseline="-25000" dirty="0" smtClean="0"/>
          </a:p>
          <a:p>
            <a:pPr marL="0" indent="0" eaLnBrk="1" hangingPunct="1"/>
            <a:r>
              <a:rPr lang="en-US" dirty="0" smtClean="0"/>
              <a:t>These are binary acids from the same period, but different groups, so we compare the </a:t>
            </a:r>
            <a:r>
              <a:rPr lang="en-US" dirty="0" err="1" smtClean="0"/>
              <a:t>electronegativity</a:t>
            </a:r>
            <a:r>
              <a:rPr lang="en-US" dirty="0" smtClean="0"/>
              <a:t> of </a:t>
            </a:r>
            <a:r>
              <a:rPr lang="en-US" dirty="0" err="1" smtClean="0"/>
              <a:t>Cl</a:t>
            </a:r>
            <a:r>
              <a:rPr lang="en-US" dirty="0" smtClean="0"/>
              <a:t> and S. Because </a:t>
            </a:r>
            <a:r>
              <a:rPr lang="en-US" dirty="0" err="1" smtClean="0"/>
              <a:t>Cl</a:t>
            </a:r>
            <a:r>
              <a:rPr lang="en-US" dirty="0" smtClean="0"/>
              <a:t> is more electronegative, </a:t>
            </a:r>
            <a:r>
              <a:rPr lang="en-US" dirty="0" err="1" smtClean="0"/>
              <a:t>HCl</a:t>
            </a:r>
            <a:r>
              <a:rPr lang="en-US" dirty="0" smtClean="0"/>
              <a:t> is the stronger acid.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304800"/>
            <a:ext cx="8229600" cy="2971800"/>
          </a:xfrm>
          <a:noFill/>
        </p:spPr>
        <p:txBody>
          <a:bodyPr anchor="t"/>
          <a:lstStyle/>
          <a:p>
            <a:pPr marL="0" indent="0" eaLnBrk="1" hangingPunct="1"/>
            <a:r>
              <a:rPr lang="en-US" smtClean="0"/>
              <a:t>For oxoacids, several factors are relevant: the number and bonding of oxygens, the central element, and the charge on the species.</a:t>
            </a:r>
          </a:p>
          <a:p>
            <a:pPr marL="0" indent="0" eaLnBrk="1" hangingPunct="1"/>
            <a:r>
              <a:rPr lang="en-US" smtClean="0"/>
              <a:t>For a series of oxoacids, (OH)</a:t>
            </a:r>
            <a:r>
              <a:rPr lang="en-US" i="1" baseline="-25000" smtClean="0"/>
              <a:t>m</a:t>
            </a:r>
            <a:r>
              <a:rPr lang="en-US" smtClean="0"/>
              <a:t>YO</a:t>
            </a:r>
            <a:r>
              <a:rPr lang="en-US" i="1" baseline="-25000" smtClean="0"/>
              <a:t>n</a:t>
            </a:r>
            <a:r>
              <a:rPr lang="en-US" smtClean="0"/>
              <a:t>, acid strength increases as </a:t>
            </a:r>
            <a:r>
              <a:rPr lang="en-US" i="1" smtClean="0"/>
              <a:t>n</a:t>
            </a:r>
            <a:r>
              <a:rPr lang="en-US" smtClean="0"/>
              <a:t> increases.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57200" y="3810000"/>
            <a:ext cx="8153400" cy="2101850"/>
            <a:chOff x="528" y="2736"/>
            <a:chExt cx="4623" cy="1152"/>
          </a:xfrm>
        </p:grpSpPr>
        <p:pic>
          <p:nvPicPr>
            <p:cNvPr id="33802" name="Picture 4" descr="Ch15_pg635_fig07_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63" y="2736"/>
              <a:ext cx="1025" cy="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5" descr="Ch15_pg635_fig07_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2741"/>
              <a:ext cx="1042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6" descr="Ch15_pg635_fig07_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0" y="2742"/>
              <a:ext cx="1071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7" descr="Ch15_pg635_fig07_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" y="2736"/>
              <a:ext cx="904" cy="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5069" name="Text Box 45"/>
          <p:cNvSpPr txBox="1">
            <a:spLocks noChangeArrowheads="1"/>
          </p:cNvSpPr>
          <p:nvPr/>
        </p:nvSpPr>
        <p:spPr bwMode="auto">
          <a:xfrm>
            <a:off x="609600" y="3200400"/>
            <a:ext cx="1133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0"/>
              <a:t>(OH)Cl</a:t>
            </a:r>
          </a:p>
          <a:p>
            <a:pPr algn="ctr"/>
            <a:r>
              <a:rPr lang="en-US" sz="2400"/>
              <a:t>n</a:t>
            </a:r>
            <a:r>
              <a:rPr lang="en-US" sz="2400" i="0"/>
              <a:t> = 0</a:t>
            </a:r>
          </a:p>
        </p:txBody>
      </p:sp>
      <p:sp>
        <p:nvSpPr>
          <p:cNvPr id="385070" name="Text Box 46"/>
          <p:cNvSpPr txBox="1">
            <a:spLocks noChangeArrowheads="1"/>
          </p:cNvSpPr>
          <p:nvPr/>
        </p:nvSpPr>
        <p:spPr bwMode="auto">
          <a:xfrm>
            <a:off x="2743200" y="3124200"/>
            <a:ext cx="1370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i="0"/>
              <a:t>(OH)ClO</a:t>
            </a:r>
          </a:p>
          <a:p>
            <a:pPr algn="ctr"/>
            <a:r>
              <a:rPr lang="en-US" sz="2400"/>
              <a:t>n</a:t>
            </a:r>
            <a:r>
              <a:rPr lang="en-US" sz="2400" i="0"/>
              <a:t> = 1</a:t>
            </a:r>
          </a:p>
        </p:txBody>
      </p:sp>
      <p:sp>
        <p:nvSpPr>
          <p:cNvPr id="385071" name="Text Box 47"/>
          <p:cNvSpPr txBox="1">
            <a:spLocks noChangeArrowheads="1"/>
          </p:cNvSpPr>
          <p:nvPr/>
        </p:nvSpPr>
        <p:spPr bwMode="auto">
          <a:xfrm>
            <a:off x="4648200" y="3048000"/>
            <a:ext cx="15001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0"/>
              <a:t>(</a:t>
            </a:r>
            <a:r>
              <a:rPr lang="en-US" sz="2400" i="0"/>
              <a:t>OH)ClO</a:t>
            </a:r>
            <a:r>
              <a:rPr lang="en-US" sz="2400" i="0" baseline="-25000"/>
              <a:t>2</a:t>
            </a:r>
            <a:endParaRPr lang="en-US" sz="2400" i="0"/>
          </a:p>
          <a:p>
            <a:pPr algn="ctr"/>
            <a:r>
              <a:rPr lang="en-US" sz="2400"/>
              <a:t>n</a:t>
            </a:r>
            <a:r>
              <a:rPr lang="en-US" sz="2400" i="0"/>
              <a:t> = 2</a:t>
            </a:r>
          </a:p>
        </p:txBody>
      </p:sp>
      <p:sp>
        <p:nvSpPr>
          <p:cNvPr id="385072" name="Text Box 48"/>
          <p:cNvSpPr txBox="1">
            <a:spLocks noChangeArrowheads="1"/>
          </p:cNvSpPr>
          <p:nvPr/>
        </p:nvSpPr>
        <p:spPr bwMode="auto">
          <a:xfrm>
            <a:off x="6858000" y="3048000"/>
            <a:ext cx="15001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0"/>
              <a:t>(</a:t>
            </a:r>
            <a:r>
              <a:rPr lang="en-US" sz="2400" i="0"/>
              <a:t>OH)ClO</a:t>
            </a:r>
            <a:r>
              <a:rPr lang="en-US" sz="2400" i="0" baseline="-25000"/>
              <a:t>3</a:t>
            </a:r>
            <a:endParaRPr lang="en-US" sz="2400" i="0"/>
          </a:p>
          <a:p>
            <a:pPr algn="ctr"/>
            <a:r>
              <a:rPr lang="en-US" sz="2400"/>
              <a:t>n</a:t>
            </a:r>
            <a:r>
              <a:rPr lang="en-US" sz="2400" i="0"/>
              <a:t> = 3</a:t>
            </a:r>
          </a:p>
        </p:txBody>
      </p:sp>
      <p:sp>
        <p:nvSpPr>
          <p:cNvPr id="385073" name="Text Box 49"/>
          <p:cNvSpPr txBox="1">
            <a:spLocks noChangeArrowheads="1"/>
          </p:cNvSpPr>
          <p:nvPr/>
        </p:nvSpPr>
        <p:spPr bwMode="auto">
          <a:xfrm>
            <a:off x="457200" y="58674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Weakest</a:t>
            </a:r>
          </a:p>
        </p:txBody>
      </p:sp>
      <p:sp>
        <p:nvSpPr>
          <p:cNvPr id="385074" name="Text Box 50"/>
          <p:cNvSpPr txBox="1">
            <a:spLocks noChangeArrowheads="1"/>
          </p:cNvSpPr>
          <p:nvPr/>
        </p:nvSpPr>
        <p:spPr bwMode="auto">
          <a:xfrm>
            <a:off x="69342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Strongest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69" grpId="0"/>
      <p:bldP spid="385070" grpId="0"/>
      <p:bldP spid="385071" grpId="0"/>
      <p:bldP spid="385072" grpId="0"/>
      <p:bldP spid="385073" grpId="0"/>
      <p:bldP spid="3850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For a series of oxoacids differing only in the central atom Y, the acid strength increases with the electronegativity of Y.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</p:txBody>
      </p:sp>
      <p:pic>
        <p:nvPicPr>
          <p:cNvPr id="34819" name="Picture 3" descr="Ch15_pg635_fig07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24320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h15_pg635_fig06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43200"/>
            <a:ext cx="2386013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008" name="Text Box 8"/>
          <p:cNvSpPr txBox="1">
            <a:spLocks noChangeArrowheads="1"/>
          </p:cNvSpPr>
          <p:nvPr/>
        </p:nvSpPr>
        <p:spPr bwMode="auto">
          <a:xfrm>
            <a:off x="2362200" y="5715000"/>
            <a:ext cx="157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/>
              <a:t>Stronger</a:t>
            </a:r>
          </a:p>
        </p:txBody>
      </p:sp>
      <p:sp>
        <p:nvSpPr>
          <p:cNvPr id="384009" name="Text Box 9"/>
          <p:cNvSpPr txBox="1">
            <a:spLocks noChangeArrowheads="1"/>
          </p:cNvSpPr>
          <p:nvPr/>
        </p:nvSpPr>
        <p:spPr bwMode="auto">
          <a:xfrm>
            <a:off x="5410200" y="5715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/>
              <a:t>Weaker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8" grpId="0"/>
      <p:bldP spid="3840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The acid strength of a polyprotic acid and its anions decreases with increasing negative charge.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 is a stronger acid than HCO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.</a:t>
            </a:r>
          </a:p>
          <a:p>
            <a:pPr marL="0" indent="0"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/>
              <a:t> is a stronger acid than HSO</a:t>
            </a:r>
            <a:r>
              <a:rPr lang="en-US" baseline="-25000" smtClean="0"/>
              <a:t>4</a:t>
            </a:r>
            <a:r>
              <a:rPr lang="en-US" baseline="30000" smtClean="0"/>
              <a:t>-</a:t>
            </a:r>
            <a:r>
              <a:rPr lang="en-US" smtClean="0"/>
              <a:t>.</a:t>
            </a:r>
          </a:p>
          <a:p>
            <a:pPr marL="0" indent="0" eaLnBrk="1" hangingPunct="1"/>
            <a:r>
              <a:rPr lang="en-US" smtClean="0"/>
              <a:t>H</a:t>
            </a:r>
            <a:r>
              <a:rPr lang="en-US" baseline="-25000" smtClean="0"/>
              <a:t>3</a:t>
            </a:r>
            <a:r>
              <a:rPr lang="en-US" smtClean="0"/>
              <a:t>PO</a:t>
            </a:r>
            <a:r>
              <a:rPr lang="en-US" baseline="-25000" smtClean="0"/>
              <a:t>4</a:t>
            </a:r>
            <a:r>
              <a:rPr lang="en-US" smtClean="0"/>
              <a:t> is a stronger acid than H</a:t>
            </a:r>
            <a:r>
              <a:rPr lang="en-US" baseline="-25000" smtClean="0"/>
              <a:t>2</a:t>
            </a:r>
            <a:r>
              <a:rPr lang="en-US" smtClean="0"/>
              <a:t>PO</a:t>
            </a:r>
            <a:r>
              <a:rPr lang="en-US" baseline="-25000" smtClean="0"/>
              <a:t>4</a:t>
            </a:r>
            <a:r>
              <a:rPr lang="en-US" baseline="30000" smtClean="0"/>
              <a:t>-</a:t>
            </a:r>
            <a:r>
              <a:rPr lang="en-US" smtClean="0"/>
              <a:t>.</a:t>
            </a:r>
          </a:p>
          <a:p>
            <a:pPr marL="0" indent="0"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PO</a:t>
            </a:r>
            <a:r>
              <a:rPr lang="en-US" baseline="-25000" smtClean="0"/>
              <a:t>4</a:t>
            </a:r>
            <a:r>
              <a:rPr lang="en-US" baseline="30000" smtClean="0"/>
              <a:t>-</a:t>
            </a:r>
            <a:r>
              <a:rPr lang="en-US" smtClean="0"/>
              <a:t> is a stronger acid than HPO</a:t>
            </a:r>
            <a:r>
              <a:rPr lang="en-US" baseline="-25000" smtClean="0"/>
              <a:t>4</a:t>
            </a:r>
            <a:r>
              <a:rPr lang="en-US" baseline="30000" smtClean="0"/>
              <a:t>2-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6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6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6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A reaction will always go in the direction from stronger acid to weaker acid, and from stronger base to weaker base.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036637"/>
            <a:ext cx="8229600" cy="3916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Decide which species are favored at the completion of the following reaction: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/>
              <a:t>HCN(</a:t>
            </a:r>
            <a:r>
              <a:rPr lang="en-US" sz="2400" i="1" dirty="0" err="1" smtClean="0"/>
              <a:t>aq</a:t>
            </a:r>
            <a:r>
              <a:rPr lang="en-US" sz="2400" dirty="0" smtClean="0"/>
              <a:t>) + HSO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(</a:t>
            </a:r>
            <a:r>
              <a:rPr lang="en-US" sz="2400" i="1" dirty="0" err="1" smtClean="0"/>
              <a:t>aq</a:t>
            </a:r>
            <a:r>
              <a:rPr lang="en-US" sz="2400" dirty="0" smtClean="0"/>
              <a:t>)                   CN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(</a:t>
            </a:r>
            <a:r>
              <a:rPr lang="en-US" sz="2400" i="1" dirty="0" err="1" smtClean="0"/>
              <a:t>aq</a:t>
            </a:r>
            <a:r>
              <a:rPr lang="en-US" sz="2400" dirty="0" smtClean="0"/>
              <a:t>)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</a:t>
            </a:r>
            <a:r>
              <a:rPr lang="en-US" sz="2400" i="1" dirty="0" err="1" smtClean="0"/>
              <a:t>aq</a:t>
            </a:r>
            <a:r>
              <a:rPr lang="en-US" sz="2400" dirty="0" smtClean="0"/>
              <a:t>)</a:t>
            </a:r>
          </a:p>
        </p:txBody>
      </p:sp>
      <p:sp>
        <p:nvSpPr>
          <p:cNvPr id="387075" name="Line 3"/>
          <p:cNvSpPr>
            <a:spLocks noChangeShapeType="1"/>
          </p:cNvSpPr>
          <p:nvPr/>
        </p:nvSpPr>
        <p:spPr bwMode="auto">
          <a:xfrm>
            <a:off x="3429000" y="236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7076" name="Line 4"/>
          <p:cNvSpPr>
            <a:spLocks noChangeShapeType="1"/>
          </p:cNvSpPr>
          <p:nvPr/>
        </p:nvSpPr>
        <p:spPr bwMode="auto">
          <a:xfrm flipH="1">
            <a:off x="3429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7097" name="Text Box 25"/>
          <p:cNvSpPr txBox="1">
            <a:spLocks noChangeArrowheads="1"/>
          </p:cNvSpPr>
          <p:nvPr/>
        </p:nvSpPr>
        <p:spPr bwMode="auto">
          <a:xfrm>
            <a:off x="365125" y="3048000"/>
            <a:ext cx="83216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0"/>
              <a:t>We first identify the acid on each side of the reaction: HCN and H</a:t>
            </a:r>
            <a:r>
              <a:rPr lang="en-US" sz="2800" i="0" baseline="-25000"/>
              <a:t>2</a:t>
            </a:r>
            <a:r>
              <a:rPr lang="en-US" sz="2800" i="0"/>
              <a:t>SO</a:t>
            </a:r>
            <a:r>
              <a:rPr lang="en-US" sz="2800" i="0" baseline="-25000"/>
              <a:t>3</a:t>
            </a:r>
            <a:r>
              <a:rPr lang="en-US" sz="2800" i="0"/>
              <a:t>.</a:t>
            </a:r>
          </a:p>
          <a:p>
            <a:endParaRPr lang="en-US" sz="2800" i="0"/>
          </a:p>
          <a:p>
            <a:r>
              <a:rPr lang="en-US" sz="2800" i="0"/>
              <a:t>Next, we compare their acid strength: H</a:t>
            </a:r>
            <a:r>
              <a:rPr lang="en-US" sz="2800" i="0" baseline="-25000"/>
              <a:t>2</a:t>
            </a:r>
            <a:r>
              <a:rPr lang="en-US" sz="2800" i="0"/>
              <a:t>SO</a:t>
            </a:r>
            <a:r>
              <a:rPr lang="en-US" sz="2800" i="0" baseline="-25000"/>
              <a:t>3</a:t>
            </a:r>
            <a:r>
              <a:rPr lang="en-US" sz="2800" i="0"/>
              <a:t> is stronger.</a:t>
            </a:r>
          </a:p>
          <a:p>
            <a:endParaRPr lang="en-US" sz="2800" i="0"/>
          </a:p>
          <a:p>
            <a:r>
              <a:rPr lang="en-US" sz="2800" i="0"/>
              <a:t>This reaction will go from right to left (</a:t>
            </a:r>
            <a:r>
              <a:rPr lang="en-US" sz="2800" i="0">
                <a:sym typeface="Wingdings" pitchFamily="2" charset="2"/>
              </a:rPr>
              <a:t>)</a:t>
            </a:r>
            <a:r>
              <a:rPr lang="en-US" sz="2800" i="0"/>
              <a:t>, and the reactants are favored.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7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animBg="1"/>
      <p:bldP spid="3870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Self-Ionization of Water</a:t>
            </a:r>
          </a:p>
          <a:p>
            <a:pPr marL="0" indent="0" eaLnBrk="1" hangingPunct="1"/>
            <a:endParaRPr lang="en-US" b="1" dirty="0" smtClean="0"/>
          </a:p>
          <a:p>
            <a:pPr marL="0" indent="0" eaLnBrk="1" hangingPunct="1"/>
            <a:endParaRPr lang="en-US" b="1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en-US" i="1" dirty="0" smtClean="0"/>
              <a:t>l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en-US" i="1" dirty="0" smtClean="0"/>
              <a:t>l</a:t>
            </a:r>
            <a:r>
              <a:rPr lang="en-US" dirty="0" smtClean="0"/>
              <a:t>) </a:t>
            </a:r>
            <a:r>
              <a:rPr lang="en-US" dirty="0" smtClean="0"/>
              <a:t>          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+ OH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</a:t>
            </a:r>
          </a:p>
          <a:p>
            <a:pPr marL="0" indent="0" algn="ctr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038600" y="3048000"/>
            <a:ext cx="533400" cy="103188"/>
            <a:chOff x="2496" y="1344"/>
            <a:chExt cx="336" cy="65"/>
          </a:xfrm>
        </p:grpSpPr>
        <p:sp>
          <p:nvSpPr>
            <p:cNvPr id="38928" name="Line 3"/>
            <p:cNvSpPr>
              <a:spLocks noChangeShapeType="1"/>
            </p:cNvSpPr>
            <p:nvPr/>
          </p:nvSpPr>
          <p:spPr bwMode="auto">
            <a:xfrm>
              <a:off x="2496" y="134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4"/>
            <p:cNvSpPr>
              <a:spLocks noChangeShapeType="1"/>
            </p:cNvSpPr>
            <p:nvPr/>
          </p:nvSpPr>
          <p:spPr bwMode="auto">
            <a:xfrm flipH="1">
              <a:off x="2496" y="1409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33" name="Text Box 13"/>
          <p:cNvSpPr txBox="1">
            <a:spLocks noChangeArrowheads="1"/>
          </p:cNvSpPr>
          <p:nvPr/>
        </p:nvSpPr>
        <p:spPr bwMode="auto">
          <a:xfrm>
            <a:off x="1752600" y="3352800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/>
              <a:t>Base</a:t>
            </a:r>
          </a:p>
        </p:txBody>
      </p:sp>
      <p:sp>
        <p:nvSpPr>
          <p:cNvPr id="337934" name="Text Box 14"/>
          <p:cNvSpPr txBox="1">
            <a:spLocks noChangeArrowheads="1"/>
          </p:cNvSpPr>
          <p:nvPr/>
        </p:nvSpPr>
        <p:spPr bwMode="auto">
          <a:xfrm>
            <a:off x="3048000" y="3352800"/>
            <a:ext cx="1120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/>
              <a:t>Acid</a:t>
            </a:r>
          </a:p>
        </p:txBody>
      </p:sp>
      <p:sp>
        <p:nvSpPr>
          <p:cNvPr id="337935" name="Text Box 15"/>
          <p:cNvSpPr txBox="1">
            <a:spLocks noChangeArrowheads="1"/>
          </p:cNvSpPr>
          <p:nvPr/>
        </p:nvSpPr>
        <p:spPr bwMode="auto">
          <a:xfrm>
            <a:off x="6477000" y="3276600"/>
            <a:ext cx="1958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dirty="0"/>
              <a:t>Conjugate base</a:t>
            </a:r>
          </a:p>
        </p:txBody>
      </p:sp>
      <p:sp>
        <p:nvSpPr>
          <p:cNvPr id="337936" name="Text Box 16"/>
          <p:cNvSpPr txBox="1">
            <a:spLocks noChangeArrowheads="1"/>
          </p:cNvSpPr>
          <p:nvPr/>
        </p:nvSpPr>
        <p:spPr bwMode="auto">
          <a:xfrm>
            <a:off x="4419600" y="3352800"/>
            <a:ext cx="1958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 dirty="0"/>
              <a:t>Conjugate acid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3" grpId="0"/>
      <p:bldP spid="337934" grpId="0"/>
      <p:bldP spid="337935" grpId="0"/>
      <p:bldP spid="3379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3820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en-US" i="1" dirty="0" smtClean="0"/>
              <a:t>l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en-US" i="1" dirty="0" smtClean="0"/>
              <a:t>l</a:t>
            </a:r>
            <a:r>
              <a:rPr lang="en-US" dirty="0" smtClean="0"/>
              <a:t>) </a:t>
            </a:r>
            <a:r>
              <a:rPr lang="en-US" dirty="0" smtClean="0"/>
              <a:t>           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 + OH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</a:t>
            </a:r>
          </a:p>
          <a:p>
            <a:pPr marL="0" indent="0" algn="ctr"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We call the equilibrium constant the ion-product constant,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w</a:t>
            </a:r>
            <a:r>
              <a:rPr lang="en-US" dirty="0" smtClean="0"/>
              <a:t>.</a:t>
            </a:r>
          </a:p>
          <a:p>
            <a:pPr marL="0" indent="0" algn="ctr" eaLnBrk="1" hangingPunct="1">
              <a:buNone/>
            </a:pPr>
            <a:r>
              <a:rPr lang="en-US" i="1" dirty="0" err="1" smtClean="0"/>
              <a:t>K</a:t>
            </a:r>
            <a:r>
              <a:rPr lang="en-US" baseline="-25000" dirty="0" err="1" smtClean="0"/>
              <a:t>w</a:t>
            </a:r>
            <a:r>
              <a:rPr lang="en-US" dirty="0" smtClean="0"/>
              <a:t> =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][OH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</a:p>
          <a:p>
            <a:pPr marL="0" indent="0" algn="ctr" eaLnBrk="1" hangingPunct="1"/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At 25</a:t>
            </a:r>
            <a:r>
              <a:rPr lang="en-US" dirty="0" smtClean="0">
                <a:cs typeface="Arial" charset="0"/>
              </a:rPr>
              <a:t>°C, </a:t>
            </a:r>
            <a:r>
              <a:rPr lang="en-US" i="1" dirty="0" err="1" smtClean="0">
                <a:cs typeface="Arial" charset="0"/>
              </a:rPr>
              <a:t>K</a:t>
            </a:r>
            <a:r>
              <a:rPr lang="en-US" baseline="-25000" dirty="0" err="1" smtClean="0">
                <a:cs typeface="Arial" charset="0"/>
              </a:rPr>
              <a:t>w</a:t>
            </a:r>
            <a:r>
              <a:rPr lang="en-US" dirty="0" smtClean="0">
                <a:cs typeface="Arial" charset="0"/>
              </a:rPr>
              <a:t> = 1.0 </a:t>
            </a:r>
            <a:r>
              <a:rPr lang="en-US" dirty="0" smtClean="0">
                <a:latin typeface="Times New Roman" charset="0"/>
                <a:cs typeface="Times New Roman" charset="0"/>
              </a:rPr>
              <a:t>×</a:t>
            </a:r>
            <a:r>
              <a:rPr lang="en-US" dirty="0" smtClean="0">
                <a:cs typeface="Arial" charset="0"/>
              </a:rPr>
              <a:t> 10</a:t>
            </a:r>
            <a:r>
              <a:rPr lang="en-US" baseline="30000" dirty="0" smtClean="0">
                <a:cs typeface="Arial" charset="0"/>
              </a:rPr>
              <a:t>-14</a:t>
            </a:r>
          </a:p>
          <a:p>
            <a:pPr marL="0" indent="0" eaLnBrk="1" hangingPunct="1"/>
            <a:endParaRPr lang="en-US" dirty="0" smtClean="0"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cs typeface="Arial" charset="0"/>
              </a:rPr>
              <a:t>As temperature increases, the value of </a:t>
            </a:r>
            <a:r>
              <a:rPr lang="en-US" i="1" dirty="0" err="1" smtClean="0">
                <a:cs typeface="Arial" charset="0"/>
              </a:rPr>
              <a:t>K</a:t>
            </a:r>
            <a:r>
              <a:rPr lang="en-US" baseline="-25000" dirty="0" err="1" smtClean="0">
                <a:cs typeface="Arial" charset="0"/>
              </a:rPr>
              <a:t>w</a:t>
            </a:r>
            <a:r>
              <a:rPr lang="en-US" dirty="0" smtClean="0">
                <a:cs typeface="Arial" charset="0"/>
              </a:rPr>
              <a:t> increases.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8600" y="1676400"/>
            <a:ext cx="533400" cy="103188"/>
            <a:chOff x="2496" y="1344"/>
            <a:chExt cx="336" cy="65"/>
          </a:xfrm>
        </p:grpSpPr>
        <p:sp>
          <p:nvSpPr>
            <p:cNvPr id="39940" name="Line 5"/>
            <p:cNvSpPr>
              <a:spLocks noChangeShapeType="1"/>
            </p:cNvSpPr>
            <p:nvPr/>
          </p:nvSpPr>
          <p:spPr bwMode="auto">
            <a:xfrm>
              <a:off x="2496" y="134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Line 6"/>
            <p:cNvSpPr>
              <a:spLocks noChangeShapeType="1"/>
            </p:cNvSpPr>
            <p:nvPr/>
          </p:nvSpPr>
          <p:spPr bwMode="auto">
            <a:xfrm flipH="1">
              <a:off x="2496" y="1409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686800" cy="45720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Solutions of a Strong Acid or Strong Base</a:t>
            </a:r>
          </a:p>
          <a:p>
            <a:pPr marL="0" indent="0" eaLnBrk="1" hangingPunct="1">
              <a:buNone/>
            </a:pPr>
            <a:r>
              <a:rPr lang="en-US" dirty="0" smtClean="0"/>
              <a:t>The concentration of </a:t>
            </a:r>
            <a:r>
              <a:rPr lang="en-US" dirty="0" err="1" smtClean="0"/>
              <a:t>hydronium</a:t>
            </a:r>
            <a:r>
              <a:rPr lang="en-US" dirty="0" smtClean="0"/>
              <a:t> or hydroxide in a solution of strong acid or base is related to the </a:t>
            </a:r>
            <a:r>
              <a:rPr lang="en-US" dirty="0" err="1" smtClean="0"/>
              <a:t>stoichiometry</a:t>
            </a:r>
            <a:r>
              <a:rPr lang="en-US" dirty="0" smtClean="0"/>
              <a:t> of the acid or base.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381000"/>
            <a:ext cx="7772400" cy="3429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When gaseous hydrogen chloride meets gaseous ammonia, a smoke composed of ammonium chloride is formed.</a:t>
            </a:r>
          </a:p>
          <a:p>
            <a:pPr marL="0" indent="0" eaLnBrk="1" hangingPunct="1"/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err="1" smtClean="0"/>
              <a:t>HCl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 + NH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NH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Cl(</a:t>
            </a:r>
            <a:r>
              <a:rPr lang="en-US" i="1" dirty="0" smtClean="0"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0" indent="0" algn="ctr" eaLnBrk="1" hangingPunct="1"/>
            <a:endParaRPr lang="en-US" dirty="0" smtClean="0"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dirty="0" smtClean="0"/>
              <a:t>This is an acid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base reaction.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8229600" cy="2667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AutoNum type="alphaLcPeriod"/>
            </a:pPr>
            <a:r>
              <a:rPr lang="en-US" sz="2400" dirty="0" smtClean="0">
                <a:cs typeface="Arial" charset="0"/>
              </a:rPr>
              <a:t>0.10 </a:t>
            </a:r>
            <a:r>
              <a:rPr lang="en-US" sz="2400" i="1" dirty="0" smtClean="0">
                <a:cs typeface="Arial" charset="0"/>
              </a:rPr>
              <a:t>M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HCl</a:t>
            </a:r>
            <a:endParaRPr lang="en-US" sz="2400" dirty="0" smtClean="0"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AutoNum type="alphaLcPeriod"/>
            </a:pPr>
            <a:r>
              <a:rPr lang="en-US" sz="2400" dirty="0" smtClean="0">
                <a:cs typeface="Arial" charset="0"/>
              </a:rPr>
              <a:t>b</a:t>
            </a:r>
            <a:r>
              <a:rPr lang="en-US" sz="2400" dirty="0" smtClean="0">
                <a:cs typeface="Arial" charset="0"/>
              </a:rPr>
              <a:t>.	1.4 </a:t>
            </a:r>
            <a:r>
              <a:rPr lang="en-US" dirty="0" smtClean="0">
                <a:latin typeface="Times New Roman" charset="0"/>
                <a:cs typeface="Times New Roman" charset="0"/>
              </a:rPr>
              <a:t>×</a:t>
            </a:r>
            <a:r>
              <a:rPr lang="en-US" sz="2400" dirty="0" smtClean="0">
                <a:cs typeface="Arial" charset="0"/>
              </a:rPr>
              <a:t> 10</a:t>
            </a:r>
            <a:r>
              <a:rPr lang="en-US" sz="2400" baseline="30000" dirty="0" smtClean="0">
                <a:cs typeface="Arial" charset="0"/>
              </a:rPr>
              <a:t>-4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i="1" dirty="0" smtClean="0">
                <a:cs typeface="Arial" charset="0"/>
              </a:rPr>
              <a:t>M</a:t>
            </a:r>
            <a:r>
              <a:rPr lang="en-US" sz="2400" dirty="0" smtClean="0">
                <a:cs typeface="Arial" charset="0"/>
              </a:rPr>
              <a:t> Mg(OH)</a:t>
            </a:r>
            <a:r>
              <a:rPr lang="en-US" sz="2400" baseline="-25000" dirty="0" smtClean="0">
                <a:cs typeface="Arial" charset="0"/>
              </a:rPr>
              <a:t>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Calculate the </a:t>
            </a:r>
            <a:r>
              <a:rPr lang="en-US" sz="2400" dirty="0" err="1" smtClean="0"/>
              <a:t>hydronium</a:t>
            </a:r>
            <a:r>
              <a:rPr lang="en-US" sz="2400" dirty="0" smtClean="0"/>
              <a:t> and hydroxide ion concentration at 25</a:t>
            </a:r>
            <a:r>
              <a:rPr lang="en-US" sz="2400" dirty="0" smtClean="0">
                <a:cs typeface="Arial" charset="0"/>
              </a:rPr>
              <a:t>°C in</a:t>
            </a:r>
            <a:endParaRPr lang="en-US" sz="2400" dirty="0" smtClean="0">
              <a:cs typeface="Arial" charset="0"/>
            </a:endParaRPr>
          </a:p>
        </p:txBody>
      </p:sp>
      <p:sp>
        <p:nvSpPr>
          <p:cNvPr id="338965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83216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US" sz="2800" i="0" dirty="0"/>
              <a:t>When </a:t>
            </a:r>
            <a:r>
              <a:rPr lang="en-US" sz="2800" i="0" dirty="0" err="1"/>
              <a:t>HCl</a:t>
            </a:r>
            <a:r>
              <a:rPr lang="en-US" sz="2800" i="0" dirty="0"/>
              <a:t> ionizes, it gives H</a:t>
            </a:r>
            <a:r>
              <a:rPr lang="en-US" sz="2800" i="0" baseline="30000" dirty="0"/>
              <a:t>+</a:t>
            </a:r>
            <a:r>
              <a:rPr lang="en-US" sz="2800" i="0" dirty="0"/>
              <a:t> and </a:t>
            </a:r>
            <a:r>
              <a:rPr lang="en-US" sz="2800" i="0" dirty="0" err="1"/>
              <a:t>Cl</a:t>
            </a:r>
            <a:r>
              <a:rPr lang="en-US" sz="2800" i="0" baseline="30000" dirty="0"/>
              <a:t>-</a:t>
            </a:r>
            <a:r>
              <a:rPr lang="en-US" sz="2800" i="0" dirty="0"/>
              <a:t>. </a:t>
            </a:r>
            <a:br>
              <a:rPr lang="en-US" sz="2800" i="0" dirty="0"/>
            </a:br>
            <a:endParaRPr lang="en-US" sz="2800" i="0" dirty="0" smtClean="0"/>
          </a:p>
          <a:p>
            <a:pPr marL="457200" indent="-457200">
              <a:buFontTx/>
              <a:buAutoNum type="alphaLcPeriod"/>
            </a:pPr>
            <a:endParaRPr lang="en-US" sz="2800" i="0" dirty="0" smtClean="0"/>
          </a:p>
          <a:p>
            <a:pPr marL="457200" indent="-457200">
              <a:buFontTx/>
              <a:buAutoNum type="alphaLcPeriod"/>
            </a:pPr>
            <a:endParaRPr lang="en-US" sz="2800" i="0" dirty="0"/>
          </a:p>
          <a:p>
            <a:pPr marL="457200" indent="-457200">
              <a:buFontTx/>
              <a:buAutoNum type="alphaLcPeriod"/>
            </a:pPr>
            <a:r>
              <a:rPr lang="en-US" sz="2800" i="0" dirty="0"/>
              <a:t>When Mg(OH)</a:t>
            </a:r>
            <a:r>
              <a:rPr lang="en-US" sz="2800" i="0" baseline="-25000" dirty="0"/>
              <a:t>2</a:t>
            </a:r>
            <a:r>
              <a:rPr lang="en-US" sz="2800" i="0" dirty="0"/>
              <a:t> ionizes, it gives Mg</a:t>
            </a:r>
            <a:r>
              <a:rPr lang="en-US" sz="2800" i="0" baseline="30000" dirty="0"/>
              <a:t>2+</a:t>
            </a:r>
            <a:r>
              <a:rPr lang="en-US" sz="2800" i="0" dirty="0"/>
              <a:t> and </a:t>
            </a:r>
            <a:r>
              <a:rPr lang="en-US" sz="2800" dirty="0"/>
              <a:t>2</a:t>
            </a:r>
            <a:r>
              <a:rPr lang="en-US" sz="2800" i="0" dirty="0"/>
              <a:t> OH</a:t>
            </a:r>
            <a:r>
              <a:rPr lang="en-US" sz="2800" i="0" baseline="30000" dirty="0"/>
              <a:t>-</a:t>
            </a:r>
            <a:r>
              <a:rPr lang="en-US" sz="2800" i="0" dirty="0"/>
              <a:t>. </a:t>
            </a:r>
            <a:br>
              <a:rPr lang="en-US" sz="2800" i="0" dirty="0"/>
            </a:br>
            <a:endParaRPr lang="en-US" sz="2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3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839200" cy="2590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Solutions can be characterized as </a:t>
            </a:r>
          </a:p>
          <a:p>
            <a:pPr marL="0" indent="0" eaLnBrk="1" hangingPunct="1"/>
            <a:r>
              <a:rPr lang="en-US" dirty="0" smtClean="0"/>
              <a:t>	Acidic:	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&gt; 1.0 </a:t>
            </a:r>
            <a:r>
              <a:rPr lang="en-US" dirty="0" smtClean="0">
                <a:latin typeface="Times New Roman" charset="0"/>
                <a:cs typeface="Times New Roman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	Neutral</a:t>
            </a:r>
            <a:r>
              <a:rPr lang="en-US" dirty="0" smtClean="0"/>
              <a:t>:[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= 1.0 </a:t>
            </a:r>
            <a:r>
              <a:rPr lang="en-US" dirty="0" smtClean="0">
                <a:latin typeface="Times New Roman" charset="0"/>
                <a:cs typeface="Times New Roman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endParaRPr lang="en-US" dirty="0" smtClean="0"/>
          </a:p>
          <a:p>
            <a:pPr marL="0" indent="0" eaLnBrk="1" hangingPunct="1"/>
            <a:r>
              <a:rPr lang="en-US" dirty="0" smtClean="0"/>
              <a:t>	Basic:	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&lt; 1.0 </a:t>
            </a:r>
            <a:r>
              <a:rPr lang="en-US" dirty="0" smtClean="0">
                <a:latin typeface="Times New Roman" charset="0"/>
                <a:cs typeface="Times New Roman" charset="0"/>
              </a:rPr>
              <a:t>×</a:t>
            </a:r>
            <a:r>
              <a:rPr lang="en-US" dirty="0" smtClean="0"/>
              <a:t> 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h15_pg639_Concept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52011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533400"/>
            <a:ext cx="8686800" cy="38100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The pH of a Solution</a:t>
            </a: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pH = 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log[H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For a log, only the decimal part of the number has significant figures. The whole number part, called the characteristic, is not significant.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533400"/>
            <a:ext cx="8915400" cy="175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Calculate the pH of typical adult blood, which has a </a:t>
            </a:r>
            <a:r>
              <a:rPr lang="en-US" sz="2400" dirty="0" err="1" smtClean="0"/>
              <a:t>hydronium</a:t>
            </a:r>
            <a:r>
              <a:rPr lang="en-US" sz="2400" dirty="0" smtClean="0"/>
              <a:t> ion concentration of 	   4.0 × 10</a:t>
            </a:r>
            <a:r>
              <a:rPr lang="en-US" sz="2400" baseline="30000" dirty="0" smtClean="0"/>
              <a:t>-8</a:t>
            </a:r>
            <a:r>
              <a:rPr lang="en-US" sz="2400" dirty="0" smtClean="0"/>
              <a:t> </a:t>
            </a:r>
            <a:r>
              <a:rPr lang="en-US" sz="2400" i="1" dirty="0" smtClean="0"/>
              <a:t>M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457200"/>
            <a:ext cx="8610600" cy="2971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 smtClean="0"/>
              <a:t>pOH</a:t>
            </a:r>
            <a:r>
              <a:rPr lang="en-US" dirty="0" smtClean="0"/>
              <a:t> = 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log[OH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</a:p>
          <a:p>
            <a:pPr marL="0" indent="0" algn="ctr" eaLnBrk="1" hangingPunct="1"/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pH + </a:t>
            </a:r>
            <a:r>
              <a:rPr lang="en-US" dirty="0" err="1" smtClean="0"/>
              <a:t>pOH</a:t>
            </a:r>
            <a:r>
              <a:rPr lang="en-US" dirty="0" smtClean="0"/>
              <a:t> = 14.00 (at 25</a:t>
            </a:r>
            <a:r>
              <a:rPr lang="en-US" dirty="0" smtClean="0">
                <a:cs typeface="Arial" charset="0"/>
              </a:rPr>
              <a:t>°</a:t>
            </a:r>
            <a:r>
              <a:rPr lang="en-US" dirty="0" smtClean="0"/>
              <a:t>C)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2743200"/>
            <a:ext cx="77724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note that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[H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10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[OH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10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-pOH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457200"/>
            <a:ext cx="8229600" cy="40751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The pH of natural rain in 5.60. What is its </a:t>
            </a:r>
            <a:r>
              <a:rPr lang="en-US" sz="2400" dirty="0" err="1" smtClean="0"/>
              <a:t>hydronium</a:t>
            </a:r>
            <a:r>
              <a:rPr lang="en-US" sz="2400" dirty="0" smtClean="0"/>
              <a:t> ion concentration?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47800"/>
            <a:ext cx="8610600" cy="45720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The next slide summarizes the conversions involving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, OH</a:t>
            </a:r>
            <a:r>
              <a:rPr lang="en-US" baseline="30000" dirty="0" smtClean="0"/>
              <a:t>-</a:t>
            </a:r>
            <a:r>
              <a:rPr lang="en-US" dirty="0" smtClean="0"/>
              <a:t>, pH, and </a:t>
            </a:r>
            <a:r>
              <a:rPr lang="en-US" dirty="0" err="1" smtClean="0"/>
              <a:t>pOH</a:t>
            </a:r>
            <a:r>
              <a:rPr lang="en-US" dirty="0" smtClean="0"/>
              <a:t>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Note that you can only go around the edges of the square; it takes two steps to go from one corner to the opposite corner.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1000"/>
            <a:ext cx="7924800" cy="5867400"/>
          </a:xfrm>
          <a:noFill/>
        </p:spPr>
        <p:txBody>
          <a:bodyPr/>
          <a:lstStyle/>
          <a:p>
            <a:pPr marL="0" indent="0" eaLnBrk="1" hangingPunct="1">
              <a:tabLst>
                <a:tab pos="914400" algn="ctr"/>
                <a:tab pos="6629400" algn="ctr"/>
              </a:tabLst>
            </a:pPr>
            <a:endParaRPr lang="en-US" sz="500" dirty="0" smtClean="0"/>
          </a:p>
          <a:p>
            <a:pPr marL="0" indent="0" eaLnBrk="1" hangingPunct="1">
              <a:buNone/>
              <a:tabLst>
                <a:tab pos="914400" algn="ctr"/>
                <a:tab pos="6629400" algn="ctr"/>
              </a:tabLst>
            </a:pPr>
            <a:r>
              <a:rPr lang="en-US" sz="4400" dirty="0" smtClean="0"/>
              <a:t>[H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O</a:t>
            </a:r>
            <a:r>
              <a:rPr lang="en-US" sz="4400" baseline="30000" dirty="0" smtClean="0"/>
              <a:t>+</a:t>
            </a:r>
            <a:r>
              <a:rPr lang="en-US" sz="4400" dirty="0" smtClean="0"/>
              <a:t>]	[OH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]</a:t>
            </a:r>
          </a:p>
          <a:p>
            <a:pPr marL="0" indent="0" eaLnBrk="1" hangingPunct="1">
              <a:tabLst>
                <a:tab pos="914400" algn="ctr"/>
                <a:tab pos="6629400" algn="ctr"/>
              </a:tabLst>
            </a:pPr>
            <a:endParaRPr lang="en-US" sz="2400" dirty="0" smtClean="0"/>
          </a:p>
          <a:p>
            <a:pPr marL="0" indent="0" eaLnBrk="1" hangingPunct="1">
              <a:tabLst>
                <a:tab pos="914400" algn="ctr"/>
                <a:tab pos="6629400" algn="ctr"/>
              </a:tabLst>
            </a:pPr>
            <a:endParaRPr lang="en-US" sz="2400" dirty="0" smtClean="0"/>
          </a:p>
          <a:p>
            <a:pPr marL="0" indent="0" eaLnBrk="1" hangingPunct="1">
              <a:tabLst>
                <a:tab pos="914400" algn="ctr"/>
                <a:tab pos="6629400" algn="ctr"/>
              </a:tabLst>
            </a:pPr>
            <a:endParaRPr lang="en-US" sz="2400" dirty="0" smtClean="0"/>
          </a:p>
          <a:p>
            <a:pPr marL="0" indent="0" eaLnBrk="1" hangingPunct="1">
              <a:tabLst>
                <a:tab pos="914400" algn="ctr"/>
                <a:tab pos="6629400" algn="ctr"/>
              </a:tabLst>
            </a:pPr>
            <a:endParaRPr lang="en-US" sz="2400" dirty="0" smtClean="0"/>
          </a:p>
          <a:p>
            <a:pPr marL="0" indent="0" eaLnBrk="1" hangingPunct="1">
              <a:tabLst>
                <a:tab pos="914400" algn="ctr"/>
                <a:tab pos="6629400" algn="ctr"/>
              </a:tabLst>
            </a:pPr>
            <a:endParaRPr lang="en-US" sz="2400" dirty="0" smtClean="0"/>
          </a:p>
          <a:p>
            <a:pPr marL="0" indent="0" eaLnBrk="1" hangingPunct="1">
              <a:tabLst>
                <a:tab pos="914400" algn="ctr"/>
                <a:tab pos="6629400" algn="ctr"/>
              </a:tabLst>
            </a:pPr>
            <a:endParaRPr lang="en-US" sz="2400" dirty="0" smtClean="0"/>
          </a:p>
          <a:p>
            <a:pPr marL="0" indent="0" eaLnBrk="1" hangingPunct="1">
              <a:tabLst>
                <a:tab pos="914400" algn="ctr"/>
                <a:tab pos="6629400" algn="ctr"/>
              </a:tabLst>
            </a:pPr>
            <a:endParaRPr lang="en-US" sz="2400" dirty="0" smtClean="0"/>
          </a:p>
          <a:p>
            <a:pPr marL="0" indent="0" eaLnBrk="1" hangingPunct="1">
              <a:buNone/>
              <a:tabLst>
                <a:tab pos="914400" algn="ctr"/>
                <a:tab pos="6629400" algn="ctr"/>
              </a:tabLst>
            </a:pPr>
            <a:r>
              <a:rPr lang="en-US" sz="2400" dirty="0" smtClean="0"/>
              <a:t>	</a:t>
            </a:r>
            <a:r>
              <a:rPr lang="en-US" sz="4400" dirty="0" smtClean="0"/>
              <a:t>pH</a:t>
            </a:r>
            <a:r>
              <a:rPr lang="en-US" sz="4400" dirty="0" smtClean="0"/>
              <a:t>	</a:t>
            </a:r>
            <a:r>
              <a:rPr lang="en-US" sz="4400" dirty="0" err="1" smtClean="0"/>
              <a:t>pOH</a:t>
            </a:r>
            <a:endParaRPr lang="en-US" sz="4400" dirty="0" smtClean="0"/>
          </a:p>
        </p:txBody>
      </p:sp>
      <p:graphicFrame>
        <p:nvGraphicFramePr>
          <p:cNvPr id="476163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333750" y="85725"/>
          <a:ext cx="1990725" cy="814388"/>
        </p:xfrm>
        <a:graphic>
          <a:graphicData uri="http://schemas.openxmlformats.org/presentationml/2006/ole">
            <p:oleObj spid="_x0000_s2050" name="Equation" r:id="rId4" imgW="1117440" imgH="457200" progId="Equation.3">
              <p:embed/>
            </p:oleObj>
          </a:graphicData>
        </a:graphic>
      </p:graphicFrame>
      <p:sp>
        <p:nvSpPr>
          <p:cNvPr id="476164" name="AutoShape 4"/>
          <p:cNvSpPr>
            <a:spLocks noChangeArrowheads="1"/>
          </p:cNvSpPr>
          <p:nvPr/>
        </p:nvSpPr>
        <p:spPr bwMode="auto">
          <a:xfrm>
            <a:off x="685800" y="685800"/>
            <a:ext cx="2057400" cy="10668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6165" name="AutoShape 5"/>
          <p:cNvSpPr>
            <a:spLocks noChangeArrowheads="1"/>
          </p:cNvSpPr>
          <p:nvPr/>
        </p:nvSpPr>
        <p:spPr bwMode="auto">
          <a:xfrm>
            <a:off x="6324600" y="685800"/>
            <a:ext cx="2057400" cy="10668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6166" name="AutoShape 6"/>
          <p:cNvSpPr>
            <a:spLocks noChangeArrowheads="1"/>
          </p:cNvSpPr>
          <p:nvPr/>
        </p:nvSpPr>
        <p:spPr bwMode="auto">
          <a:xfrm>
            <a:off x="6324600" y="4419600"/>
            <a:ext cx="2057400" cy="10668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6167" name="AutoShape 7"/>
          <p:cNvSpPr>
            <a:spLocks noChangeArrowheads="1"/>
          </p:cNvSpPr>
          <p:nvPr/>
        </p:nvSpPr>
        <p:spPr bwMode="auto">
          <a:xfrm>
            <a:off x="609600" y="4267200"/>
            <a:ext cx="2057400" cy="10668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2971800" y="9906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>
            <a:off x="3048000" y="13716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048000" y="54102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6171" name="Line 11"/>
          <p:cNvSpPr>
            <a:spLocks noChangeShapeType="1"/>
          </p:cNvSpPr>
          <p:nvPr/>
        </p:nvSpPr>
        <p:spPr bwMode="auto">
          <a:xfrm flipH="1">
            <a:off x="3124200" y="5791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7620000" y="18288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6173" name="Line 13"/>
          <p:cNvSpPr>
            <a:spLocks noChangeShapeType="1"/>
          </p:cNvSpPr>
          <p:nvPr/>
        </p:nvSpPr>
        <p:spPr bwMode="auto">
          <a:xfrm flipV="1">
            <a:off x="7315200" y="16764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1752600" y="17526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6175" name="Line 15"/>
          <p:cNvSpPr>
            <a:spLocks noChangeShapeType="1"/>
          </p:cNvSpPr>
          <p:nvPr/>
        </p:nvSpPr>
        <p:spPr bwMode="auto">
          <a:xfrm flipV="1">
            <a:off x="1371600" y="18288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76176" name="Object 16"/>
          <p:cNvGraphicFramePr>
            <a:graphicFrameLocks noChangeAspect="1"/>
          </p:cNvGraphicFramePr>
          <p:nvPr/>
        </p:nvGraphicFramePr>
        <p:xfrm>
          <a:off x="1854200" y="2946400"/>
          <a:ext cx="1593850" cy="928688"/>
        </p:xfrm>
        <a:graphic>
          <a:graphicData uri="http://schemas.openxmlformats.org/presentationml/2006/ole">
            <p:oleObj spid="_x0000_s2051" name="Equation" r:id="rId5" imgW="787320" imgH="457200" progId="Equation.3">
              <p:embed/>
            </p:oleObj>
          </a:graphicData>
        </a:graphic>
      </p:graphicFrame>
      <p:graphicFrame>
        <p:nvGraphicFramePr>
          <p:cNvPr id="476177" name="Object 17"/>
          <p:cNvGraphicFramePr>
            <a:graphicFrameLocks noChangeAspect="1"/>
          </p:cNvGraphicFramePr>
          <p:nvPr/>
        </p:nvGraphicFramePr>
        <p:xfrm>
          <a:off x="6083300" y="2946400"/>
          <a:ext cx="1128713" cy="873125"/>
        </p:xfrm>
        <a:graphic>
          <a:graphicData uri="http://schemas.openxmlformats.org/presentationml/2006/ole">
            <p:oleObj spid="_x0000_s2052" name="Equation" r:id="rId6" imgW="558720" imgH="431640" progId="Equation.3">
              <p:embed/>
            </p:oleObj>
          </a:graphicData>
        </a:graphic>
      </p:graphicFrame>
      <p:graphicFrame>
        <p:nvGraphicFramePr>
          <p:cNvPr id="476178" name="Object 18"/>
          <p:cNvGraphicFramePr>
            <a:graphicFrameLocks noChangeAspect="1"/>
          </p:cNvGraphicFramePr>
          <p:nvPr/>
        </p:nvGraphicFramePr>
        <p:xfrm>
          <a:off x="7627938" y="2667000"/>
          <a:ext cx="1516062" cy="874713"/>
        </p:xfrm>
        <a:graphic>
          <a:graphicData uri="http://schemas.openxmlformats.org/presentationml/2006/ole">
            <p:oleObj spid="_x0000_s2053" name="Equation" r:id="rId7" imgW="749160" imgH="431640" progId="Equation.3">
              <p:embed/>
            </p:oleObj>
          </a:graphicData>
        </a:graphic>
      </p:graphicFrame>
      <p:graphicFrame>
        <p:nvGraphicFramePr>
          <p:cNvPr id="476179" name="Object 19"/>
          <p:cNvGraphicFramePr>
            <a:graphicFrameLocks noChangeAspect="1"/>
          </p:cNvGraphicFramePr>
          <p:nvPr/>
        </p:nvGraphicFramePr>
        <p:xfrm>
          <a:off x="152400" y="2921000"/>
          <a:ext cx="1206500" cy="925513"/>
        </p:xfrm>
        <a:graphic>
          <a:graphicData uri="http://schemas.openxmlformats.org/presentationml/2006/ole">
            <p:oleObj spid="_x0000_s2054" name="Equation" r:id="rId8" imgW="596880" imgH="457200" progId="Equation.3">
              <p:embed/>
            </p:oleObj>
          </a:graphicData>
        </a:graphic>
      </p:graphicFrame>
      <p:graphicFrame>
        <p:nvGraphicFramePr>
          <p:cNvPr id="476180" name="Object 20"/>
          <p:cNvGraphicFramePr>
            <a:graphicFrameLocks noChangeAspect="1"/>
          </p:cNvGraphicFramePr>
          <p:nvPr/>
        </p:nvGraphicFramePr>
        <p:xfrm>
          <a:off x="3489325" y="5835650"/>
          <a:ext cx="1979613" cy="412750"/>
        </p:xfrm>
        <a:graphic>
          <a:graphicData uri="http://schemas.openxmlformats.org/presentationml/2006/ole">
            <p:oleObj spid="_x0000_s2055" name="Equation" r:id="rId9" imgW="977760" imgH="203040" progId="Equation.3">
              <p:embed/>
            </p:oleObj>
          </a:graphicData>
        </a:graphic>
      </p:graphicFrame>
      <p:graphicFrame>
        <p:nvGraphicFramePr>
          <p:cNvPr id="476181" name="Object 21"/>
          <p:cNvGraphicFramePr>
            <a:graphicFrameLocks noChangeAspect="1"/>
          </p:cNvGraphicFramePr>
          <p:nvPr/>
        </p:nvGraphicFramePr>
        <p:xfrm>
          <a:off x="3541713" y="4876800"/>
          <a:ext cx="1981200" cy="412750"/>
        </p:xfrm>
        <a:graphic>
          <a:graphicData uri="http://schemas.openxmlformats.org/presentationml/2006/ole">
            <p:oleObj spid="_x0000_s2056" name="Equation" r:id="rId10" imgW="977760" imgH="203040" progId="Equation.3">
              <p:embed/>
            </p:oleObj>
          </a:graphicData>
        </a:graphic>
      </p:graphicFrame>
      <p:graphicFrame>
        <p:nvGraphicFramePr>
          <p:cNvPr id="476182" name="Object 22"/>
          <p:cNvGraphicFramePr>
            <a:graphicFrameLocks noChangeAspect="1"/>
          </p:cNvGraphicFramePr>
          <p:nvPr/>
        </p:nvGraphicFramePr>
        <p:xfrm>
          <a:off x="3303588" y="1371600"/>
          <a:ext cx="2087562" cy="795338"/>
        </p:xfrm>
        <a:graphic>
          <a:graphicData uri="http://schemas.openxmlformats.org/presentationml/2006/ole">
            <p:oleObj spid="_x0000_s2057" name="Equation" r:id="rId11" imgW="1168200" imgH="444240" progId="Equation.3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2" grpId="0" build="p" animBg="1"/>
      <p:bldP spid="476164" grpId="0" animBg="1"/>
      <p:bldP spid="476165" grpId="0" animBg="1"/>
      <p:bldP spid="476166" grpId="0" animBg="1"/>
      <p:bldP spid="476167" grpId="0" animBg="1"/>
      <p:bldP spid="476168" grpId="0" animBg="1"/>
      <p:bldP spid="476169" grpId="0" animBg="1"/>
      <p:bldP spid="476170" grpId="0" animBg="1"/>
      <p:bldP spid="476171" grpId="0" animBg="1"/>
      <p:bldP spid="476172" grpId="0" animBg="1"/>
      <p:bldP spid="476173" grpId="0" animBg="1"/>
      <p:bldP spid="476174" grpId="0" animBg="1"/>
      <p:bldP spid="47617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Contents and </a:t>
            </a:r>
            <a:r>
              <a:rPr lang="en-US" dirty="0" smtClean="0">
                <a:solidFill>
                  <a:srgbClr val="FF3300"/>
                </a:solidFill>
              </a:rPr>
              <a:t>Concepts </a:t>
            </a:r>
            <a:endParaRPr lang="en-US" dirty="0" smtClean="0">
              <a:solidFill>
                <a:srgbClr val="FF3300"/>
              </a:solidFill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  <a:noFill/>
        </p:spPr>
        <p:txBody>
          <a:bodyPr/>
          <a:lstStyle/>
          <a:p>
            <a:pPr marL="0" indent="0" eaLnBrk="1" hangingPunct="1"/>
            <a:r>
              <a:rPr lang="en-US" b="1" dirty="0" smtClean="0"/>
              <a:t>Acid</a:t>
            </a:r>
            <a:r>
              <a:rPr lang="en-US" b="1" dirty="0" smtClean="0">
                <a:cs typeface="Arial" charset="0"/>
              </a:rPr>
              <a:t>–</a:t>
            </a:r>
            <a:r>
              <a:rPr lang="en-US" b="1" dirty="0" smtClean="0"/>
              <a:t>Base Concepts</a:t>
            </a:r>
          </a:p>
          <a:p>
            <a:pPr marL="0" indent="0" eaLnBrk="1" hangingPunct="1"/>
            <a:r>
              <a:rPr lang="en-US" dirty="0" smtClean="0"/>
              <a:t>Arrhenius Concept of Acids and Bases</a:t>
            </a:r>
          </a:p>
          <a:p>
            <a:pPr marL="0" indent="0" eaLnBrk="1" hangingPunct="1"/>
            <a:r>
              <a:rPr lang="en-US" dirty="0" err="1" smtClean="0"/>
              <a:t>Br</a:t>
            </a:r>
            <a:r>
              <a:rPr lang="en-US" dirty="0" err="1" smtClean="0">
                <a:cs typeface="Arial" charset="0"/>
              </a:rPr>
              <a:t>ø</a:t>
            </a:r>
            <a:r>
              <a:rPr lang="en-US" dirty="0" err="1" smtClean="0"/>
              <a:t>nsted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Lowry Concept of Acids and Bases</a:t>
            </a:r>
          </a:p>
          <a:p>
            <a:pPr marL="0" indent="0" eaLnBrk="1" hangingPunct="1"/>
            <a:r>
              <a:rPr lang="en-US" dirty="0" smtClean="0"/>
              <a:t>Lewis Concept of Acids and Bases</a:t>
            </a:r>
          </a:p>
          <a:p>
            <a:pPr marL="0" indent="0" eaLnBrk="1" hangingPunct="1"/>
            <a:endParaRPr lang="en-US" b="1" dirty="0" smtClean="0"/>
          </a:p>
          <a:p>
            <a:pPr marL="0" indent="0" eaLnBrk="1" hangingPunct="1"/>
            <a:r>
              <a:rPr lang="en-US" b="1" dirty="0" smtClean="0"/>
              <a:t>Acid and Base Strengths</a:t>
            </a:r>
          </a:p>
          <a:p>
            <a:pPr marL="0" indent="0" eaLnBrk="1" hangingPunct="1"/>
            <a:r>
              <a:rPr lang="en-US" dirty="0" smtClean="0"/>
              <a:t>Relative Strengths of Acids and Bases</a:t>
            </a:r>
          </a:p>
          <a:p>
            <a:pPr marL="0" indent="0" eaLnBrk="1" hangingPunct="1"/>
            <a:r>
              <a:rPr lang="en-US" dirty="0" smtClean="0"/>
              <a:t>Molecular Structure and Acid Strength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609600"/>
            <a:ext cx="88392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We will examine three ways to explain acid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base behavior: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	Arrhenius Concept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	</a:t>
            </a:r>
            <a:r>
              <a:rPr lang="en-US" dirty="0" err="1" smtClean="0"/>
              <a:t>Br</a:t>
            </a:r>
            <a:r>
              <a:rPr lang="en-US" dirty="0" err="1" smtClean="0">
                <a:cs typeface="Arial" charset="0"/>
              </a:rPr>
              <a:t>ø</a:t>
            </a:r>
            <a:r>
              <a:rPr lang="en-US" dirty="0" err="1" smtClean="0"/>
              <a:t>nsted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Lowry </a:t>
            </a:r>
            <a:r>
              <a:rPr lang="en-US" dirty="0" smtClean="0"/>
              <a:t>Concept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	Lewis Concept</a:t>
            </a:r>
          </a:p>
        </p:txBody>
      </p:sp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381000" y="4648200"/>
            <a:ext cx="4141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Note:</a:t>
            </a:r>
            <a:r>
              <a:rPr lang="en-US" sz="2800" i="0" dirty="0"/>
              <a:t> H</a:t>
            </a:r>
            <a:r>
              <a:rPr lang="en-US" sz="2800" i="0" baseline="30000" dirty="0"/>
              <a:t>+</a:t>
            </a:r>
            <a:r>
              <a:rPr lang="en-US" sz="2800" i="0" dirty="0"/>
              <a:t> in water is H</a:t>
            </a:r>
            <a:r>
              <a:rPr lang="en-US" sz="2800" i="0" baseline="-25000" dirty="0"/>
              <a:t>3</a:t>
            </a:r>
            <a:r>
              <a:rPr lang="en-US" sz="2800" i="0" dirty="0"/>
              <a:t>O</a:t>
            </a:r>
            <a:r>
              <a:rPr lang="en-US" sz="2800" i="0" baseline="30000" dirty="0"/>
              <a:t>+</a:t>
            </a:r>
            <a:endParaRPr lang="en-US" sz="28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458200" cy="25908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Self-Ionization of Water and pH</a:t>
            </a:r>
          </a:p>
          <a:p>
            <a:pPr marL="0" indent="0" eaLnBrk="1" hangingPunct="1"/>
            <a:r>
              <a:rPr lang="en-US" dirty="0" smtClean="0"/>
              <a:t>Self-Ionization of Water</a:t>
            </a:r>
          </a:p>
          <a:p>
            <a:pPr marL="0" indent="0" eaLnBrk="1" hangingPunct="1"/>
            <a:r>
              <a:rPr lang="en-US" dirty="0" smtClean="0"/>
              <a:t>Solutions of a Strong Acid or Base</a:t>
            </a:r>
          </a:p>
          <a:p>
            <a:pPr marL="0" indent="0" eaLnBrk="1" hangingPunct="1"/>
            <a:r>
              <a:rPr lang="en-US" dirty="0" smtClean="0"/>
              <a:t>The pH of a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52400" y="609600"/>
            <a:ext cx="8839200" cy="4572000"/>
          </a:xfrm>
        </p:spPr>
        <p:txBody>
          <a:bodyPr/>
          <a:lstStyle/>
          <a:p>
            <a:pPr marL="0" indent="0" eaLnBrk="1" hangingPunct="1"/>
            <a:r>
              <a:rPr lang="en-US" b="1" dirty="0" smtClean="0"/>
              <a:t>Arrhenius Concept of Acids and Bases</a:t>
            </a:r>
          </a:p>
          <a:p>
            <a:pPr marL="0" indent="0" eaLnBrk="1" hangingPunct="1"/>
            <a:endParaRPr lang="en-US" b="1" dirty="0" smtClean="0"/>
          </a:p>
          <a:p>
            <a:pPr marL="0" indent="0" eaLnBrk="1" hangingPunct="1"/>
            <a:r>
              <a:rPr lang="en-US" dirty="0" smtClean="0"/>
              <a:t>An Arrhenius acid is a substance that, when dissolved in water, increases the concentration of </a:t>
            </a:r>
            <a:r>
              <a:rPr lang="en-US" dirty="0" err="1" smtClean="0"/>
              <a:t>hydronium</a:t>
            </a:r>
            <a:r>
              <a:rPr lang="en-US" dirty="0" smtClean="0"/>
              <a:t> ion,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pPr marL="0" indent="0" eaLnBrk="1" hangingPunct="1"/>
            <a:endParaRPr lang="en-US" i="1" dirty="0" smtClean="0"/>
          </a:p>
          <a:p>
            <a:pPr marL="0" indent="0" eaLnBrk="1" hangingPunct="1"/>
            <a:r>
              <a:rPr lang="en-US" dirty="0" smtClean="0"/>
              <a:t>An Arrhenius base is a substance that, when dissolved in water, increases the concentration of hydroxide ion, OH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610600" cy="26670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The Arrhenius concept limits bases to compounds that contain a hydroxide ion.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The </a:t>
            </a:r>
            <a:r>
              <a:rPr lang="en-US" dirty="0" err="1" smtClean="0"/>
              <a:t>Br</a:t>
            </a:r>
            <a:r>
              <a:rPr lang="en-US" dirty="0" err="1" smtClean="0">
                <a:cs typeface="Arial" charset="0"/>
              </a:rPr>
              <a:t>ø</a:t>
            </a:r>
            <a:r>
              <a:rPr lang="en-US" dirty="0" err="1" smtClean="0"/>
              <a:t>nsted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Lowry concept expands the compounds that can be considered acids and bases.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533400"/>
            <a:ext cx="8229600" cy="5715000"/>
          </a:xfrm>
        </p:spPr>
        <p:txBody>
          <a:bodyPr/>
          <a:lstStyle/>
          <a:p>
            <a:pPr marL="0" indent="0" eaLnBrk="1" hangingPunct="1"/>
            <a:r>
              <a:rPr lang="en-US" b="1" dirty="0" err="1" smtClean="0"/>
              <a:t>Br</a:t>
            </a:r>
            <a:r>
              <a:rPr lang="en-US" b="1" dirty="0" err="1" smtClean="0">
                <a:cs typeface="Arial" charset="0"/>
              </a:rPr>
              <a:t>ø</a:t>
            </a:r>
            <a:r>
              <a:rPr lang="en-US" b="1" dirty="0" err="1" smtClean="0"/>
              <a:t>nsted</a:t>
            </a:r>
            <a:r>
              <a:rPr lang="en-US" b="1" dirty="0" smtClean="0">
                <a:cs typeface="Arial" charset="0"/>
              </a:rPr>
              <a:t>–</a:t>
            </a:r>
            <a:r>
              <a:rPr lang="en-US" b="1" dirty="0" smtClean="0"/>
              <a:t>Lowry Concept of Acids and Bases</a:t>
            </a:r>
          </a:p>
          <a:p>
            <a:pPr marL="0" indent="0" eaLnBrk="1" hangingPunct="1"/>
            <a:r>
              <a:rPr lang="en-US" dirty="0" smtClean="0"/>
              <a:t>An acid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base reaction is considered a proton (H</a:t>
            </a:r>
            <a:r>
              <a:rPr lang="en-US" baseline="30000" dirty="0" smtClean="0"/>
              <a:t>+</a:t>
            </a:r>
            <a:r>
              <a:rPr lang="en-US" dirty="0" smtClean="0"/>
              <a:t>) transfer reaction.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b="1" dirty="0" smtClean="0"/>
          </a:p>
        </p:txBody>
      </p:sp>
      <p:pic>
        <p:nvPicPr>
          <p:cNvPr id="371715" name="Picture 3" descr="Ch15_pg626_fig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3819525"/>
            <a:ext cx="78200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295400" y="3429000"/>
            <a:ext cx="1905000" cy="457200"/>
            <a:chOff x="816" y="2160"/>
            <a:chExt cx="1200" cy="288"/>
          </a:xfrm>
        </p:grpSpPr>
        <p:sp>
          <p:nvSpPr>
            <p:cNvPr id="18441" name="Line 28"/>
            <p:cNvSpPr>
              <a:spLocks noChangeShapeType="1"/>
            </p:cNvSpPr>
            <p:nvPr/>
          </p:nvSpPr>
          <p:spPr bwMode="auto">
            <a:xfrm flipV="1">
              <a:off x="816" y="21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29"/>
            <p:cNvSpPr>
              <a:spLocks noChangeShapeType="1"/>
            </p:cNvSpPr>
            <p:nvPr/>
          </p:nvSpPr>
          <p:spPr bwMode="auto">
            <a:xfrm>
              <a:off x="816" y="216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30"/>
            <p:cNvSpPr>
              <a:spLocks noChangeShapeType="1"/>
            </p:cNvSpPr>
            <p:nvPr/>
          </p:nvSpPr>
          <p:spPr bwMode="auto">
            <a:xfrm>
              <a:off x="2016" y="21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1744" name="Text Box 32"/>
          <p:cNvSpPr txBox="1">
            <a:spLocks noChangeArrowheads="1"/>
          </p:cNvSpPr>
          <p:nvPr/>
        </p:nvSpPr>
        <p:spPr bwMode="auto">
          <a:xfrm>
            <a:off x="609600" y="3429000"/>
            <a:ext cx="58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0"/>
              <a:t>H</a:t>
            </a:r>
            <a:r>
              <a:rPr lang="en-US" sz="2800" i="0" baseline="30000"/>
              <a:t>+</a:t>
            </a:r>
            <a:endParaRPr lang="en-US" sz="2800" i="0"/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1447800" y="2909888"/>
            <a:ext cx="582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0"/>
              <a:t>H</a:t>
            </a:r>
            <a:r>
              <a:rPr lang="en-US" sz="2800" i="0" baseline="30000"/>
              <a:t>+</a:t>
            </a:r>
            <a:endParaRPr lang="en-US" sz="2800" i="0"/>
          </a:p>
        </p:txBody>
      </p:sp>
      <p:sp>
        <p:nvSpPr>
          <p:cNvPr id="371746" name="Text Box 34"/>
          <p:cNvSpPr txBox="1">
            <a:spLocks noChangeArrowheads="1"/>
          </p:cNvSpPr>
          <p:nvPr/>
        </p:nvSpPr>
        <p:spPr bwMode="auto">
          <a:xfrm>
            <a:off x="2362200" y="2909888"/>
            <a:ext cx="582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0"/>
              <a:t>H</a:t>
            </a:r>
            <a:r>
              <a:rPr lang="en-US" sz="2800" i="0" baseline="30000"/>
              <a:t>+</a:t>
            </a:r>
            <a:endParaRPr lang="en-US" sz="2800" i="0"/>
          </a:p>
        </p:txBody>
      </p:sp>
      <p:sp>
        <p:nvSpPr>
          <p:cNvPr id="371747" name="Text Box 35"/>
          <p:cNvSpPr txBox="1">
            <a:spLocks noChangeArrowheads="1"/>
          </p:cNvSpPr>
          <p:nvPr/>
        </p:nvSpPr>
        <p:spPr bwMode="auto">
          <a:xfrm>
            <a:off x="3276600" y="3505200"/>
            <a:ext cx="582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0"/>
              <a:t>H</a:t>
            </a:r>
            <a:r>
              <a:rPr lang="en-US" sz="2800" i="0" baseline="30000"/>
              <a:t>+</a:t>
            </a:r>
            <a:endParaRPr lang="en-US" sz="280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71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71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7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7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44" grpId="0"/>
      <p:bldP spid="371744" grpId="1"/>
      <p:bldP spid="371745" grpId="0"/>
      <p:bldP spid="371745" grpId="1"/>
      <p:bldP spid="371746" grpId="0"/>
      <p:bldP spid="371746" grpId="1"/>
      <p:bldP spid="371747" grpId="0"/>
      <p:bldP spid="3717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3124200"/>
            <a:ext cx="8229600" cy="3429000"/>
          </a:xfrm>
          <a:noFill/>
        </p:spPr>
        <p:txBody>
          <a:bodyPr anchor="t"/>
          <a:lstStyle/>
          <a:p>
            <a:pPr marL="0" indent="0" eaLnBrk="1" hangingPunct="1"/>
            <a:r>
              <a:rPr lang="en-US" smtClean="0"/>
              <a:t>A Br</a:t>
            </a:r>
            <a:r>
              <a:rPr lang="en-US" smtClean="0">
                <a:cs typeface="Arial" charset="0"/>
              </a:rPr>
              <a:t>ø</a:t>
            </a:r>
            <a:r>
              <a:rPr lang="en-US" smtClean="0"/>
              <a:t>nsted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Lowry </a:t>
            </a:r>
            <a:r>
              <a:rPr lang="en-US" b="1" smtClean="0"/>
              <a:t>acid</a:t>
            </a:r>
            <a:r>
              <a:rPr lang="en-US" smtClean="0"/>
              <a:t> is the species donating a proton in a proton-transfer reaction; it is a proton donor.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r>
              <a:rPr lang="en-US" smtClean="0"/>
              <a:t>A Br</a:t>
            </a:r>
            <a:r>
              <a:rPr lang="en-US" smtClean="0">
                <a:cs typeface="Arial" charset="0"/>
              </a:rPr>
              <a:t>ø</a:t>
            </a:r>
            <a:r>
              <a:rPr lang="en-US" smtClean="0"/>
              <a:t>nsted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Lowry </a:t>
            </a:r>
            <a:r>
              <a:rPr lang="en-US" b="1" smtClean="0"/>
              <a:t>base</a:t>
            </a:r>
            <a:r>
              <a:rPr lang="en-US" smtClean="0"/>
              <a:t> is the species accepting a proton in a proton-transfer reaction; it is a proton acceptor.</a:t>
            </a:r>
          </a:p>
        </p:txBody>
      </p:sp>
      <p:pic>
        <p:nvPicPr>
          <p:cNvPr id="465923" name="Picture 3" descr="Ch15_pg626_fig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1295400"/>
            <a:ext cx="78200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5924" name="AutoShape 4"/>
          <p:cNvSpPr>
            <a:spLocks noChangeArrowheads="1"/>
          </p:cNvSpPr>
          <p:nvPr/>
        </p:nvSpPr>
        <p:spPr bwMode="auto">
          <a:xfrm>
            <a:off x="533400" y="1371600"/>
            <a:ext cx="1371600" cy="144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5925" name="AutoShape 5"/>
          <p:cNvSpPr>
            <a:spLocks noChangeArrowheads="1"/>
          </p:cNvSpPr>
          <p:nvPr/>
        </p:nvSpPr>
        <p:spPr bwMode="auto">
          <a:xfrm>
            <a:off x="2514600" y="1371600"/>
            <a:ext cx="1371600" cy="144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95400" y="914400"/>
            <a:ext cx="1905000" cy="457200"/>
            <a:chOff x="816" y="2160"/>
            <a:chExt cx="1200" cy="288"/>
          </a:xfrm>
        </p:grpSpPr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flipV="1">
              <a:off x="816" y="21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816" y="216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2016" y="216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4" grpId="0" animBg="1"/>
      <p:bldP spid="465924" grpId="1" animBg="1"/>
      <p:bldP spid="4659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066800"/>
            <a:ext cx="7772400" cy="45720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Substances in the acid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base reaction that differ by the gain or loss of a proton, H</a:t>
            </a:r>
            <a:r>
              <a:rPr lang="en-US" baseline="30000" dirty="0" smtClean="0"/>
              <a:t>+</a:t>
            </a:r>
            <a:r>
              <a:rPr lang="en-US" dirty="0" smtClean="0"/>
              <a:t>, are called a conjugate acid</a:t>
            </a:r>
            <a:r>
              <a:rPr lang="en-US" dirty="0" smtClean="0">
                <a:cs typeface="Arial" charset="0"/>
              </a:rPr>
              <a:t>–</a:t>
            </a:r>
            <a:r>
              <a:rPr lang="en-US" dirty="0" smtClean="0"/>
              <a:t>base pair. The acid is called the conjugate acid; the base is called a conjugate base.</a:t>
            </a:r>
          </a:p>
          <a:p>
            <a:pPr marL="0" indent="0"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  <p:pic>
        <p:nvPicPr>
          <p:cNvPr id="20483" name="Picture 4" descr="Ch15_pg626_fig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3962400"/>
            <a:ext cx="78200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73" name="Text Box 37"/>
          <p:cNvSpPr txBox="1">
            <a:spLocks noChangeArrowheads="1"/>
          </p:cNvSpPr>
          <p:nvPr/>
        </p:nvSpPr>
        <p:spPr bwMode="auto">
          <a:xfrm>
            <a:off x="860425" y="5272088"/>
            <a:ext cx="892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/>
              <a:t>Acid</a:t>
            </a:r>
          </a:p>
        </p:txBody>
      </p:sp>
      <p:sp>
        <p:nvSpPr>
          <p:cNvPr id="372774" name="Text Box 38"/>
          <p:cNvSpPr txBox="1">
            <a:spLocks noChangeArrowheads="1"/>
          </p:cNvSpPr>
          <p:nvPr/>
        </p:nvSpPr>
        <p:spPr bwMode="auto">
          <a:xfrm>
            <a:off x="2765425" y="5257800"/>
            <a:ext cx="1120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/>
              <a:t>Base</a:t>
            </a:r>
          </a:p>
        </p:txBody>
      </p:sp>
      <p:sp>
        <p:nvSpPr>
          <p:cNvPr id="372775" name="Text Box 39"/>
          <p:cNvSpPr txBox="1">
            <a:spLocks noChangeArrowheads="1"/>
          </p:cNvSpPr>
          <p:nvPr/>
        </p:nvSpPr>
        <p:spPr bwMode="auto">
          <a:xfrm>
            <a:off x="6956425" y="5257800"/>
            <a:ext cx="1958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/>
              <a:t>Conjugate acid</a:t>
            </a:r>
          </a:p>
        </p:txBody>
      </p:sp>
      <p:sp>
        <p:nvSpPr>
          <p:cNvPr id="372776" name="Text Box 40"/>
          <p:cNvSpPr txBox="1">
            <a:spLocks noChangeArrowheads="1"/>
          </p:cNvSpPr>
          <p:nvPr/>
        </p:nvSpPr>
        <p:spPr bwMode="auto">
          <a:xfrm>
            <a:off x="5051425" y="5257800"/>
            <a:ext cx="1958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/>
              <a:t>Conjugate base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143000" y="3429000"/>
            <a:ext cx="4800600" cy="609600"/>
            <a:chOff x="720" y="2160"/>
            <a:chExt cx="3024" cy="240"/>
          </a:xfrm>
        </p:grpSpPr>
        <p:sp>
          <p:nvSpPr>
            <p:cNvPr id="20493" name="Line 46"/>
            <p:cNvSpPr>
              <a:spLocks noChangeShapeType="1"/>
            </p:cNvSpPr>
            <p:nvPr/>
          </p:nvSpPr>
          <p:spPr bwMode="auto">
            <a:xfrm flipV="1">
              <a:off x="720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47"/>
            <p:cNvSpPr>
              <a:spLocks noChangeShapeType="1"/>
            </p:cNvSpPr>
            <p:nvPr/>
          </p:nvSpPr>
          <p:spPr bwMode="auto">
            <a:xfrm>
              <a:off x="720" y="2160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48"/>
            <p:cNvSpPr>
              <a:spLocks noChangeShapeType="1"/>
            </p:cNvSpPr>
            <p:nvPr/>
          </p:nvSpPr>
          <p:spPr bwMode="auto">
            <a:xfrm>
              <a:off x="3744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124200" y="3657600"/>
            <a:ext cx="4800600" cy="381000"/>
            <a:chOff x="720" y="2160"/>
            <a:chExt cx="3024" cy="240"/>
          </a:xfrm>
        </p:grpSpPr>
        <p:sp>
          <p:nvSpPr>
            <p:cNvPr id="20490" name="Line 51"/>
            <p:cNvSpPr>
              <a:spLocks noChangeShapeType="1"/>
            </p:cNvSpPr>
            <p:nvPr/>
          </p:nvSpPr>
          <p:spPr bwMode="auto">
            <a:xfrm flipV="1">
              <a:off x="720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52"/>
            <p:cNvSpPr>
              <a:spLocks noChangeShapeType="1"/>
            </p:cNvSpPr>
            <p:nvPr/>
          </p:nvSpPr>
          <p:spPr bwMode="auto">
            <a:xfrm>
              <a:off x="720" y="2160"/>
              <a:ext cx="3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53"/>
            <p:cNvSpPr>
              <a:spLocks noChangeShapeType="1"/>
            </p:cNvSpPr>
            <p:nvPr/>
          </p:nvSpPr>
          <p:spPr bwMode="auto">
            <a:xfrm>
              <a:off x="3744" y="21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73" grpId="0"/>
      <p:bldP spid="372774" grpId="0"/>
      <p:bldP spid="372775" grpId="0"/>
      <p:bldP spid="37277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200</TotalTime>
  <Words>1411</Words>
  <Application>Microsoft Office PowerPoint</Application>
  <PresentationFormat>On-screen Show (4:3)</PresentationFormat>
  <Paragraphs>192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Equity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Contents and Concepts 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Woud Nyagoro</dc:creator>
  <cp:lastModifiedBy>Woud Nyagoro</cp:lastModifiedBy>
  <cp:revision>1</cp:revision>
  <dcterms:created xsi:type="dcterms:W3CDTF">2011-03-22T17:44:02Z</dcterms:created>
  <dcterms:modified xsi:type="dcterms:W3CDTF">2011-03-22T21:04:04Z</dcterms:modified>
</cp:coreProperties>
</file>