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8850-1F7A-4A2C-B63C-F49925614E43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2EC4-3AC8-402C-87E8-128D387B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66504-3C0F-4CE1-839C-EC2FCDF61D51}" type="slidenum">
              <a:rPr lang="en-US"/>
              <a:pPr eaLnBrk="1" hangingPunct="1"/>
              <a:t>1</a:t>
            </a:fld>
            <a:endParaRPr lang="en-US" dirty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891A13-7810-48E5-A147-4D184076812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AF8C72-7F40-423B-99D3-F36F1456198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8DA2B2-A82A-4DD0-9955-618E778D821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7D7EA-FBD8-4E07-84A6-B99FDEF1239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3164E7-0A46-4964-A5D2-90004BB9B432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178D3D-009F-49F7-88C7-C1B324EE455A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BEBB73-F2AE-4327-AD9E-555435349380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393113-0078-4162-A97A-9DAD1DD631C4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6C7450-19C5-4FF1-A923-B90C3664C2D4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C3D9BA-9F7E-4315-96E6-89327E6B506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5CC01B-D93F-447E-A01D-C7A886B07D10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768C06-38A2-44A9-8521-7BC4F675411F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472294-BFFF-4FC2-A94A-18D5362496AB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0345AF-6159-4366-843C-05F41FDBD6CF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455717-6CFA-4BE4-B801-F7DE3460C5D0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eaLnBrk="1" hangingPunct="1"/>
            <a:endParaRPr lang="en-US" smtClean="0"/>
          </a:p>
        </p:txBody>
      </p:sp>
      <p:sp>
        <p:nvSpPr>
          <p:cNvPr id="6861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F4740B-904E-49A2-8AF9-37BDFCAC672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070DB1-AEB3-4288-9ACE-82911CE8C554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845EDC-932C-4FEB-8713-D08D308F947C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453605-1FF7-4079-907C-D62380E1E955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24FD4-338C-4D67-94B8-7FF573F66971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959634-7317-4C21-8E5A-BE87FF39C7EF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636A2E-2D0C-41E5-B3C7-1A99721736D6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70E745-C7C9-4F62-98E4-CE0EFFCF28D3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46E18D-8791-4BBA-B899-37BA32D75D92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33964D-2BF2-4ADE-BA1F-416C6582AB62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24B707-3FE1-4AAD-8430-9D5B04CAF89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55D32C-C524-4486-A429-34C5ADDF9AE5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0FB4D-478E-432C-B072-F5411509CC1F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5AD22A-13F0-4BB2-B515-D77958CB7C13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2059D9-A3F6-4E8A-AFE4-5773B1A74A58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018605-74E6-4764-B5CF-0F33C7C66CF6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EC2D3A-B82D-4E6D-94BC-058DEA642712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89FB26-1E64-41D0-B9F3-C176DCEDCEDD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B38D85-CBAC-4D8B-8E23-0188C8307938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530F-81AC-441A-BD5B-AD7E1CA7CC6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205E-7F6C-4E5E-8D73-461E1C7C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Matter on the Atomic Scale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7170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475" y="1336675"/>
            <a:ext cx="7526338" cy="595313"/>
          </a:xfrm>
        </p:spPr>
        <p:txBody>
          <a:bodyPr/>
          <a:lstStyle/>
          <a:p>
            <a:pPr marL="230188" indent="-230188" eaLnBrk="1" hangingPunct="1"/>
            <a:r>
              <a:rPr lang="en-US" smtClean="0"/>
              <a:t>Physical property:     </a:t>
            </a:r>
            <a:r>
              <a:rPr lang="en-US" sz="1400" smtClean="0"/>
              <a:t> </a:t>
            </a:r>
            <a:r>
              <a:rPr lang="en-US" smtClean="0"/>
              <a:t>density =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189538" y="1141413"/>
            <a:ext cx="1387475" cy="942975"/>
            <a:chOff x="1687" y="1047"/>
            <a:chExt cx="874" cy="594"/>
          </a:xfrm>
        </p:grpSpPr>
        <p:sp>
          <p:nvSpPr>
            <p:cNvPr id="15381" name="Text Box 5"/>
            <p:cNvSpPr txBox="1">
              <a:spLocks noChangeArrowheads="1"/>
            </p:cNvSpPr>
            <p:nvPr/>
          </p:nvSpPr>
          <p:spPr bwMode="auto">
            <a:xfrm>
              <a:off x="1687" y="1047"/>
              <a:ext cx="87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/>
                <a:t>mass</a:t>
              </a:r>
            </a:p>
            <a:p>
              <a:pPr algn="ctr"/>
              <a:r>
                <a:rPr lang="en-US" sz="2800"/>
                <a:t>Volume</a:t>
              </a:r>
            </a:p>
          </p:txBody>
        </p:sp>
        <p:sp>
          <p:nvSpPr>
            <p:cNvPr id="15382" name="Line 6"/>
            <p:cNvSpPr>
              <a:spLocks noChangeShapeType="1"/>
            </p:cNvSpPr>
            <p:nvPr/>
          </p:nvSpPr>
          <p:spPr bwMode="auto">
            <a:xfrm>
              <a:off x="1730" y="1335"/>
              <a:ext cx="7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231775" y="1905000"/>
            <a:ext cx="2805113" cy="4664075"/>
            <a:chOff x="2057" y="1321"/>
            <a:chExt cx="1767" cy="2938"/>
          </a:xfrm>
        </p:grpSpPr>
        <p:sp>
          <p:nvSpPr>
            <p:cNvPr id="15379" name="Text Box 8"/>
            <p:cNvSpPr txBox="1">
              <a:spLocks noChangeArrowheads="1"/>
            </p:cNvSpPr>
            <p:nvPr/>
          </p:nvSpPr>
          <p:spPr bwMode="auto">
            <a:xfrm>
              <a:off x="2064" y="1321"/>
              <a:ext cx="1760" cy="293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     </a:t>
              </a:r>
              <a:r>
                <a:rPr lang="en-US" sz="2000"/>
                <a:t>Density at 20°C</a:t>
              </a:r>
            </a:p>
            <a:p>
              <a:r>
                <a:rPr lang="en-US" sz="2000" b="1"/>
                <a:t>Substance    </a:t>
              </a:r>
              <a:r>
                <a:rPr lang="en-US" sz="2000" b="1" i="1"/>
                <a:t>d </a:t>
              </a:r>
              <a:r>
                <a:rPr lang="en-US" sz="2000" b="1"/>
                <a:t>(g/mL)</a:t>
              </a:r>
              <a:endParaRPr lang="en-US" sz="2000"/>
            </a:p>
            <a:p>
              <a:pPr>
                <a:spcBef>
                  <a:spcPct val="20000"/>
                </a:spcBef>
              </a:pPr>
              <a:r>
                <a:rPr lang="en-US" sz="2000"/>
                <a:t>ethanol		  0.789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water		  0.998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magnesium	  1.74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aluminum	  2.70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titanium		  4.50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copper		  8.93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lead		11.34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mercury	13.55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gold		19.32</a:t>
              </a:r>
            </a:p>
          </p:txBody>
        </p:sp>
        <p:sp>
          <p:nvSpPr>
            <p:cNvPr id="15380" name="Line 9"/>
            <p:cNvSpPr>
              <a:spLocks noChangeShapeType="1"/>
            </p:cNvSpPr>
            <p:nvPr/>
          </p:nvSpPr>
          <p:spPr bwMode="auto">
            <a:xfrm flipV="1">
              <a:off x="2057" y="1797"/>
              <a:ext cx="1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400550" y="2178050"/>
            <a:ext cx="1169988" cy="942975"/>
            <a:chOff x="170" y="1870"/>
            <a:chExt cx="737" cy="594"/>
          </a:xfrm>
        </p:grpSpPr>
        <p:grpSp>
          <p:nvGrpSpPr>
            <p:cNvPr id="15375" name="Group 11"/>
            <p:cNvGrpSpPr>
              <a:grpSpLocks/>
            </p:cNvGrpSpPr>
            <p:nvPr/>
          </p:nvGrpSpPr>
          <p:grpSpPr bwMode="auto">
            <a:xfrm>
              <a:off x="606" y="1870"/>
              <a:ext cx="301" cy="594"/>
              <a:chOff x="1931" y="1506"/>
              <a:chExt cx="301" cy="594"/>
            </a:xfrm>
          </p:grpSpPr>
          <p:sp>
            <p:nvSpPr>
              <p:cNvPr id="15377" name="Text Box 12"/>
              <p:cNvSpPr txBox="1">
                <a:spLocks noChangeArrowheads="1"/>
              </p:cNvSpPr>
              <p:nvPr/>
            </p:nvSpPr>
            <p:spPr bwMode="auto">
              <a:xfrm>
                <a:off x="1931" y="1506"/>
                <a:ext cx="301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 i="1"/>
                  <a:t>m</a:t>
                </a:r>
              </a:p>
              <a:p>
                <a:pPr algn="ctr"/>
                <a:r>
                  <a:rPr lang="en-US" sz="2800" i="1"/>
                  <a:t>V</a:t>
                </a:r>
              </a:p>
            </p:txBody>
          </p:sp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>
                <a:off x="1983" y="1794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sp>
          <p:nvSpPr>
            <p:cNvPr id="15376" name="Rectangle 14"/>
            <p:cNvSpPr>
              <a:spLocks noChangeArrowheads="1"/>
            </p:cNvSpPr>
            <p:nvPr/>
          </p:nvSpPr>
          <p:spPr bwMode="auto">
            <a:xfrm>
              <a:off x="170" y="1981"/>
              <a:ext cx="55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800" i="1"/>
                <a:t>d =</a:t>
              </a:r>
              <a:endParaRPr lang="en-US" sz="2800"/>
            </a:p>
          </p:txBody>
        </p:sp>
      </p:grp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4071938" y="4121150"/>
            <a:ext cx="2338387" cy="2495550"/>
            <a:chOff x="2565" y="2596"/>
            <a:chExt cx="1473" cy="1572"/>
          </a:xfrm>
        </p:grpSpPr>
        <p:sp>
          <p:nvSpPr>
            <p:cNvPr id="15372" name="Rectangle 21"/>
            <p:cNvSpPr>
              <a:spLocks noChangeArrowheads="1"/>
            </p:cNvSpPr>
            <p:nvPr/>
          </p:nvSpPr>
          <p:spPr bwMode="auto">
            <a:xfrm>
              <a:off x="2588" y="2596"/>
              <a:ext cx="1404" cy="15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17"/>
            <p:cNvSpPr txBox="1">
              <a:spLocks noChangeArrowheads="1"/>
            </p:cNvSpPr>
            <p:nvPr/>
          </p:nvSpPr>
          <p:spPr bwMode="auto">
            <a:xfrm>
              <a:off x="2565" y="3895"/>
              <a:ext cx="14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400"/>
                <a:t>Water, copper and mercury</a:t>
              </a:r>
            </a:p>
          </p:txBody>
        </p:sp>
        <p:pic>
          <p:nvPicPr>
            <p:cNvPr id="15374" name="Picture 26" descr="01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2620"/>
              <a:ext cx="1278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7027863" y="2008188"/>
            <a:ext cx="1882775" cy="4608512"/>
            <a:chOff x="4427" y="1265"/>
            <a:chExt cx="1186" cy="2903"/>
          </a:xfrm>
        </p:grpSpPr>
        <p:sp>
          <p:nvSpPr>
            <p:cNvPr id="15369" name="Rectangle 23"/>
            <p:cNvSpPr>
              <a:spLocks noChangeArrowheads="1"/>
            </p:cNvSpPr>
            <p:nvPr/>
          </p:nvSpPr>
          <p:spPr bwMode="auto">
            <a:xfrm>
              <a:off x="4428" y="1265"/>
              <a:ext cx="1185" cy="29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20"/>
            <p:cNvSpPr txBox="1">
              <a:spLocks noChangeArrowheads="1"/>
            </p:cNvSpPr>
            <p:nvPr/>
          </p:nvSpPr>
          <p:spPr bwMode="auto">
            <a:xfrm>
              <a:off x="4427" y="3805"/>
              <a:ext cx="114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400"/>
                <a:t>Kerosene, vegetable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400"/>
                <a:t>oil and water</a:t>
              </a:r>
            </a:p>
          </p:txBody>
        </p:sp>
        <p:pic>
          <p:nvPicPr>
            <p:cNvPr id="15371" name="Picture 28" descr="01_u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" y="1313"/>
              <a:ext cx="1088" cy="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67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756650" cy="1420812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smtClean="0"/>
              <a:t>A piece of metal has mass = 215.8 g.  When placed into a measuring cylinder it displaces 19.1 mL of water.  Identify the metal.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00463" y="3051175"/>
            <a:ext cx="20685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/>
              <a:t>= 11.3 g/mL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757363" y="2968625"/>
            <a:ext cx="1839912" cy="942975"/>
            <a:chOff x="1165" y="2587"/>
            <a:chExt cx="1159" cy="594"/>
          </a:xfrm>
        </p:grpSpPr>
        <p:sp>
          <p:nvSpPr>
            <p:cNvPr id="16398" name="Text Box 5"/>
            <p:cNvSpPr txBox="1">
              <a:spLocks noChangeArrowheads="1"/>
            </p:cNvSpPr>
            <p:nvPr/>
          </p:nvSpPr>
          <p:spPr bwMode="auto">
            <a:xfrm>
              <a:off x="1165" y="2677"/>
              <a:ext cx="24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/>
                <a:t>=</a:t>
              </a:r>
            </a:p>
          </p:txBody>
        </p:sp>
        <p:sp>
          <p:nvSpPr>
            <p:cNvPr id="16399" name="Text Box 6"/>
            <p:cNvSpPr txBox="1">
              <a:spLocks noChangeArrowheads="1"/>
            </p:cNvSpPr>
            <p:nvPr/>
          </p:nvSpPr>
          <p:spPr bwMode="auto">
            <a:xfrm>
              <a:off x="1401" y="2587"/>
              <a:ext cx="92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 dirty="0"/>
                <a:t>215.8 g</a:t>
              </a:r>
            </a:p>
            <a:p>
              <a:pPr algn="ctr"/>
              <a:r>
                <a:rPr lang="en-US" sz="2800" dirty="0"/>
                <a:t>19.1 mL</a:t>
              </a:r>
            </a:p>
          </p:txBody>
        </p:sp>
        <p:sp>
          <p:nvSpPr>
            <p:cNvPr id="16400" name="Line 7"/>
            <p:cNvSpPr>
              <a:spLocks noChangeShapeType="1"/>
            </p:cNvSpPr>
            <p:nvPr/>
          </p:nvSpPr>
          <p:spPr bwMode="auto">
            <a:xfrm>
              <a:off x="1440" y="2880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23863" y="2974975"/>
            <a:ext cx="1247775" cy="942975"/>
            <a:chOff x="325" y="2591"/>
            <a:chExt cx="786" cy="594"/>
          </a:xfrm>
        </p:grpSpPr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325" y="2684"/>
              <a:ext cx="37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i="1" dirty="0" smtClean="0"/>
                <a:t>d</a:t>
              </a:r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810" y="2591"/>
              <a:ext cx="30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 i="1"/>
                <a:t>m</a:t>
              </a:r>
            </a:p>
            <a:p>
              <a:pPr algn="ctr"/>
              <a:r>
                <a:rPr lang="en-US" sz="2800" i="1"/>
                <a:t>V</a:t>
              </a:r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>
              <a:off x="816" y="288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301625" y="4887913"/>
            <a:ext cx="3806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Probably lead</a:t>
            </a:r>
          </a:p>
        </p:txBody>
      </p:sp>
      <p:sp>
        <p:nvSpPr>
          <p:cNvPr id="1639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Density</a:t>
            </a:r>
          </a:p>
        </p:txBody>
      </p: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6107113" y="2314575"/>
            <a:ext cx="2805112" cy="3324225"/>
            <a:chOff x="2057" y="1321"/>
            <a:chExt cx="1767" cy="2094"/>
          </a:xfrm>
        </p:grpSpPr>
        <p:sp>
          <p:nvSpPr>
            <p:cNvPr id="16393" name="Text Box 18"/>
            <p:cNvSpPr txBox="1">
              <a:spLocks noChangeArrowheads="1"/>
            </p:cNvSpPr>
            <p:nvPr/>
          </p:nvSpPr>
          <p:spPr bwMode="auto">
            <a:xfrm>
              <a:off x="2064" y="1321"/>
              <a:ext cx="1760" cy="209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     </a:t>
              </a:r>
              <a:r>
                <a:rPr lang="en-US" sz="2000"/>
                <a:t>Density at 20°C</a:t>
              </a:r>
            </a:p>
            <a:p>
              <a:r>
                <a:rPr lang="en-US" sz="2000" b="1"/>
                <a:t>Substance    </a:t>
              </a:r>
              <a:r>
                <a:rPr lang="en-US" sz="2000" b="1" i="1"/>
                <a:t>d </a:t>
              </a:r>
              <a:r>
                <a:rPr lang="en-US" sz="2000" b="1"/>
                <a:t>(g/mL)</a:t>
              </a:r>
              <a:endParaRPr lang="en-US" sz="2000"/>
            </a:p>
            <a:p>
              <a:pPr>
                <a:spcBef>
                  <a:spcPct val="20000"/>
                </a:spcBef>
              </a:pPr>
              <a:r>
                <a:rPr lang="en-US" sz="2000"/>
                <a:t>magnesium	  1.74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aluminum	  2.70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titanium		  4.50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copper		  8.93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lead		11.34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mercury	13.55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gold		19.32</a:t>
              </a:r>
            </a:p>
          </p:txBody>
        </p:sp>
        <p:sp>
          <p:nvSpPr>
            <p:cNvPr id="16394" name="Line 19"/>
            <p:cNvSpPr>
              <a:spLocks noChangeShapeType="1"/>
            </p:cNvSpPr>
            <p:nvPr/>
          </p:nvSpPr>
          <p:spPr bwMode="auto">
            <a:xfrm flipV="1">
              <a:off x="2057" y="1797"/>
              <a:ext cx="1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470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1625" y="1087438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Determine the mass of 3274 mL of mercury.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1025" y="253047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i="1"/>
              <a:t>m = V x d</a:t>
            </a:r>
            <a:endParaRPr lang="en-US" sz="2800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257425" y="2454275"/>
            <a:ext cx="3502025" cy="942975"/>
            <a:chOff x="1776" y="3264"/>
            <a:chExt cx="2206" cy="594"/>
          </a:xfrm>
        </p:grpSpPr>
        <p:grpSp>
          <p:nvGrpSpPr>
            <p:cNvPr id="17428" name="Group 6"/>
            <p:cNvGrpSpPr>
              <a:grpSpLocks/>
            </p:cNvGrpSpPr>
            <p:nvPr/>
          </p:nvGrpSpPr>
          <p:grpSpPr bwMode="auto">
            <a:xfrm>
              <a:off x="3121" y="3264"/>
              <a:ext cx="861" cy="594"/>
              <a:chOff x="3320" y="3264"/>
              <a:chExt cx="861" cy="594"/>
            </a:xfrm>
          </p:grpSpPr>
          <p:sp>
            <p:nvSpPr>
              <p:cNvPr id="17430" name="Text Box 7"/>
              <p:cNvSpPr txBox="1">
                <a:spLocks noChangeArrowheads="1"/>
              </p:cNvSpPr>
              <p:nvPr/>
            </p:nvSpPr>
            <p:spPr bwMode="auto">
              <a:xfrm>
                <a:off x="3320" y="3264"/>
                <a:ext cx="861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13.55 g</a:t>
                </a:r>
              </a:p>
              <a:p>
                <a:pPr algn="ctr"/>
                <a:r>
                  <a:rPr lang="en-US" sz="2800"/>
                  <a:t>1 mL</a:t>
                </a:r>
              </a:p>
            </p:txBody>
          </p:sp>
          <p:sp>
            <p:nvSpPr>
              <p:cNvPr id="17431" name="Line 8"/>
              <p:cNvSpPr>
                <a:spLocks noChangeShapeType="1"/>
              </p:cNvSpPr>
              <p:nvPr/>
            </p:nvSpPr>
            <p:spPr bwMode="auto">
              <a:xfrm>
                <a:off x="3360" y="3552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sp>
          <p:nvSpPr>
            <p:cNvPr id="17429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= 3274 mL 	x</a:t>
              </a:r>
            </a:p>
          </p:txBody>
        </p:sp>
      </p:grp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3476625" y="2530475"/>
            <a:ext cx="1981200" cy="914400"/>
            <a:chOff x="2544" y="3312"/>
            <a:chExt cx="1248" cy="576"/>
          </a:xfrm>
        </p:grpSpPr>
        <p:sp>
          <p:nvSpPr>
            <p:cNvPr id="17426" name="Line 11"/>
            <p:cNvSpPr>
              <a:spLocks noChangeShapeType="1"/>
            </p:cNvSpPr>
            <p:nvPr/>
          </p:nvSpPr>
          <p:spPr bwMode="auto">
            <a:xfrm flipH="1">
              <a:off x="2544" y="3312"/>
              <a:ext cx="33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7427" name="Line 12"/>
            <p:cNvSpPr>
              <a:spLocks noChangeShapeType="1"/>
            </p:cNvSpPr>
            <p:nvPr/>
          </p:nvSpPr>
          <p:spPr bwMode="auto">
            <a:xfrm flipH="1">
              <a:off x="3456" y="360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873125" y="4983163"/>
            <a:ext cx="4648200" cy="942975"/>
            <a:chOff x="288" y="2736"/>
            <a:chExt cx="2928" cy="594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1776" y="2736"/>
              <a:ext cx="1440" cy="594"/>
              <a:chOff x="1728" y="2496"/>
              <a:chExt cx="1440" cy="594"/>
            </a:xfrm>
          </p:grpSpPr>
          <p:sp>
            <p:nvSpPr>
              <p:cNvPr id="17424" name="Text Box 15"/>
              <p:cNvSpPr txBox="1">
                <a:spLocks noChangeArrowheads="1"/>
              </p:cNvSpPr>
              <p:nvPr/>
            </p:nvSpPr>
            <p:spPr bwMode="auto">
              <a:xfrm>
                <a:off x="1730" y="2496"/>
                <a:ext cx="1384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desired units</a:t>
                </a:r>
              </a:p>
              <a:p>
                <a:pPr algn="ctr"/>
                <a:r>
                  <a:rPr lang="en-US" sz="2800"/>
                  <a:t>known units</a:t>
                </a:r>
              </a:p>
            </p:txBody>
          </p:sp>
          <p:sp>
            <p:nvSpPr>
              <p:cNvPr id="17425" name="Line 16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14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sp>
          <p:nvSpPr>
            <p:cNvPr id="17423" name="Rectangle 17"/>
            <p:cNvSpPr>
              <a:spLocks noChangeArrowheads="1"/>
            </p:cNvSpPr>
            <p:nvPr/>
          </p:nvSpPr>
          <p:spPr bwMode="auto">
            <a:xfrm>
              <a:off x="288" y="2784"/>
              <a:ext cx="15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known units x</a:t>
              </a:r>
            </a:p>
          </p:txBody>
        </p:sp>
      </p:grp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5597525" y="5059363"/>
            <a:ext cx="25034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= desired units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01625" y="3949700"/>
            <a:ext cx="7297738" cy="5159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800"/>
              <a:t>A </a:t>
            </a: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proportionality factor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/>
              <a:t>was used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418" name="Group 20"/>
          <p:cNvGrpSpPr>
            <a:grpSpLocks/>
          </p:cNvGrpSpPr>
          <p:nvPr/>
        </p:nvGrpSpPr>
        <p:grpSpPr bwMode="auto">
          <a:xfrm>
            <a:off x="873125" y="5135563"/>
            <a:ext cx="4572000" cy="685800"/>
            <a:chOff x="288" y="2832"/>
            <a:chExt cx="2880" cy="432"/>
          </a:xfrm>
        </p:grpSpPr>
        <p:sp>
          <p:nvSpPr>
            <p:cNvPr id="17420" name="Line 21"/>
            <p:cNvSpPr>
              <a:spLocks noChangeShapeType="1"/>
            </p:cNvSpPr>
            <p:nvPr/>
          </p:nvSpPr>
          <p:spPr bwMode="auto">
            <a:xfrm flipV="1">
              <a:off x="1776" y="3072"/>
              <a:ext cx="13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7421" name="Line 22"/>
            <p:cNvSpPr>
              <a:spLocks noChangeShapeType="1"/>
            </p:cNvSpPr>
            <p:nvPr/>
          </p:nvSpPr>
          <p:spPr bwMode="auto">
            <a:xfrm flipV="1">
              <a:off x="288" y="2832"/>
              <a:ext cx="129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5915025" y="2528888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/>
              <a:t>= 4.436 x 10</a:t>
            </a:r>
            <a:r>
              <a:rPr lang="en-US" sz="2800" baseline="30000"/>
              <a:t>4</a:t>
            </a:r>
            <a:r>
              <a:rPr lang="en-US" sz="2800"/>
              <a:t>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40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1625" y="1087438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20000"/>
              </a:spcBef>
              <a:buFont typeface="Arial" charset="0"/>
              <a:buNone/>
            </a:pPr>
            <a:r>
              <a:rPr lang="en-US" sz="2800"/>
              <a:t>Since 1 lb = 453.59 g  we can write: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87388" y="1833563"/>
            <a:ext cx="2457450" cy="942975"/>
            <a:chOff x="1188" y="1392"/>
            <a:chExt cx="1548" cy="594"/>
          </a:xfrm>
        </p:grpSpPr>
        <p:grpSp>
          <p:nvGrpSpPr>
            <p:cNvPr id="18454" name="Group 5"/>
            <p:cNvGrpSpPr>
              <a:grpSpLocks/>
            </p:cNvGrpSpPr>
            <p:nvPr/>
          </p:nvGrpSpPr>
          <p:grpSpPr bwMode="auto">
            <a:xfrm>
              <a:off x="1188" y="1392"/>
              <a:ext cx="986" cy="594"/>
              <a:chOff x="3259" y="3264"/>
              <a:chExt cx="986" cy="594"/>
            </a:xfrm>
          </p:grpSpPr>
          <p:sp>
            <p:nvSpPr>
              <p:cNvPr id="18456" name="Text Box 6"/>
              <p:cNvSpPr txBox="1">
                <a:spLocks noChangeArrowheads="1"/>
              </p:cNvSpPr>
              <p:nvPr/>
            </p:nvSpPr>
            <p:spPr bwMode="auto">
              <a:xfrm>
                <a:off x="3259" y="3264"/>
                <a:ext cx="986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453.59 g</a:t>
                </a:r>
              </a:p>
              <a:p>
                <a:pPr algn="ctr"/>
                <a:r>
                  <a:rPr lang="en-US" sz="2800"/>
                  <a:t> 1 lb</a:t>
                </a:r>
              </a:p>
            </p:txBody>
          </p:sp>
          <p:sp>
            <p:nvSpPr>
              <p:cNvPr id="18457" name="Line 7"/>
              <p:cNvSpPr>
                <a:spLocks noChangeShapeType="1"/>
              </p:cNvSpPr>
              <p:nvPr/>
            </p:nvSpPr>
            <p:spPr bwMode="auto">
              <a:xfrm>
                <a:off x="3360" y="3552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sp>
          <p:nvSpPr>
            <p:cNvPr id="18455" name="Rectangle 8"/>
            <p:cNvSpPr>
              <a:spLocks noChangeArrowheads="1"/>
            </p:cNvSpPr>
            <p:nvPr/>
          </p:nvSpPr>
          <p:spPr bwMode="auto">
            <a:xfrm>
              <a:off x="2208" y="1488"/>
              <a:ext cx="5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= 1</a:t>
              </a:r>
            </a:p>
          </p:txBody>
        </p:sp>
      </p:grpSp>
      <p:grpSp>
        <p:nvGrpSpPr>
          <p:cNvPr id="18437" name="Group 9"/>
          <p:cNvGrpSpPr>
            <a:grpSpLocks/>
          </p:cNvGrpSpPr>
          <p:nvPr/>
        </p:nvGrpSpPr>
        <p:grpSpPr bwMode="auto">
          <a:xfrm>
            <a:off x="3276600" y="4273550"/>
            <a:ext cx="1577975" cy="942975"/>
            <a:chOff x="1968" y="2880"/>
            <a:chExt cx="994" cy="594"/>
          </a:xfrm>
        </p:grpSpPr>
        <p:sp>
          <p:nvSpPr>
            <p:cNvPr id="18452" name="Text Box 10"/>
            <p:cNvSpPr txBox="1">
              <a:spLocks noChangeArrowheads="1"/>
            </p:cNvSpPr>
            <p:nvPr/>
          </p:nvSpPr>
          <p:spPr bwMode="auto">
            <a:xfrm>
              <a:off x="1976" y="2880"/>
              <a:ext cx="98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/>
                <a:t>453.59 g</a:t>
              </a:r>
            </a:p>
            <a:p>
              <a:pPr algn="ctr"/>
              <a:r>
                <a:rPr lang="en-US" sz="2800"/>
                <a:t>1 lb</a:t>
              </a:r>
            </a:p>
          </p:txBody>
        </p:sp>
        <p:sp>
          <p:nvSpPr>
            <p:cNvPr id="18453" name="Line 11"/>
            <p:cNvSpPr>
              <a:spLocks noChangeShapeType="1"/>
            </p:cNvSpPr>
            <p:nvPr/>
          </p:nvSpPr>
          <p:spPr bwMode="auto">
            <a:xfrm>
              <a:off x="1968" y="3168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1447800" y="434975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/>
              <a:t>2000. lb x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4879975" y="4359275"/>
            <a:ext cx="25796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= 9.072 x 10</a:t>
            </a:r>
            <a:r>
              <a:rPr lang="en-US" sz="2800" baseline="30000"/>
              <a:t>5</a:t>
            </a:r>
            <a:r>
              <a:rPr lang="en-US" sz="2800"/>
              <a:t> g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301625" y="5597525"/>
            <a:ext cx="754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Multiplication by 1!</a:t>
            </a:r>
          </a:p>
          <a:p>
            <a:r>
              <a:rPr lang="en-US" sz="2800"/>
              <a:t>The quantity doesn’t change – just the units!</a:t>
            </a:r>
          </a:p>
        </p:txBody>
      </p:sp>
      <p:grpSp>
        <p:nvGrpSpPr>
          <p:cNvPr id="18441" name="Group 15"/>
          <p:cNvGrpSpPr>
            <a:grpSpLocks/>
          </p:cNvGrpSpPr>
          <p:nvPr/>
        </p:nvGrpSpPr>
        <p:grpSpPr bwMode="auto">
          <a:xfrm>
            <a:off x="5564188" y="1833563"/>
            <a:ext cx="2503487" cy="942975"/>
            <a:chOff x="1159" y="1392"/>
            <a:chExt cx="1577" cy="594"/>
          </a:xfrm>
        </p:grpSpPr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1159" y="1392"/>
              <a:ext cx="1048" cy="594"/>
              <a:chOff x="3230" y="3264"/>
              <a:chExt cx="1048" cy="594"/>
            </a:xfrm>
          </p:grpSpPr>
          <p:sp>
            <p:nvSpPr>
              <p:cNvPr id="18450" name="Text Box 17"/>
              <p:cNvSpPr txBox="1">
                <a:spLocks noChangeArrowheads="1"/>
              </p:cNvSpPr>
              <p:nvPr/>
            </p:nvSpPr>
            <p:spPr bwMode="auto">
              <a:xfrm>
                <a:off x="3230" y="3264"/>
                <a:ext cx="1048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1 lb</a:t>
                </a:r>
              </a:p>
              <a:p>
                <a:pPr algn="ctr"/>
                <a:r>
                  <a:rPr lang="en-US" sz="2800"/>
                  <a:t> 453.59 g</a:t>
                </a:r>
              </a:p>
            </p:txBody>
          </p:sp>
          <p:sp>
            <p:nvSpPr>
              <p:cNvPr id="18451" name="Line 18"/>
              <p:cNvSpPr>
                <a:spLocks noChangeShapeType="1"/>
              </p:cNvSpPr>
              <p:nvPr/>
            </p:nvSpPr>
            <p:spPr bwMode="auto">
              <a:xfrm>
                <a:off x="3360" y="3552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sp>
          <p:nvSpPr>
            <p:cNvPr id="18449" name="Rectangle 19"/>
            <p:cNvSpPr>
              <a:spLocks noChangeArrowheads="1"/>
            </p:cNvSpPr>
            <p:nvPr/>
          </p:nvSpPr>
          <p:spPr bwMode="auto">
            <a:xfrm>
              <a:off x="2208" y="1488"/>
              <a:ext cx="5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= 1</a:t>
              </a:r>
            </a:p>
          </p:txBody>
        </p:sp>
      </p:grp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98450" y="3082925"/>
            <a:ext cx="8305800" cy="942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  <a:p>
            <a:pPr eaLnBrk="0" hangingPunct="0">
              <a:defRPr/>
            </a:pPr>
            <a:r>
              <a:rPr lang="en-US" sz="2800"/>
              <a:t>Determine the mass (in grams) of a 2000. lb car.</a:t>
            </a:r>
          </a:p>
        </p:txBody>
      </p:sp>
      <p:grpSp>
        <p:nvGrpSpPr>
          <p:cNvPr id="18443" name="Group 21"/>
          <p:cNvGrpSpPr>
            <a:grpSpLocks/>
          </p:cNvGrpSpPr>
          <p:nvPr/>
        </p:nvGrpSpPr>
        <p:grpSpPr bwMode="auto">
          <a:xfrm>
            <a:off x="2514600" y="4425950"/>
            <a:ext cx="1828800" cy="685800"/>
            <a:chOff x="1584" y="2976"/>
            <a:chExt cx="1152" cy="432"/>
          </a:xfrm>
        </p:grpSpPr>
        <p:sp>
          <p:nvSpPr>
            <p:cNvPr id="18446" name="Line 22"/>
            <p:cNvSpPr>
              <a:spLocks noChangeShapeType="1"/>
            </p:cNvSpPr>
            <p:nvPr/>
          </p:nvSpPr>
          <p:spPr bwMode="auto">
            <a:xfrm flipH="1">
              <a:off x="2544" y="3216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 flipH="1">
              <a:off x="1584" y="2976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18444" name="Line 24"/>
          <p:cNvSpPr>
            <a:spLocks noChangeShapeType="1"/>
          </p:cNvSpPr>
          <p:nvPr/>
        </p:nvSpPr>
        <p:spPr bwMode="auto">
          <a:xfrm>
            <a:off x="392113" y="2968625"/>
            <a:ext cx="8043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8445" name="Text Box 25"/>
          <p:cNvSpPr txBox="1">
            <a:spLocks noChangeArrowheads="1"/>
          </p:cNvSpPr>
          <p:nvPr/>
        </p:nvSpPr>
        <p:spPr bwMode="auto">
          <a:xfrm>
            <a:off x="3944938" y="19859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20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1625" y="969963"/>
            <a:ext cx="8651875" cy="111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property</a:t>
            </a:r>
          </a:p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A chemical reaction that a substance can undergo.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1625" y="2159000"/>
            <a:ext cx="8645525" cy="1154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Reaction?</a:t>
            </a:r>
          </a:p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Reactant atoms rearrange into different substances.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1625" y="5578475"/>
            <a:ext cx="8280400" cy="808038"/>
            <a:chOff x="195" y="3320"/>
            <a:chExt cx="5216" cy="509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95" y="3543"/>
              <a:ext cx="52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/>
                <a:t>      </a:t>
              </a:r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reactant</a:t>
              </a:r>
              <a:r>
                <a:rPr lang="en-US" sz="2400">
                  <a:solidFill>
                    <a:srgbClr val="CC0000"/>
                  </a:solidFill>
                </a:rPr>
                <a:t>		         </a:t>
              </a:r>
              <a:r>
                <a:rPr lang="en-US" sz="2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			</a:t>
              </a:r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products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528" y="3320"/>
              <a:ext cx="429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400" b="1"/>
                <a:t>sucrose                                     carbon  +  water</a:t>
              </a:r>
            </a:p>
          </p:txBody>
        </p:sp>
        <p:sp>
          <p:nvSpPr>
            <p:cNvPr id="19469" name="Line 7"/>
            <p:cNvSpPr>
              <a:spLocks noChangeShapeType="1"/>
            </p:cNvSpPr>
            <p:nvPr/>
          </p:nvSpPr>
          <p:spPr bwMode="auto">
            <a:xfrm>
              <a:off x="2016" y="3593"/>
              <a:ext cx="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Text Box 8"/>
            <p:cNvSpPr txBox="1">
              <a:spLocks noChangeArrowheads="1"/>
            </p:cNvSpPr>
            <p:nvPr/>
          </p:nvSpPr>
          <p:spPr bwMode="auto">
            <a:xfrm>
              <a:off x="2208" y="3345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/>
                <a:t>heat</a:t>
              </a:r>
            </a:p>
          </p:txBody>
        </p:sp>
      </p:grp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301625" y="4878388"/>
            <a:ext cx="8842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30188" indent="-230188">
              <a:spcBef>
                <a:spcPct val="20000"/>
              </a:spcBef>
              <a:buFont typeface="Arial" charset="0"/>
              <a:buNone/>
            </a:pPr>
            <a:r>
              <a:rPr lang="en-US" sz="2800"/>
              <a:t>Sucrose caramelizes, then turns to carbon on heating.</a:t>
            </a:r>
          </a:p>
        </p:txBody>
      </p:sp>
      <p:sp>
        <p:nvSpPr>
          <p:cNvPr id="1946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Properties</a:t>
            </a:r>
          </a:p>
        </p:txBody>
      </p:sp>
      <p:grpSp>
        <p:nvGrpSpPr>
          <p:cNvPr id="19463" name="Group 16"/>
          <p:cNvGrpSpPr>
            <a:grpSpLocks/>
          </p:cNvGrpSpPr>
          <p:nvPr/>
        </p:nvGrpSpPr>
        <p:grpSpPr bwMode="auto">
          <a:xfrm>
            <a:off x="1538288" y="3198813"/>
            <a:ext cx="6032500" cy="1651000"/>
            <a:chOff x="969" y="2015"/>
            <a:chExt cx="3800" cy="1040"/>
          </a:xfrm>
        </p:grpSpPr>
        <p:pic>
          <p:nvPicPr>
            <p:cNvPr id="19464" name="Picture 13" descr="IMG00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2024"/>
              <a:ext cx="1042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4" descr="IMG00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015"/>
              <a:ext cx="1060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5" descr="IMG00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" y="2039"/>
              <a:ext cx="109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3408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1625" y="3360738"/>
            <a:ext cx="85661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LcParenBoth" startAt="2"/>
            </a:pPr>
            <a:r>
              <a:rPr lang="en-US" sz="2800"/>
              <a:t>Fuels in the space shuttle (hydrogen and oxygen) combine to give water and provide energy to lift the shuttle into space.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09650"/>
            <a:ext cx="8610600" cy="576263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pPr marL="230188" indent="-230188" eaLnBrk="1" hangingPunct="1"/>
            <a:r>
              <a:rPr lang="en-US" smtClean="0"/>
              <a:t>Describe the change as chemical or physical:</a:t>
            </a:r>
            <a:endParaRPr lang="en-US" sz="2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72188" y="2690813"/>
            <a:ext cx="2536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change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1625" y="5202238"/>
            <a:ext cx="7750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marL="463550" indent="-463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(c) An ice cube in your glass of lemonade melts.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72188" y="4503738"/>
            <a:ext cx="2536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change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108700" y="5967413"/>
            <a:ext cx="24003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change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1625" y="1700213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576263" indent="-576263">
              <a:spcBef>
                <a:spcPct val="20000"/>
              </a:spcBef>
              <a:buFont typeface="Arial" charset="0"/>
              <a:buNone/>
            </a:pPr>
            <a:r>
              <a:rPr lang="en-US" sz="2800"/>
              <a:t>(a)	A cup of household bleach changes the color of your favorite T-shirt from purple to pink.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Properties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013" y="1087438"/>
            <a:ext cx="7334250" cy="536575"/>
          </a:xfrm>
          <a:noFill/>
        </p:spPr>
        <p:txBody>
          <a:bodyPr>
            <a:normAutofit lnSpcReduction="10000"/>
          </a:bodyPr>
          <a:lstStyle/>
          <a:p>
            <a:pPr marL="346075" indent="-346075" eaLnBrk="1" hangingPunct="1"/>
            <a:r>
              <a:rPr lang="en-US" smtClean="0"/>
              <a:t>Mixtures of substances are either: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27013" y="1739900"/>
            <a:ext cx="86074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Homogeneous</a:t>
            </a:r>
          </a:p>
          <a:p>
            <a:pPr marL="346075" indent="-346075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two or more substances in the same phase.</a:t>
            </a:r>
          </a:p>
          <a:p>
            <a:pPr marL="346075" indent="-346075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completely uniform.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6530975" y="3044825"/>
            <a:ext cx="2495550" cy="364807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227013" y="3429000"/>
            <a:ext cx="60737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Heterogeneous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properties in one region differ from the properties in another region.</a:t>
            </a:r>
          </a:p>
          <a:p>
            <a:pPr marL="346075" indent="-346075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a microscope may be needed to see the variation.</a:t>
            </a:r>
          </a:p>
        </p:txBody>
      </p:sp>
      <p:sp>
        <p:nvSpPr>
          <p:cNvPr id="21510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Classifying Matter</a:t>
            </a:r>
          </a:p>
        </p:txBody>
      </p:sp>
      <p:pic>
        <p:nvPicPr>
          <p:cNvPr id="21511" name="Picture 26" descr="01_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235325"/>
            <a:ext cx="23129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01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9875" y="1200150"/>
            <a:ext cx="8610600" cy="42640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 eaLnBrk="0" hangingPunct="0"/>
            <a:endParaRPr lang="en-US" sz="28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6075" y="1200150"/>
            <a:ext cx="8610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Sample		    heterogeneous     homogeneous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46075" y="180975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1885950"/>
            <a:ext cx="3657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2800"/>
              <a:t>blood			</a:t>
            </a:r>
          </a:p>
          <a:p>
            <a:pPr>
              <a:spcBef>
                <a:spcPct val="35000"/>
              </a:spcBef>
            </a:pPr>
            <a:r>
              <a:rPr lang="en-US" sz="2800"/>
              <a:t>air</a:t>
            </a:r>
          </a:p>
          <a:p>
            <a:pPr>
              <a:spcBef>
                <a:spcPct val="35000"/>
              </a:spcBef>
            </a:pPr>
            <a:r>
              <a:rPr lang="en-US" sz="2800"/>
              <a:t>apple	</a:t>
            </a:r>
          </a:p>
          <a:p>
            <a:pPr>
              <a:spcBef>
                <a:spcPct val="35000"/>
              </a:spcBef>
            </a:pPr>
            <a:r>
              <a:rPr lang="en-US" sz="2800"/>
              <a:t>oil &amp; vinegar dressing</a:t>
            </a:r>
          </a:p>
          <a:p>
            <a:pPr>
              <a:spcBef>
                <a:spcPct val="35000"/>
              </a:spcBef>
            </a:pPr>
            <a:r>
              <a:rPr lang="en-US" sz="2800"/>
              <a:t>milk</a:t>
            </a:r>
          </a:p>
          <a:p>
            <a:pPr>
              <a:spcBef>
                <a:spcPct val="35000"/>
              </a:spcBef>
            </a:pPr>
            <a:r>
              <a:rPr lang="en-US" sz="2800"/>
              <a:t>filtered ocean water</a:t>
            </a:r>
          </a:p>
        </p:txBody>
      </p:sp>
      <p:pic>
        <p:nvPicPr>
          <p:cNvPr id="22534" name="Picture 6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885950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5161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0527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6210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2052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H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781550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228600" y="5499100"/>
            <a:ext cx="895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Blood appears homogeneous to the unaided eye, but not under a microscope.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228600" y="5919788"/>
            <a:ext cx="840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“Homogenized” milk appears homogeneous, but not under a microscope.</a:t>
            </a:r>
          </a:p>
        </p:txBody>
      </p:sp>
      <p:sp>
        <p:nvSpPr>
          <p:cNvPr id="22542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Substances &amp; Mixtures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55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5850"/>
            <a:ext cx="8572500" cy="1997075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marL="858838" indent="-858838" eaLnBrk="1" hangingPunct="1">
              <a:tabLst>
                <a:tab pos="858838" algn="l"/>
              </a:tabLst>
            </a:pPr>
            <a:r>
              <a:rPr lang="en-US" smtClean="0"/>
              <a:t>Mixtures can be separated by physical methods.</a:t>
            </a:r>
          </a:p>
          <a:p>
            <a:pPr marL="858838" indent="-858838" eaLnBrk="1" hangingPunct="1">
              <a:tabLst>
                <a:tab pos="858838" algn="l"/>
              </a:tabLst>
            </a:pPr>
            <a:endParaRPr lang="en-US" smtClean="0"/>
          </a:p>
          <a:p>
            <a:pPr marL="858838" indent="-858838" eaLnBrk="1" hangingPunct="1">
              <a:tabLst>
                <a:tab pos="858838" algn="l"/>
              </a:tabLst>
            </a:pPr>
            <a:r>
              <a:rPr lang="en-US" smtClean="0"/>
              <a:t>e.g. 	A magnet separating iron filings from sulfur powder.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Separation &amp; Purification</a:t>
            </a:r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204788" y="3154363"/>
            <a:ext cx="8677275" cy="2894012"/>
            <a:chOff x="129" y="1987"/>
            <a:chExt cx="5466" cy="1823"/>
          </a:xfrm>
        </p:grpSpPr>
        <p:pic>
          <p:nvPicPr>
            <p:cNvPr id="23557" name="Picture 9" descr="IMG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87"/>
              <a:ext cx="1687" cy="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10" descr="IMG00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1991"/>
              <a:ext cx="1699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11" descr="IMG00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991"/>
              <a:ext cx="1687" cy="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37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76200"/>
            <a:ext cx="8372475" cy="844550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Classifying Matter: Compounds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1625" y="1087438"/>
            <a:ext cx="8148638" cy="153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6075" indent="-346075" defTabSz="5191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Most substances are </a:t>
            </a: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compounds:</a:t>
            </a:r>
          </a:p>
          <a:p>
            <a:pPr marL="346075" indent="-346075" defTabSz="519113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They will decompose into simpler substances</a:t>
            </a:r>
          </a:p>
          <a:p>
            <a:pPr marL="346075" indent="-346075" defTabSz="519113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Sucrose → carbon, hydrogen and oxygen.</a:t>
            </a:r>
          </a:p>
        </p:txBody>
      </p:sp>
      <p:grpSp>
        <p:nvGrpSpPr>
          <p:cNvPr id="24580" name="Group 17"/>
          <p:cNvGrpSpPr>
            <a:grpSpLocks/>
          </p:cNvGrpSpPr>
          <p:nvPr/>
        </p:nvGrpSpPr>
        <p:grpSpPr bwMode="auto">
          <a:xfrm>
            <a:off x="1268413" y="2787650"/>
            <a:ext cx="5262562" cy="3829050"/>
            <a:chOff x="799" y="1652"/>
            <a:chExt cx="3315" cy="2412"/>
          </a:xfrm>
        </p:grpSpPr>
        <p:pic>
          <p:nvPicPr>
            <p:cNvPr id="24581" name="Picture 16" descr="01_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" y="1785"/>
              <a:ext cx="2879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AutoShape 10"/>
            <p:cNvSpPr>
              <a:spLocks noChangeArrowheads="1"/>
            </p:cNvSpPr>
            <p:nvPr/>
          </p:nvSpPr>
          <p:spPr bwMode="auto">
            <a:xfrm>
              <a:off x="1162" y="1773"/>
              <a:ext cx="1273" cy="450"/>
            </a:xfrm>
            <a:prstGeom prst="wedgeRoundRectCallout">
              <a:avLst>
                <a:gd name="adj1" fmla="val 75611"/>
                <a:gd name="adj2" fmla="val 21555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H</a:t>
              </a:r>
              <a:r>
                <a:rPr lang="en-US" baseline="-25000"/>
                <a:t>2</a:t>
              </a:r>
            </a:p>
            <a:p>
              <a:pPr algn="ctr"/>
              <a:r>
                <a:rPr lang="en-US"/>
                <a:t>(colorless gas)</a:t>
              </a:r>
            </a:p>
          </p:txBody>
        </p:sp>
        <p:sp>
          <p:nvSpPr>
            <p:cNvPr id="24583" name="AutoShape 11"/>
            <p:cNvSpPr>
              <a:spLocks noChangeArrowheads="1"/>
            </p:cNvSpPr>
            <p:nvPr/>
          </p:nvSpPr>
          <p:spPr bwMode="auto">
            <a:xfrm>
              <a:off x="799" y="2862"/>
              <a:ext cx="1082" cy="450"/>
            </a:xfrm>
            <a:prstGeom prst="wedgeRoundRectCallout">
              <a:avLst>
                <a:gd name="adj1" fmla="val 44454"/>
                <a:gd name="adj2" fmla="val 11755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sucrose</a:t>
              </a:r>
              <a:endParaRPr lang="en-US" baseline="-25000"/>
            </a:p>
            <a:p>
              <a:pPr algn="ctr"/>
              <a:r>
                <a:rPr lang="en-US"/>
                <a:t>(white solid)</a:t>
              </a:r>
            </a:p>
          </p:txBody>
        </p:sp>
        <p:sp>
          <p:nvSpPr>
            <p:cNvPr id="24584" name="AutoShape 12"/>
            <p:cNvSpPr>
              <a:spLocks noChangeArrowheads="1"/>
            </p:cNvSpPr>
            <p:nvPr/>
          </p:nvSpPr>
          <p:spPr bwMode="auto">
            <a:xfrm>
              <a:off x="2372" y="1652"/>
              <a:ext cx="1273" cy="450"/>
            </a:xfrm>
            <a:prstGeom prst="wedgeRoundRectCallout">
              <a:avLst>
                <a:gd name="adj1" fmla="val 33662"/>
                <a:gd name="adj2" fmla="val 238000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O</a:t>
              </a:r>
              <a:r>
                <a:rPr lang="en-US" baseline="-25000"/>
                <a:t>2</a:t>
              </a:r>
            </a:p>
            <a:p>
              <a:pPr algn="ctr"/>
              <a:r>
                <a:rPr lang="en-US"/>
                <a:t>(colorless gas)</a:t>
              </a:r>
            </a:p>
          </p:txBody>
        </p:sp>
        <p:sp>
          <p:nvSpPr>
            <p:cNvPr id="24585" name="AutoShape 13"/>
            <p:cNvSpPr>
              <a:spLocks noChangeArrowheads="1"/>
            </p:cNvSpPr>
            <p:nvPr/>
          </p:nvSpPr>
          <p:spPr bwMode="auto">
            <a:xfrm>
              <a:off x="1114" y="2329"/>
              <a:ext cx="1082" cy="450"/>
            </a:xfrm>
            <a:prstGeom prst="wedgeRoundRectCallout">
              <a:avLst>
                <a:gd name="adj1" fmla="val 111273"/>
                <a:gd name="adj2" fmla="val 266222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carbon</a:t>
              </a:r>
              <a:endParaRPr lang="en-US" baseline="-25000"/>
            </a:p>
            <a:p>
              <a:pPr algn="ctr"/>
              <a:r>
                <a:rPr lang="en-US"/>
                <a:t>(black solid)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7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682038" cy="15351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Chemistry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defRPr/>
            </a:pPr>
            <a:r>
              <a:rPr lang="en-US" dirty="0" smtClean="0"/>
              <a:t>The science of matter and the transformations it can undergo.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1625" y="6002338"/>
            <a:ext cx="6958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dirty="0"/>
              <a:t>Consider the anticancer drug </a:t>
            </a:r>
            <a:r>
              <a:rPr lang="en-US" sz="2800" dirty="0" err="1"/>
              <a:t>Taxol</a:t>
            </a:r>
            <a:r>
              <a:rPr lang="en-US" sz="2800" baseline="30000" dirty="0"/>
              <a:t>®</a:t>
            </a:r>
            <a:r>
              <a:rPr lang="en-US" sz="2800" dirty="0"/>
              <a:t>.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1625" y="3044825"/>
            <a:ext cx="84883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indent="-2825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should you study it?</a:t>
            </a:r>
            <a:endParaRPr lang="en-US" sz="2800">
              <a:solidFill>
                <a:schemeClr val="accent2"/>
              </a:solidFill>
            </a:endParaRP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It helps us understand our surroundings and the way we function.</a:t>
            </a: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It plays a central role in medicine, engineering and many sciences.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Care about Chemistry?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69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76200"/>
            <a:ext cx="8372475" cy="844550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Classifying Matter: Elements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7688263" cy="3455987"/>
          </a:xfrm>
        </p:spPr>
        <p:txBody>
          <a:bodyPr lIns="90487" tIns="44450" rIns="90487" bIns="44450">
            <a:normAutofit lnSpcReduction="10000"/>
          </a:bodyPr>
          <a:lstStyle/>
          <a:p>
            <a:pPr marL="344488" indent="-344488" defTabSz="576263" eaLnBrk="1" hangingPunct="1">
              <a:defRPr/>
            </a:pP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Compounds</a:t>
            </a:r>
            <a:r>
              <a:rPr lang="en-US" sz="2400" smtClean="0"/>
              <a:t>	</a:t>
            </a:r>
          </a:p>
          <a:p>
            <a:pPr marL="344488" indent="-344488" defTabSz="576263" eaLnBrk="1" hangingPunct="1">
              <a:buFont typeface="Arial" charset="0"/>
              <a:buChar char="•"/>
              <a:defRPr/>
            </a:pPr>
            <a:r>
              <a:rPr lang="en-US" smtClean="0"/>
              <a:t>Have specific composition</a:t>
            </a:r>
          </a:p>
          <a:p>
            <a:pPr marL="692150" lvl="1" indent="-233363" defTabSz="576263" eaLnBrk="1" hangingPunct="1">
              <a:defRPr/>
            </a:pPr>
            <a:r>
              <a:rPr lang="en-US" sz="2800" smtClean="0"/>
              <a:t>Sucrose is 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always</a:t>
            </a:r>
            <a:r>
              <a:rPr lang="en-US" sz="2800" smtClean="0"/>
              <a:t> 42.1% C, 6.5% H and 51.4% O by mass.</a:t>
            </a:r>
          </a:p>
          <a:p>
            <a:pPr marL="344488" indent="-344488" defTabSz="576263" eaLnBrk="1" hangingPunct="1">
              <a:buFont typeface="Arial" charset="0"/>
              <a:buChar char="•"/>
              <a:defRPr/>
            </a:pPr>
            <a:r>
              <a:rPr lang="en-US" smtClean="0"/>
              <a:t>Have specific properties. </a:t>
            </a:r>
          </a:p>
          <a:p>
            <a:pPr marL="692150" lvl="1" indent="-233363" defTabSz="576263" eaLnBrk="1" hangingPunct="1">
              <a:buSzPct val="85000"/>
              <a:buFont typeface="Wingdings" pitchFamily="28" charset="2"/>
              <a:buChar char="§"/>
              <a:defRPr/>
            </a:pPr>
            <a:r>
              <a:rPr lang="en-US" sz="2800" smtClean="0"/>
              <a:t>Water 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always</a:t>
            </a:r>
            <a:r>
              <a:rPr lang="en-US" sz="2800" smtClean="0"/>
              <a:t> melts at 0.0°C (1 atm).</a:t>
            </a:r>
          </a:p>
          <a:p>
            <a:pPr marL="692150" lvl="1" indent="-233363" defTabSz="576263" eaLnBrk="1" hangingPunct="1">
              <a:buSzPct val="85000"/>
              <a:buFont typeface="Wingdings" pitchFamily="28" charset="2"/>
              <a:buChar char="§"/>
              <a:defRPr/>
            </a:pPr>
            <a:r>
              <a:rPr lang="en-US" sz="2800" smtClean="0"/>
              <a:t>Water 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always</a:t>
            </a:r>
            <a:r>
              <a:rPr lang="en-US" sz="2800" smtClean="0"/>
              <a:t> boils at 100.0°C (1 atm).</a:t>
            </a:r>
            <a:endParaRPr lang="en-US" smtClean="0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01625" y="4849813"/>
            <a:ext cx="8148638" cy="1036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4488" indent="-344488" defTabSz="5762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Elements</a:t>
            </a:r>
            <a:r>
              <a:rPr lang="en-US" sz="2400"/>
              <a:t>	</a:t>
            </a:r>
          </a:p>
          <a:p>
            <a:pPr marL="344488" indent="-344488" defTabSz="576263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Cannot be decomposed into new substances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51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Matter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692150" y="1123950"/>
            <a:ext cx="7835900" cy="5180013"/>
            <a:chOff x="436" y="708"/>
            <a:chExt cx="4936" cy="3263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1428" y="708"/>
              <a:ext cx="1525" cy="460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Matter</a:t>
              </a:r>
              <a:r>
                <a:rPr lang="en-US" sz="1300"/>
                <a:t> (may be solid, liquid, or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gas): anything that occupies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space and has mass</a:t>
              </a:r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2759" y="1628"/>
              <a:ext cx="1597" cy="338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Homogeneous matter:</a:t>
              </a:r>
              <a:r>
                <a:rPr lang="en-US" sz="1300"/>
                <a:t> 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uniform composition throughout</a:t>
              </a: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436" y="1604"/>
              <a:ext cx="1234" cy="338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Heterogeneous matter:</a:t>
              </a:r>
              <a:r>
                <a:rPr lang="en-US" sz="1300"/>
                <a:t> 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nonuniform composition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719" y="2402"/>
              <a:ext cx="1064" cy="460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Substances:</a:t>
              </a:r>
              <a:r>
                <a:rPr lang="en-US" sz="1300"/>
                <a:t> fixed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composition; cannot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be further purified</a:t>
              </a: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3848" y="2402"/>
              <a:ext cx="1524" cy="460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Solutions:</a:t>
              </a:r>
              <a:r>
                <a:rPr lang="en-US" sz="1300"/>
                <a:t> homogeneous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mixtures; uniform compositions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that may vary widely</a:t>
              </a: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2928" y="3370"/>
              <a:ext cx="1597" cy="338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Elements:</a:t>
              </a:r>
              <a:r>
                <a:rPr lang="en-US" sz="1300"/>
                <a:t> cannot be subdivided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by chemical or physical changes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37" y="3370"/>
              <a:ext cx="1186" cy="338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2286000">
                <a:lnSpc>
                  <a:spcPct val="95000"/>
                </a:lnSpc>
                <a:defRPr/>
              </a:pPr>
              <a:r>
                <a:rPr lang="en-US" sz="1300" b="1"/>
                <a:t>Compounds:</a:t>
              </a:r>
              <a:r>
                <a:rPr lang="en-US" sz="1300"/>
                <a:t> elements</a:t>
              </a:r>
            </a:p>
            <a:p>
              <a:pPr defTabSz="2286000">
                <a:lnSpc>
                  <a:spcPct val="95000"/>
                </a:lnSpc>
                <a:defRPr/>
              </a:pPr>
              <a:r>
                <a:rPr lang="en-US" sz="1300"/>
                <a:t>united in fixed ratios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719" y="3442"/>
              <a:ext cx="1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743" y="1797"/>
              <a:ext cx="9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2832" y="2644"/>
              <a:ext cx="9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1670" y="3636"/>
              <a:ext cx="1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H="1">
              <a:off x="1332" y="2958"/>
              <a:ext cx="338" cy="339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H="1">
              <a:off x="2348" y="2015"/>
              <a:ext cx="338" cy="339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>
              <a:off x="1041" y="1241"/>
              <a:ext cx="338" cy="339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2953" y="1243"/>
              <a:ext cx="317" cy="317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3969" y="2039"/>
              <a:ext cx="317" cy="317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2832" y="2983"/>
              <a:ext cx="317" cy="317"/>
            </a:xfrm>
            <a:prstGeom prst="line">
              <a:avLst/>
            </a:prstGeom>
            <a:noFill/>
            <a:ln w="28575">
              <a:solidFill>
                <a:srgbClr val="0000B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1791" y="1458"/>
              <a:ext cx="76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Physically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separable into</a:t>
              </a: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2928" y="2305"/>
              <a:ext cx="76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Physically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separable into</a:t>
              </a: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1864" y="3104"/>
              <a:ext cx="76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Chemically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separable into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1683" y="3660"/>
              <a:ext cx="104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Combine chemically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200" b="1" i="1"/>
                <a:t>to form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36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mtClean="0"/>
              <a:t>Nanoscale Theories &amp; Models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1625" y="971550"/>
            <a:ext cx="8648700" cy="2227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063750" indent="-2063750">
              <a:spcBef>
                <a:spcPct val="20000"/>
              </a:spcBef>
              <a:spcAft>
                <a:spcPct val="20000"/>
              </a:spcAft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macroscale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/>
              <a:t>objects can be seen, measured and handled without any aids.</a:t>
            </a:r>
          </a:p>
          <a:p>
            <a:pPr marL="2063750" indent="-2063750">
              <a:spcBef>
                <a:spcPct val="20000"/>
              </a:spcBef>
              <a:spcAft>
                <a:spcPct val="20000"/>
              </a:spcAft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microscale</a:t>
            </a:r>
            <a:r>
              <a:rPr lang="en-US" sz="2800"/>
              <a:t> 	objects can be seen with a microscope.</a:t>
            </a:r>
          </a:p>
          <a:p>
            <a:pPr marL="2063750" indent="-2063750">
              <a:spcBef>
                <a:spcPct val="20000"/>
              </a:spcBef>
              <a:spcAft>
                <a:spcPct val="20000"/>
              </a:spcAft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nanoscale</a:t>
            </a:r>
            <a:r>
              <a:rPr lang="en-US" sz="2800"/>
              <a:t>	objects have dimensions ≈ an atom.</a:t>
            </a:r>
            <a:endParaRPr lang="en-US" sz="2400"/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131763" y="3006725"/>
            <a:ext cx="8894762" cy="3825875"/>
            <a:chOff x="83" y="1894"/>
            <a:chExt cx="5603" cy="2410"/>
          </a:xfrm>
        </p:grpSpPr>
        <p:pic>
          <p:nvPicPr>
            <p:cNvPr id="27653" name="Picture 7" descr="01_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2208"/>
              <a:ext cx="5603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3340" y="1894"/>
              <a:ext cx="750" cy="412"/>
            </a:xfrm>
            <a:prstGeom prst="wedgeRoundRectCallout">
              <a:avLst>
                <a:gd name="adj1" fmla="val 42134"/>
                <a:gd name="adj2" fmla="val 7912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nano</a:t>
              </a:r>
            </a:p>
            <a:p>
              <a:pPr algn="ctr"/>
              <a:r>
                <a:rPr lang="en-US"/>
                <a:t>SI prefix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952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mtClean="0"/>
              <a:t>Metric Units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9875" y="1787525"/>
            <a:ext cx="2919413" cy="471328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Prefix        Factor </a:t>
            </a:r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mega	M	10</a:t>
            </a:r>
            <a:r>
              <a:rPr lang="en-US" sz="2800" baseline="30000"/>
              <a:t>6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kilo	k	10</a:t>
            </a:r>
            <a:r>
              <a:rPr lang="en-US" sz="2800" baseline="30000"/>
              <a:t>3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deci	d	10</a:t>
            </a:r>
            <a:r>
              <a:rPr lang="en-US" sz="2800" baseline="30000"/>
              <a:t>-1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centi	c	10</a:t>
            </a:r>
            <a:r>
              <a:rPr lang="en-US" sz="2800" baseline="30000"/>
              <a:t>-2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milli	m	10</a:t>
            </a:r>
            <a:r>
              <a:rPr lang="en-US" sz="2800" baseline="30000"/>
              <a:t>-3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micro	</a:t>
            </a:r>
            <a:r>
              <a:rPr lang="el-GR" sz="2800"/>
              <a:t>μ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	</a:t>
            </a:r>
            <a:r>
              <a:rPr lang="en-US" sz="2800"/>
              <a:t>10</a:t>
            </a:r>
            <a:r>
              <a:rPr lang="en-US" sz="2800" baseline="30000"/>
              <a:t>-6</a:t>
            </a:r>
            <a:endParaRPr lang="el-GR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nano	n	10</a:t>
            </a:r>
            <a:r>
              <a:rPr lang="en-US" sz="2800" baseline="30000"/>
              <a:t>-9</a:t>
            </a:r>
            <a:endParaRPr lang="en-US" sz="2800"/>
          </a:p>
          <a:p>
            <a:pPr eaLnBrk="0" hangingPunct="0">
              <a:lnSpc>
                <a:spcPct val="120000"/>
              </a:lnSpc>
              <a:tabLst>
                <a:tab pos="1081088" algn="l"/>
                <a:tab pos="1884363" algn="l"/>
              </a:tabLst>
            </a:pPr>
            <a:r>
              <a:rPr lang="en-US" sz="2800"/>
              <a:t>pico	p	10</a:t>
            </a:r>
            <a:r>
              <a:rPr lang="en-US" sz="2800" baseline="30000"/>
              <a:t>-12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07975" y="2363788"/>
            <a:ext cx="2957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643938" cy="576262"/>
          </a:xfrm>
          <a:noFill/>
        </p:spPr>
        <p:txBody>
          <a:bodyPr lIns="90487" tIns="44450" rIns="90487" bIns="44450">
            <a:normAutofit fontScale="92500"/>
          </a:bodyPr>
          <a:lstStyle/>
          <a:p>
            <a:pPr marL="285750" indent="-285750" eaLnBrk="1" hangingPunct="1"/>
            <a:r>
              <a:rPr lang="en-US" smtClean="0"/>
              <a:t>Prefixes multiply or divide a unit by multiples of ten.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227388" y="2622550"/>
            <a:ext cx="5878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</a:p>
          <a:p>
            <a:pPr>
              <a:defRPr/>
            </a:pPr>
            <a:r>
              <a:rPr lang="en-US" sz="2800"/>
              <a:t>1 kilometer = 1 km = 1 x 10</a:t>
            </a:r>
            <a:r>
              <a:rPr lang="en-US" sz="2800" baseline="30000"/>
              <a:t>3 </a:t>
            </a:r>
            <a:r>
              <a:rPr lang="en-US" sz="2800"/>
              <a:t>meter</a:t>
            </a:r>
          </a:p>
          <a:p>
            <a:pPr>
              <a:defRPr/>
            </a:pPr>
            <a:endParaRPr lang="en-US" sz="2800"/>
          </a:p>
          <a:p>
            <a:pPr>
              <a:defRPr/>
            </a:pPr>
            <a:r>
              <a:rPr lang="en-US" sz="2800"/>
              <a:t>1 microgram = 1 </a:t>
            </a:r>
            <a:r>
              <a:rPr lang="el-GR" sz="2800"/>
              <a:t>μ</a:t>
            </a:r>
            <a:r>
              <a:rPr lang="en-US" sz="2800"/>
              <a:t>g</a:t>
            </a:r>
            <a:r>
              <a:rPr lang="en-US" sz="2800">
                <a:sym typeface="Symbol" pitchFamily="28" charset="2"/>
              </a:rPr>
              <a:t> = 1 x </a:t>
            </a:r>
            <a:r>
              <a:rPr lang="en-US" sz="2800"/>
              <a:t>10</a:t>
            </a:r>
            <a:r>
              <a:rPr lang="en-US" sz="2800" baseline="30000"/>
              <a:t>-6 </a:t>
            </a:r>
            <a:r>
              <a:rPr lang="en-US" sz="2800"/>
              <a:t>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4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9025"/>
            <a:ext cx="8380413" cy="1085850"/>
          </a:xfrm>
        </p:spPr>
        <p:txBody>
          <a:bodyPr lIns="90487" tIns="44450" rIns="90487" bIns="44450">
            <a:normAutofit fontScale="92500"/>
          </a:bodyPr>
          <a:lstStyle/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Kinetic-Molecular Theory</a:t>
            </a:r>
            <a:endParaRPr lang="en-US" smtClean="0"/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smtClean="0"/>
              <a:t>Matter consists of tiny particles in constant motion.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1625" y="2201863"/>
            <a:ext cx="8337550" cy="376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1775" indent="-2317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Solid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Closely-packed particles often in regular arrays.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Fixed locations.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Vibrate back &amp; forth.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Rigid materials.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Small fixed volume.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External shape often reflects inner structure.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States of Matter: Solids, Liquids &amp; Gases</a:t>
            </a:r>
          </a:p>
        </p:txBody>
      </p:sp>
      <p:pic>
        <p:nvPicPr>
          <p:cNvPr id="29701" name="Picture 8" descr="116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390900"/>
            <a:ext cx="19018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0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1047750"/>
            <a:ext cx="7570788" cy="307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1775" indent="-2317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Closely spaced (similar to solids).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Slightly larger, fixed volume than a solid.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More randomly arranged than a solid.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Constant collisions with neighbors.</a:t>
            </a:r>
          </a:p>
          <a:p>
            <a:pPr marL="231775" indent="-2317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Less confined, can move past each other.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4800" y="4362450"/>
            <a:ext cx="7032625" cy="237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Continuous rapid motion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Particles are widely spaced.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Travel large distances before colliding.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No fixed volume or shape.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States of Matter: Solids, Liquids &amp; Gases</a:t>
            </a:r>
          </a:p>
        </p:txBody>
      </p:sp>
      <p:pic>
        <p:nvPicPr>
          <p:cNvPr id="30725" name="Picture 7" descr="116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43425"/>
            <a:ext cx="19097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116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1624013"/>
            <a:ext cx="1901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51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491538" cy="4838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/>
              <a:t>All matter is made up of extremely small </a:t>
            </a: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</a:t>
            </a:r>
            <a:r>
              <a:rPr lang="en-US" smtClean="0"/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mtClean="0"/>
              <a:t>All atoms of a given element are chemically identical.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mtClean="0"/>
              <a:t>Compounds form when atoms of two or more elements combine.</a:t>
            </a:r>
          </a:p>
          <a:p>
            <a:pPr lvl="1" eaLnBrk="1" hangingPunct="1">
              <a:buSzPct val="85000"/>
              <a:buFont typeface="Wingdings" pitchFamily="28" charset="2"/>
              <a:buChar char="§"/>
              <a:defRPr/>
            </a:pPr>
            <a:r>
              <a:rPr lang="en-US" smtClean="0"/>
              <a:t>usually combine in the ratio of small whole numbers.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mtClean="0"/>
              <a:t>Chemical reactions join, separate, or rearrange atoms.</a:t>
            </a:r>
          </a:p>
          <a:p>
            <a:pPr lvl="1" eaLnBrk="1" hangingPunct="1">
              <a:buSzPct val="85000"/>
              <a:buFont typeface="Wingdings" pitchFamily="28" charset="2"/>
              <a:buChar char="§"/>
              <a:defRPr/>
            </a:pPr>
            <a:r>
              <a:rPr lang="en-US" smtClean="0"/>
              <a:t>Atoms are not created, destroyed or converted into other kinds of atoms during a chemical reaction.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Atomic Theory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83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675688" cy="5375275"/>
          </a:xfrm>
          <a:noFill/>
        </p:spPr>
        <p:txBody>
          <a:bodyPr lIns="90487" tIns="44450" rIns="90487" bIns="44450">
            <a:normAutofit fontScale="92500"/>
          </a:bodyPr>
          <a:lstStyle/>
          <a:p>
            <a:pPr marL="338138" indent="-33813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/>
              <a:t>Elements have unique names and symbols.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smtClean="0"/>
              <a:t>From people, places, mythology…</a:t>
            </a:r>
          </a:p>
          <a:p>
            <a:pPr marL="338138" indent="-33813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/>
              <a:t>Symbols start with a capital letter.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smtClean="0"/>
              <a:t>Extra letters are lower-case.</a:t>
            </a:r>
          </a:p>
          <a:p>
            <a:pPr marL="338138" indent="-33813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/>
              <a:t>Most symbols are obvious abbreviations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smtClean="0"/>
              <a:t>Helium = He			Hydrogen = H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smtClean="0"/>
              <a:t>Americium = Am		Zinc = Zn</a:t>
            </a:r>
          </a:p>
          <a:p>
            <a:pPr marL="338138" indent="-33813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/>
              <a:t>“Old”-element symbols come from ancient names.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smtClean="0"/>
              <a:t>Gold = Au (aurum)	Tin = Sn (stannum)</a:t>
            </a:r>
          </a:p>
          <a:p>
            <a:pPr marL="744538" lvl="1" indent="-2921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smtClean="0"/>
              <a:t>Silver = Ag (argentum)	Lead = Pb (plumbum)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Chemical Elements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23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6"/>
          <p:cNvGrpSpPr>
            <a:grpSpLocks/>
          </p:cNvGrpSpPr>
          <p:nvPr/>
        </p:nvGrpSpPr>
        <p:grpSpPr bwMode="auto">
          <a:xfrm>
            <a:off x="347663" y="1108075"/>
            <a:ext cx="8486775" cy="5584825"/>
            <a:chOff x="74" y="623"/>
            <a:chExt cx="5274" cy="3518"/>
          </a:xfrm>
        </p:grpSpPr>
        <p:sp>
          <p:nvSpPr>
            <p:cNvPr id="33796" name="Text Box 15"/>
            <p:cNvSpPr txBox="1">
              <a:spLocks noChangeArrowheads="1"/>
            </p:cNvSpPr>
            <p:nvPr/>
          </p:nvSpPr>
          <p:spPr bwMode="auto">
            <a:xfrm>
              <a:off x="74" y="623"/>
              <a:ext cx="5274" cy="35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  <a:tab pos="42259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2000"/>
                <a:t>Element	Discovery	Origin of Name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/>
                <a:t>Carbon (C)	Ancient	</a:t>
              </a:r>
              <a:r>
                <a:rPr lang="en-US" sz="2000" i="1"/>
                <a:t>L.</a:t>
              </a:r>
              <a:r>
                <a:rPr lang="en-US" sz="2000"/>
                <a:t> carbo (charcoal)</a:t>
              </a:r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Curium (Cm)	Seaborg </a:t>
              </a:r>
              <a:r>
                <a:rPr lang="en-US" sz="2000" i="1"/>
                <a:t>et al</a:t>
              </a:r>
              <a:r>
                <a:rPr lang="en-US" sz="2000"/>
                <a:t>. 	In honor of Marie and Pierre Curie</a:t>
              </a:r>
            </a:p>
            <a:p>
              <a:pPr eaLnBrk="1" hangingPunct="1"/>
              <a:r>
                <a:rPr lang="en-US" sz="2000"/>
                <a:t>	1944	Nobel prize winners</a:t>
              </a:r>
              <a:endParaRPr lang="en-US" sz="1000"/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Hydrogen (H)	Cavendish	</a:t>
              </a:r>
              <a:r>
                <a:rPr lang="en-US" sz="2000" i="1"/>
                <a:t>Gr.</a:t>
              </a:r>
              <a:r>
                <a:rPr lang="en-US" sz="2000"/>
                <a:t> hydro (water) + genes (maker)</a:t>
              </a:r>
            </a:p>
            <a:p>
              <a:pPr eaLnBrk="1" hangingPunct="1"/>
              <a:r>
                <a:rPr lang="en-US" sz="2000"/>
                <a:t>	1766</a:t>
              </a:r>
              <a:endParaRPr lang="en-US" sz="1200"/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Mercury (Hg)	Ancient	Mythology: messenger of the gods</a:t>
              </a:r>
            </a:p>
            <a:p>
              <a:pPr eaLnBrk="1" hangingPunct="1"/>
              <a:r>
                <a:rPr lang="en-US" sz="2000"/>
                <a:t>		</a:t>
              </a:r>
              <a:r>
                <a:rPr lang="en-US" sz="2000" i="1"/>
                <a:t>Gr.</a:t>
              </a:r>
              <a:r>
                <a:rPr lang="en-US" sz="2000"/>
                <a:t> hydrargyrum (liquid silver)</a:t>
              </a:r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Titanium (Ti)	Gregor	</a:t>
              </a:r>
              <a:r>
                <a:rPr lang="en-US" sz="2000" i="1"/>
                <a:t>L</a:t>
              </a:r>
              <a:r>
                <a:rPr lang="en-US" sz="2000"/>
                <a:t>. Titans (1</a:t>
              </a:r>
              <a:r>
                <a:rPr lang="en-US" sz="2000" baseline="30000"/>
                <a:t>st</a:t>
              </a:r>
              <a:r>
                <a:rPr lang="en-US" sz="2000"/>
                <a:t> sons of the earth)</a:t>
              </a:r>
            </a:p>
            <a:p>
              <a:pPr eaLnBrk="1" hangingPunct="1"/>
              <a:r>
                <a:rPr lang="en-US" sz="2000"/>
                <a:t>	1791</a:t>
              </a:r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Neon (Ne)	Ramsay &amp; Travers	</a:t>
              </a:r>
              <a:r>
                <a:rPr lang="en-US" sz="2000" i="1"/>
                <a:t>Gr.</a:t>
              </a:r>
              <a:r>
                <a:rPr lang="en-US" sz="2000"/>
                <a:t> neos  (new)	</a:t>
              </a:r>
            </a:p>
            <a:p>
              <a:pPr eaLnBrk="1" hangingPunct="1"/>
              <a:r>
                <a:rPr lang="en-US" sz="2000"/>
                <a:t>	1898</a:t>
              </a:r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 sz="2000"/>
                <a:t>Polonium (Po)	M. &amp; P. Curie	In honor of Poland</a:t>
              </a:r>
            </a:p>
            <a:p>
              <a:pPr eaLnBrk="1" hangingPunct="1"/>
              <a:r>
                <a:rPr lang="en-US" sz="2000"/>
                <a:t>	1898</a:t>
              </a:r>
            </a:p>
          </p:txBody>
        </p:sp>
        <p:sp>
          <p:nvSpPr>
            <p:cNvPr id="33797" name="Line 3"/>
            <p:cNvSpPr>
              <a:spLocks noChangeShapeType="1"/>
            </p:cNvSpPr>
            <p:nvPr/>
          </p:nvSpPr>
          <p:spPr bwMode="auto">
            <a:xfrm>
              <a:off x="74" y="902"/>
              <a:ext cx="5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337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Chemical Elements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6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dirty="0" smtClean="0"/>
              <a:t>Types of Elements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971550"/>
            <a:ext cx="7696200" cy="546100"/>
          </a:xfrm>
          <a:noFill/>
        </p:spPr>
        <p:txBody>
          <a:bodyPr lIns="90487" tIns="44450" rIns="90487" bIns="44450">
            <a:normAutofit fontScale="92500"/>
          </a:bodyPr>
          <a:lstStyle/>
          <a:p>
            <a:pPr eaLnBrk="1" hangingPunct="1"/>
            <a:r>
              <a:rPr lang="en-US" dirty="0" smtClean="0"/>
              <a:t>More than 110 elements are currently known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1625" y="1508125"/>
            <a:ext cx="7681913" cy="440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90 occur naturally on earth.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the rest are man-made (synthetic).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most are metals (only 24 are not).</a:t>
            </a:r>
            <a:endParaRPr lang="en-US" sz="1400"/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4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Metals</a:t>
            </a:r>
            <a:endParaRPr lang="en-US" sz="28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solids (except mercury – a liquid).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conduct electricity.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ductile (draw into wires).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malleable (roll into sheets).</a:t>
            </a:r>
          </a:p>
        </p:txBody>
      </p:sp>
      <p:pic>
        <p:nvPicPr>
          <p:cNvPr id="34821" name="Picture 6" descr="01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311650"/>
            <a:ext cx="30718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2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Molecular Medicine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1625" y="1087438"/>
            <a:ext cx="58737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/>
              <a:t>Pacific yew bark extract has cancer-fighting properties.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/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/>
              <a:t>Chemists: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1625" y="3084513"/>
            <a:ext cx="687228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Isolated the active chemical: Paclitaxel</a:t>
            </a: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Determined its formula: C</a:t>
            </a:r>
            <a:r>
              <a:rPr lang="en-US" sz="2800" baseline="-25000"/>
              <a:t>47</a:t>
            </a:r>
            <a:r>
              <a:rPr lang="en-US" sz="2800"/>
              <a:t>H</a:t>
            </a:r>
            <a:r>
              <a:rPr lang="en-US" sz="2800" baseline="-25000"/>
              <a:t>51</a:t>
            </a:r>
            <a:r>
              <a:rPr lang="en-US" sz="2800"/>
              <a:t>NO</a:t>
            </a:r>
            <a:r>
              <a:rPr lang="en-US" sz="2800" baseline="-25000"/>
              <a:t>14</a:t>
            </a:r>
            <a:r>
              <a:rPr lang="en-US" sz="2800"/>
              <a:t>.</a:t>
            </a: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Determined its structure: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23875" y="5041900"/>
            <a:ext cx="2438400" cy="1016000"/>
          </a:xfrm>
          <a:prstGeom prst="rect">
            <a:avLst/>
          </a:prstGeom>
          <a:solidFill>
            <a:srgbClr val="BBE0E3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>
                <a:solidFill>
                  <a:schemeClr val="tx2"/>
                </a:solidFill>
              </a:rPr>
              <a:t>Smaller of two parts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of paclitaxel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(Taxol®)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240088" y="6407150"/>
            <a:ext cx="55181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Space-filling model	       Ball-and-stick model</a:t>
            </a:r>
          </a:p>
        </p:txBody>
      </p:sp>
      <p:pic>
        <p:nvPicPr>
          <p:cNvPr id="5127" name="Picture 14" descr="01_C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066800"/>
            <a:ext cx="314483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01_u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2" r="28476" b="16283"/>
          <a:stretch>
            <a:fillRect/>
          </a:stretch>
        </p:blipFill>
        <p:spPr bwMode="auto">
          <a:xfrm>
            <a:off x="6186488" y="4351338"/>
            <a:ext cx="2647950" cy="20748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6" descr="01_u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8" t="14621" r="143" b="30794"/>
          <a:stretch>
            <a:fillRect/>
          </a:stretch>
        </p:blipFill>
        <p:spPr bwMode="auto">
          <a:xfrm>
            <a:off x="3190875" y="4773613"/>
            <a:ext cx="2359025" cy="16700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4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6300788" y="2046288"/>
            <a:ext cx="2798762" cy="291941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Sulfur and bromine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275638" cy="4953000"/>
          </a:xfrm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Nonmetals</a:t>
            </a: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mtClean="0"/>
              <a:t>Occur in all physical states.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solids: sulfur, phosphorus, carbon.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liquid: bromine.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gases: oxygen, helium, nitrogen.</a:t>
            </a:r>
          </a:p>
          <a:p>
            <a:pPr lvl="1" eaLnBrk="1" hangingPunct="1">
              <a:buFont typeface="Arial" charset="0"/>
              <a:buChar char="§"/>
              <a:defRPr/>
            </a:pPr>
            <a:endParaRPr lang="en-US" sz="2800" smtClean="0"/>
          </a:p>
          <a:p>
            <a:pPr lvl="1" eaLnBrk="1" hangingPunct="1">
              <a:buFont typeface="Arial" charset="0"/>
              <a:buChar char="§"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mtClean="0"/>
              <a:t>Do not conduct electricity</a:t>
            </a:r>
            <a:r>
              <a:rPr lang="en-US" sz="320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graphite (a form of carbon) is one exception.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Elements</a:t>
            </a:r>
          </a:p>
        </p:txBody>
      </p:sp>
      <p:pic>
        <p:nvPicPr>
          <p:cNvPr id="35845" name="Picture 7" descr="01_u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200275"/>
            <a:ext cx="26971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4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01625" y="1087438"/>
            <a:ext cx="3679825" cy="367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Six are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metalloids: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boron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silicon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germanium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arsenic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antimony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tellurium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01625" y="4681538"/>
            <a:ext cx="8543925" cy="198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They exhibit metallic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sz="2800"/>
              <a:t> nonmetallic properties: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Look like metals (shiny).</a:t>
            </a:r>
          </a:p>
          <a:p>
            <a:pPr marL="230188" indent="-230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/>
              <a:t>Conduct electricity (not as well as metals).</a:t>
            </a:r>
          </a:p>
          <a:p>
            <a:pPr marL="742950" lvl="1" indent="-285750">
              <a:spcBef>
                <a:spcPct val="20000"/>
              </a:spcBef>
              <a:buSzPct val="85000"/>
              <a:buFont typeface="Wingdings" pitchFamily="28" charset="2"/>
              <a:buChar char="§"/>
              <a:defRPr/>
            </a:pPr>
            <a:r>
              <a:rPr lang="en-US" sz="2400"/>
              <a:t>they are semiconductors.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Elements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5757863" y="1033463"/>
            <a:ext cx="3267075" cy="3570287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Ultrapure silicon</a:t>
            </a:r>
          </a:p>
        </p:txBody>
      </p:sp>
      <p:pic>
        <p:nvPicPr>
          <p:cNvPr id="36870" name="Picture 10" descr="01_u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085850"/>
            <a:ext cx="31448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40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Elements that Consist of Molecules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252537"/>
            <a:ext cx="8596313" cy="652463"/>
          </a:xfrm>
        </p:spPr>
        <p:txBody>
          <a:bodyPr/>
          <a:lstStyle/>
          <a:p>
            <a:pPr marL="230188" indent="-230188" eaLnBrk="1" hangingPunct="1">
              <a:defRPr/>
            </a:pPr>
            <a:r>
              <a:rPr lang="en-US" dirty="0" smtClean="0"/>
              <a:t>Most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non-metal</a:t>
            </a:r>
            <a:r>
              <a:rPr lang="en-US" dirty="0" smtClean="0"/>
              <a:t> elements form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dirty="0" smtClean="0"/>
              <a:t>.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01625" y="3313113"/>
            <a:ext cx="7518400" cy="942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800"/>
              <a:t>Diatomic examples:</a:t>
            </a:r>
          </a:p>
          <a:p>
            <a:pPr eaLnBrk="0" hangingPunct="0">
              <a:defRPr/>
            </a:pPr>
            <a:r>
              <a:rPr lang="en-US" sz="2800"/>
              <a:t>Cl</a:t>
            </a:r>
            <a:r>
              <a:rPr lang="en-US" sz="2800" baseline="-25000"/>
              <a:t>2</a:t>
            </a:r>
            <a:r>
              <a:rPr lang="en-US" sz="2800"/>
              <a:t>		O</a:t>
            </a:r>
            <a:r>
              <a:rPr lang="en-US" sz="2800" baseline="-25000"/>
              <a:t>2</a:t>
            </a:r>
            <a:r>
              <a:rPr lang="en-US" sz="2800"/>
              <a:t>		N</a:t>
            </a:r>
            <a:r>
              <a:rPr lang="en-US" sz="2800" baseline="-25000"/>
              <a:t>2</a:t>
            </a:r>
            <a:r>
              <a:rPr lang="en-US" sz="2800"/>
              <a:t> 		F</a:t>
            </a:r>
            <a:r>
              <a:rPr lang="en-US" sz="2800" baseline="-25000"/>
              <a:t>2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09625" y="5260975"/>
            <a:ext cx="180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01625" y="2276475"/>
            <a:ext cx="86407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A </a:t>
            </a: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formula</a:t>
            </a:r>
            <a:r>
              <a:rPr lang="en-US" sz="2800"/>
              <a:t> shows the composition: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01625" y="4887913"/>
            <a:ext cx="7518400" cy="942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800"/>
              <a:t>Polyatomic examples:</a:t>
            </a:r>
          </a:p>
          <a:p>
            <a:pPr eaLnBrk="0" hangingPunct="0">
              <a:defRPr/>
            </a:pPr>
            <a:r>
              <a:rPr lang="en-US" sz="2800"/>
              <a:t>O</a:t>
            </a:r>
            <a:r>
              <a:rPr lang="en-US" sz="2800" baseline="-25000"/>
              <a:t>3</a:t>
            </a:r>
            <a:r>
              <a:rPr lang="en-US" sz="2800"/>
              <a:t> 		P</a:t>
            </a:r>
            <a:r>
              <a:rPr lang="en-US" sz="2800" baseline="-25000"/>
              <a:t>4</a:t>
            </a:r>
            <a:r>
              <a:rPr lang="en-US" sz="2800"/>
              <a:t>		S</a:t>
            </a:r>
            <a:r>
              <a:rPr lang="en-US" sz="2800" baseline="-25000"/>
              <a:t>8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1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990600"/>
            <a:ext cx="8912225" cy="615950"/>
          </a:xfrm>
          <a:noFill/>
        </p:spPr>
        <p:txBody>
          <a:bodyPr>
            <a:normAutofit fontScale="92500"/>
          </a:bodyPr>
          <a:lstStyle/>
          <a:p>
            <a:pPr marL="230188" indent="-230188" eaLnBrk="1" hangingPunct="1"/>
            <a:r>
              <a:rPr lang="en-US" smtClean="0"/>
              <a:t>Different forms of an element (same </a:t>
            </a:r>
            <a:r>
              <a:rPr lang="en-US" i="1" smtClean="0"/>
              <a:t>T, P </a:t>
            </a:r>
            <a:r>
              <a:rPr lang="en-US" smtClean="0"/>
              <a:t>and phase)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1625" y="1676400"/>
            <a:ext cx="7950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347663" indent="-347663" eaLnBrk="0" hangingPunct="0">
              <a:spcBef>
                <a:spcPct val="20000"/>
              </a:spcBef>
            </a:pPr>
            <a:r>
              <a:rPr lang="en-US" sz="2800"/>
              <a:t>Oxygen (gas):</a:t>
            </a:r>
          </a:p>
          <a:p>
            <a:pPr marL="347663" indent="-347663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/>
              <a:t>O</a:t>
            </a:r>
            <a:r>
              <a:rPr lang="en-US" sz="2800" baseline="-25000"/>
              <a:t>2</a:t>
            </a:r>
            <a:r>
              <a:rPr lang="en-US" sz="2800"/>
              <a:t> (oxygen)</a:t>
            </a:r>
          </a:p>
          <a:p>
            <a:pPr marL="347663" indent="-347663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/>
              <a:t>O</a:t>
            </a:r>
            <a:r>
              <a:rPr lang="en-US" sz="2800" baseline="-25000"/>
              <a:t>3</a:t>
            </a:r>
            <a:r>
              <a:rPr lang="en-US" sz="2800"/>
              <a:t> (ozone)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1625" y="3581400"/>
            <a:ext cx="84105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82575" indent="-282575" eaLnBrk="0" hangingPunct="0"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sz="2800" dirty="0"/>
              <a:t>Carbon (solid):</a:t>
            </a:r>
          </a:p>
          <a:p>
            <a:pPr marL="282575" indent="-282575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dirty="0"/>
              <a:t>C (diamond)</a:t>
            </a:r>
          </a:p>
          <a:p>
            <a:pPr marL="282575" indent="-282575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dirty="0"/>
              <a:t>C (graphite)</a:t>
            </a:r>
          </a:p>
          <a:p>
            <a:pPr marL="282575" indent="-282575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dirty="0"/>
              <a:t>C</a:t>
            </a:r>
            <a:r>
              <a:rPr lang="en-US" sz="2800" baseline="-25000" dirty="0"/>
              <a:t>60 </a:t>
            </a:r>
            <a:r>
              <a:rPr lang="en-US" sz="2800" dirty="0"/>
              <a:t>(</a:t>
            </a:r>
            <a:r>
              <a:rPr lang="en-US" sz="2800" dirty="0" err="1"/>
              <a:t>buckminsterfullerine</a:t>
            </a:r>
            <a:r>
              <a:rPr lang="en-US" sz="2800" dirty="0"/>
              <a:t>) &amp; other </a:t>
            </a:r>
            <a:r>
              <a:rPr lang="en-US" sz="2800" dirty="0" err="1"/>
              <a:t>fullerines</a:t>
            </a:r>
            <a:endParaRPr lang="en-US" sz="2800" dirty="0"/>
          </a:p>
          <a:p>
            <a:pPr marL="282575" indent="-282575" eaLnBrk="0" hangingPunct="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dirty="0"/>
              <a:t>C (nanotubes)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Allotropes</a:t>
            </a:r>
          </a:p>
        </p:txBody>
      </p:sp>
      <p:grpSp>
        <p:nvGrpSpPr>
          <p:cNvPr id="38918" name="Group 10"/>
          <p:cNvGrpSpPr>
            <a:grpSpLocks/>
          </p:cNvGrpSpPr>
          <p:nvPr/>
        </p:nvGrpSpPr>
        <p:grpSpPr bwMode="auto">
          <a:xfrm>
            <a:off x="6530975" y="1684338"/>
            <a:ext cx="2381250" cy="3127375"/>
            <a:chOff x="4114" y="1061"/>
            <a:chExt cx="1500" cy="1970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4114" y="1061"/>
              <a:ext cx="1500" cy="19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20" name="Picture 9" descr="01_u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1071"/>
              <a:ext cx="1330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8584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4" descr="11_19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4739"/>
          <a:stretch>
            <a:fillRect/>
          </a:stretch>
        </p:blipFill>
        <p:spPr bwMode="auto">
          <a:xfrm>
            <a:off x="2566988" y="2995613"/>
            <a:ext cx="21209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1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Allotropes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481513" y="3033713"/>
            <a:ext cx="180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defTabSz="461963"/>
            <a:endParaRPr lang="en-US" sz="2800"/>
          </a:p>
          <a:p>
            <a:pPr defTabSz="461963" eaLnBrk="0" hangingPunct="0"/>
            <a:endParaRPr lang="en-US"/>
          </a:p>
        </p:txBody>
      </p:sp>
      <p:pic>
        <p:nvPicPr>
          <p:cNvPr id="39941" name="Picture 22" descr="01_22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12318" b="17743"/>
          <a:stretch>
            <a:fillRect/>
          </a:stretch>
        </p:blipFill>
        <p:spPr bwMode="auto">
          <a:xfrm>
            <a:off x="309563" y="4581525"/>
            <a:ext cx="184626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8"/>
          <p:cNvSpPr>
            <a:spLocks noChangeArrowheads="1"/>
          </p:cNvSpPr>
          <p:nvPr/>
        </p:nvSpPr>
        <p:spPr bwMode="auto">
          <a:xfrm>
            <a:off x="409575" y="3970338"/>
            <a:ext cx="2511425" cy="457200"/>
          </a:xfrm>
          <a:prstGeom prst="wedgeRoundRectCallout">
            <a:avLst>
              <a:gd name="adj1" fmla="val -27116"/>
              <a:gd name="adj2" fmla="val 106597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Buckminsterfullerene</a:t>
            </a:r>
          </a:p>
        </p:txBody>
      </p:sp>
      <p:pic>
        <p:nvPicPr>
          <p:cNvPr id="39943" name="Picture 23" descr="11_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811713"/>
            <a:ext cx="5083175" cy="1974850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AutoShape 20"/>
          <p:cNvSpPr>
            <a:spLocks noChangeArrowheads="1"/>
          </p:cNvSpPr>
          <p:nvPr/>
        </p:nvSpPr>
        <p:spPr bwMode="auto">
          <a:xfrm>
            <a:off x="6024563" y="4235450"/>
            <a:ext cx="2098675" cy="457200"/>
          </a:xfrm>
          <a:prstGeom prst="wedgeRoundRectCallout">
            <a:avLst>
              <a:gd name="adj1" fmla="val -18685"/>
              <a:gd name="adj2" fmla="val 100347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Carbon nanotube</a:t>
            </a:r>
          </a:p>
        </p:txBody>
      </p:sp>
      <p:pic>
        <p:nvPicPr>
          <p:cNvPr id="39945" name="Picture 25" descr="1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85850"/>
            <a:ext cx="2697163" cy="2728913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26" descr="11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9838"/>
            <a:ext cx="4479925" cy="2786062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7" name="AutoShape 17"/>
          <p:cNvSpPr>
            <a:spLocks noChangeArrowheads="1"/>
          </p:cNvSpPr>
          <p:nvPr/>
        </p:nvSpPr>
        <p:spPr bwMode="auto">
          <a:xfrm>
            <a:off x="3352800" y="2147888"/>
            <a:ext cx="1309688" cy="457200"/>
          </a:xfrm>
          <a:prstGeom prst="wedgeRoundRectCallout">
            <a:avLst>
              <a:gd name="adj1" fmla="val 63574"/>
              <a:gd name="adj2" fmla="val 3819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Graphite</a:t>
            </a:r>
          </a:p>
        </p:txBody>
      </p:sp>
      <p:sp>
        <p:nvSpPr>
          <p:cNvPr id="39948" name="AutoShape 16"/>
          <p:cNvSpPr>
            <a:spLocks noChangeArrowheads="1"/>
          </p:cNvSpPr>
          <p:nvPr/>
        </p:nvSpPr>
        <p:spPr bwMode="auto">
          <a:xfrm>
            <a:off x="2728913" y="938213"/>
            <a:ext cx="1309687" cy="457200"/>
          </a:xfrm>
          <a:prstGeom prst="wedgeRoundRectCallout">
            <a:avLst>
              <a:gd name="adj1" fmla="val -57759"/>
              <a:gd name="adj2" fmla="val 161458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Diamond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52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Communicating Chemistry: Symbolism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610600" cy="1651000"/>
          </a:xfrm>
        </p:spPr>
        <p:txBody>
          <a:bodyPr>
            <a:normAutofit lnSpcReduction="10000"/>
          </a:bodyPr>
          <a:lstStyle/>
          <a:p>
            <a:pPr marL="282575" indent="-282575" eaLnBrk="1" hangingPunct="1">
              <a:defRPr/>
            </a:pP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formulas</a:t>
            </a:r>
            <a:r>
              <a:rPr lang="en-US" smtClean="0"/>
              <a:t> show:</a:t>
            </a:r>
          </a:p>
          <a:p>
            <a:pPr marL="282575" indent="-282575" eaLnBrk="1" hangingPunct="1">
              <a:defRPr/>
            </a:pPr>
            <a:r>
              <a:rPr lang="en-US" smtClean="0"/>
              <a:t>Number and type of atoms in the molecule.</a:t>
            </a:r>
          </a:p>
          <a:p>
            <a:pPr marL="282575" indent="-282575" eaLnBrk="1" hangingPunct="1">
              <a:defRPr/>
            </a:pPr>
            <a:r>
              <a:rPr lang="en-US" smtClean="0"/>
              <a:t>Relative ratio of the atoms in a compound.</a:t>
            </a:r>
          </a:p>
        </p:txBody>
      </p:sp>
      <p:grpSp>
        <p:nvGrpSpPr>
          <p:cNvPr id="40964" name="Group 12"/>
          <p:cNvGrpSpPr>
            <a:grpSpLocks/>
          </p:cNvGrpSpPr>
          <p:nvPr/>
        </p:nvGrpSpPr>
        <p:grpSpPr bwMode="auto">
          <a:xfrm>
            <a:off x="301625" y="4002088"/>
            <a:ext cx="6835775" cy="2103437"/>
            <a:chOff x="190" y="2521"/>
            <a:chExt cx="4306" cy="1325"/>
          </a:xfrm>
        </p:grpSpPr>
        <p:grpSp>
          <p:nvGrpSpPr>
            <p:cNvPr id="40966" name="Group 4"/>
            <p:cNvGrpSpPr>
              <a:grpSpLocks/>
            </p:cNvGrpSpPr>
            <p:nvPr/>
          </p:nvGrpSpPr>
          <p:grpSpPr bwMode="auto">
            <a:xfrm>
              <a:off x="388" y="3560"/>
              <a:ext cx="3875" cy="286"/>
              <a:chOff x="388" y="3562"/>
              <a:chExt cx="3875" cy="286"/>
            </a:xfrm>
          </p:grpSpPr>
          <p:sp>
            <p:nvSpPr>
              <p:cNvPr id="40971" name="Rectangle 5"/>
              <p:cNvSpPr>
                <a:spLocks noChangeArrowheads="1"/>
              </p:cNvSpPr>
              <p:nvPr/>
            </p:nvSpPr>
            <p:spPr bwMode="auto">
              <a:xfrm>
                <a:off x="388" y="3562"/>
                <a:ext cx="387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US" sz="2400"/>
                  <a:t>sucrose                             carbon   +    water</a:t>
                </a:r>
              </a:p>
            </p:txBody>
          </p:sp>
          <p:sp>
            <p:nvSpPr>
              <p:cNvPr id="40972" name="Line 6"/>
              <p:cNvSpPr>
                <a:spLocks noChangeShapeType="1"/>
              </p:cNvSpPr>
              <p:nvPr/>
            </p:nvSpPr>
            <p:spPr bwMode="auto">
              <a:xfrm>
                <a:off x="1440" y="3708"/>
                <a:ext cx="6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315" y="3246"/>
              <a:ext cx="41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400" dirty="0"/>
                <a:t>C</a:t>
              </a:r>
              <a:r>
                <a:rPr lang="en-US" sz="2400" baseline="-25000" dirty="0"/>
                <a:t>12</a:t>
              </a:r>
              <a:r>
                <a:rPr lang="en-US" sz="2400" dirty="0"/>
                <a:t>H</a:t>
              </a:r>
              <a:r>
                <a:rPr lang="en-US" sz="2400" baseline="-25000" dirty="0"/>
                <a:t>22</a:t>
              </a:r>
              <a:r>
                <a:rPr lang="en-US" sz="2400" dirty="0"/>
                <a:t>O</a:t>
              </a:r>
              <a:r>
                <a:rPr lang="en-US" sz="2400" baseline="-25000" dirty="0"/>
                <a:t>11</a:t>
              </a:r>
              <a:r>
                <a:rPr lang="en-US" sz="2400" dirty="0"/>
                <a:t>(s)                     12 C(s)   +  11 H</a:t>
              </a:r>
              <a:r>
                <a:rPr lang="en-US" sz="2400" baseline="-25000" dirty="0"/>
                <a:t>2</a:t>
              </a:r>
              <a:r>
                <a:rPr lang="en-US" sz="2400" dirty="0"/>
                <a:t>O(g)</a:t>
              </a: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1440" y="3416"/>
              <a:ext cx="64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548" y="3183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dirty="0"/>
                <a:t>heat</a:t>
              </a: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190" y="2521"/>
              <a:ext cx="4297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82575" indent="-282575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Chemical equations</a:t>
              </a:r>
              <a:r>
                <a:rPr lang="en-US" sz="2800"/>
                <a:t> show:</a:t>
              </a:r>
            </a:p>
            <a:p>
              <a:pPr marL="282575" indent="-282575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/>
                <a:t>How reactants convert into products.</a:t>
              </a:r>
            </a:p>
          </p:txBody>
        </p:sp>
      </p:grp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769938" y="2703513"/>
            <a:ext cx="7065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400"/>
              <a:t>C</a:t>
            </a:r>
            <a:r>
              <a:rPr lang="en-US" sz="2400" baseline="-25000"/>
              <a:t>12</a:t>
            </a:r>
            <a:r>
              <a:rPr lang="en-US" sz="2400"/>
              <a:t>H</a:t>
            </a:r>
            <a:r>
              <a:rPr lang="en-US" sz="2400" baseline="-25000"/>
              <a:t>22</a:t>
            </a:r>
            <a:r>
              <a:rPr lang="en-US" sz="2400"/>
              <a:t>O</a:t>
            </a:r>
            <a:r>
              <a:rPr lang="en-US" sz="2400" baseline="-25000"/>
              <a:t>11</a:t>
            </a:r>
            <a:r>
              <a:rPr lang="en-US" sz="2400"/>
              <a:t>(s) 		CH</a:t>
            </a:r>
            <a:r>
              <a:rPr lang="en-US" sz="2400" baseline="-25000"/>
              <a:t>3</a:t>
            </a:r>
            <a:r>
              <a:rPr lang="en-US" sz="2400"/>
              <a:t>OH(ℓ)		NaCl(s)</a:t>
            </a:r>
          </a:p>
          <a:p>
            <a:pPr eaLnBrk="0" hangingPunct="0"/>
            <a:r>
              <a:rPr lang="en-US" sz="2400"/>
              <a:t>sucrose		methanol	         table salt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52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Medicine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1625" y="1087438"/>
            <a:ext cx="8756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>
              <a:spcBef>
                <a:spcPct val="20000"/>
              </a:spcBef>
              <a:buFont typeface="Arial" charset="0"/>
              <a:buNone/>
            </a:pPr>
            <a:r>
              <a:rPr lang="en-US" sz="2800"/>
              <a:t>Pacific yew is a poor drug source.</a:t>
            </a:r>
          </a:p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Removing the bark kills the tree.</a:t>
            </a:r>
          </a:p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Six 100-year-old trees would be needed to treat one patient.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01625" y="5195888"/>
            <a:ext cx="849471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English yew is common and fast growing.</a:t>
            </a:r>
          </a:p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Needles can be harvested without killing the tree.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1625" y="3697288"/>
            <a:ext cx="62976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>
              <a:spcBef>
                <a:spcPct val="20000"/>
              </a:spcBef>
              <a:buFont typeface="Arial" charset="0"/>
              <a:buNone/>
            </a:pPr>
            <a:r>
              <a:rPr lang="en-US" sz="2800"/>
              <a:t>Another source was needed.</a:t>
            </a:r>
          </a:p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An English-yew needle extract can be converted into paclitaxel.</a:t>
            </a:r>
          </a:p>
        </p:txBody>
      </p:sp>
      <p:pic>
        <p:nvPicPr>
          <p:cNvPr id="6150" name="Picture 7" descr="01_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38438"/>
            <a:ext cx="26876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68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Science is Done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756650" cy="3841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/>
              <a:t>Observations are made.</a:t>
            </a:r>
          </a:p>
          <a:p>
            <a:pPr eaLnBrk="1" hangingPunct="1">
              <a:defRPr/>
            </a:pPr>
            <a:r>
              <a:rPr lang="en-US" smtClean="0"/>
              <a:t>A </a:t>
            </a: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hypothesis</a:t>
            </a:r>
            <a:r>
              <a:rPr lang="en-US" smtClean="0"/>
              <a:t> is proposed.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A tentative idea to explain the observations.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Suggests further experiments to check if correct.</a:t>
            </a:r>
          </a:p>
          <a:p>
            <a:pPr marL="804863" lvl="1" indent="-282575" eaLnBrk="1" hangingPunct="1">
              <a:buFont typeface="Arial" charset="0"/>
              <a:buChar char="§"/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mtClean="0"/>
              <a:t>A hypothesis:  “Plant extracts treat cancer”.</a:t>
            </a:r>
          </a:p>
          <a:p>
            <a:pPr marL="1147763" lvl="2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Experiments generate: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9875" y="5232400"/>
            <a:ext cx="81422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</a:t>
            </a:r>
            <a:r>
              <a:rPr lang="en-US" sz="2800"/>
              <a:t> data – no numerical information, or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</a:t>
            </a:r>
            <a:r>
              <a:rPr lang="en-US" sz="2800"/>
              <a:t> data - contains “numbers”</a:t>
            </a:r>
            <a:endParaRPr lang="en-US" sz="3200" i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98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>
            <a:spLocks noChangeArrowheads="1"/>
          </p:cNvSpPr>
          <p:nvPr>
            <p:ph type="body" idx="1"/>
          </p:nvPr>
        </p:nvSpPr>
        <p:spPr>
          <a:xfrm>
            <a:off x="385763" y="2162175"/>
            <a:ext cx="3994150" cy="4454525"/>
          </a:xfrm>
          <a:solidFill>
            <a:schemeClr val="bg1"/>
          </a:solidFill>
          <a:ln cap="flat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111125" defTabSz="2286000" eaLnBrk="1" hangingPunct="1"/>
            <a:r>
              <a:rPr lang="en-US" sz="2400" smtClean="0"/>
              <a:t>Temperature</a:t>
            </a:r>
          </a:p>
          <a:p>
            <a:pPr marL="0" indent="111125" defTabSz="2286000" eaLnBrk="1" hangingPunct="1"/>
            <a:r>
              <a:rPr lang="en-US" sz="2400" smtClean="0"/>
              <a:t>Pressure</a:t>
            </a:r>
          </a:p>
          <a:p>
            <a:pPr marL="0" indent="111125" defTabSz="2286000" eaLnBrk="1" hangingPunct="1"/>
            <a:r>
              <a:rPr lang="en-US" sz="2400" smtClean="0"/>
              <a:t>Mass</a:t>
            </a:r>
          </a:p>
          <a:p>
            <a:pPr marL="0" indent="111125" defTabSz="2286000" eaLnBrk="1" hangingPunct="1"/>
            <a:r>
              <a:rPr lang="en-US" sz="2400" smtClean="0"/>
              <a:t>Volume</a:t>
            </a:r>
          </a:p>
          <a:p>
            <a:pPr marL="0" indent="111125" defTabSz="2286000" eaLnBrk="1" hangingPunct="1"/>
            <a:r>
              <a:rPr lang="en-US" sz="2400" smtClean="0"/>
              <a:t>State (solid, liquid, or gas)</a:t>
            </a:r>
          </a:p>
          <a:p>
            <a:pPr marL="0" indent="111125" defTabSz="2286000" eaLnBrk="1" hangingPunct="1"/>
            <a:r>
              <a:rPr lang="en-US" sz="2400" smtClean="0"/>
              <a:t>Melting point</a:t>
            </a:r>
          </a:p>
          <a:p>
            <a:pPr marL="0" indent="111125" defTabSz="2286000" eaLnBrk="1" hangingPunct="1"/>
            <a:r>
              <a:rPr lang="en-US" sz="2400" smtClean="0"/>
              <a:t>Boiling point</a:t>
            </a:r>
          </a:p>
          <a:p>
            <a:pPr marL="0" indent="111125" defTabSz="2286000" eaLnBrk="1" hangingPunct="1"/>
            <a:r>
              <a:rPr lang="en-US" sz="2400" smtClean="0"/>
              <a:t>Density</a:t>
            </a:r>
          </a:p>
          <a:p>
            <a:pPr marL="0" indent="111125" defTabSz="2286000" eaLnBrk="1" hangingPunct="1"/>
            <a:r>
              <a:rPr lang="en-US" sz="2400" smtClean="0"/>
              <a:t>Color</a:t>
            </a:r>
          </a:p>
          <a:p>
            <a:pPr marL="0" indent="111125" defTabSz="2286000" eaLnBrk="1" hangingPunct="1"/>
            <a:r>
              <a:rPr lang="en-US" sz="2400" smtClean="0"/>
              <a:t>Shape of crystals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01625" y="1087438"/>
            <a:ext cx="8456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Physical properties can be measured without changing the composition of a substance.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69850"/>
            <a:ext cx="8458200" cy="84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Identifying Matter: Physical Properties</a:t>
            </a:r>
          </a:p>
        </p:txBody>
      </p:sp>
      <p:grpSp>
        <p:nvGrpSpPr>
          <p:cNvPr id="11269" name="Group 13"/>
          <p:cNvGrpSpPr>
            <a:grpSpLocks/>
          </p:cNvGrpSpPr>
          <p:nvPr/>
        </p:nvGrpSpPr>
        <p:grpSpPr bwMode="auto">
          <a:xfrm>
            <a:off x="4456113" y="2698750"/>
            <a:ext cx="4610100" cy="3533775"/>
            <a:chOff x="2807" y="1700"/>
            <a:chExt cx="2904" cy="2226"/>
          </a:xfrm>
        </p:grpSpPr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2807" y="1700"/>
              <a:ext cx="2904" cy="2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Ice melting</a:t>
              </a:r>
            </a:p>
          </p:txBody>
        </p:sp>
        <p:pic>
          <p:nvPicPr>
            <p:cNvPr id="11271" name="Picture 12" descr="01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1808"/>
              <a:ext cx="2822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988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1625" y="1087438"/>
            <a:ext cx="8534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/>
              <a:t>The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 substance</a:t>
            </a:r>
            <a:r>
              <a:rPr lang="en-US" sz="2800"/>
              <a:t> is present before and after a physical change.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Change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1625" y="2095500"/>
            <a:ext cx="8077200" cy="1143000"/>
          </a:xfrm>
          <a:noFill/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physical state may change.</a:t>
            </a:r>
          </a:p>
          <a:p>
            <a:pPr eaLnBrk="1" hangingPunct="1"/>
            <a:r>
              <a:rPr lang="en-US" smtClean="0"/>
              <a:t>    e.g. ice melting (solid water </a:t>
            </a:r>
            <a:r>
              <a:rPr lang="en-US" smtClean="0">
                <a:sym typeface="Arial" charset="0"/>
              </a:rPr>
              <a:t>→</a:t>
            </a:r>
            <a:r>
              <a:rPr lang="en-US" smtClean="0"/>
              <a:t> liquid water).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1625" y="3390900"/>
            <a:ext cx="814546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gross shape may change.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/>
              <a:t>    e.g. a lump of lead hammered into a sheet.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size may change.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/>
              <a:t>     e.g. a piece of wood is cut in two.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07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958850" y="4117975"/>
            <a:ext cx="6929438" cy="2130425"/>
            <a:chOff x="604" y="2568"/>
            <a:chExt cx="4365" cy="1342"/>
          </a:xfrm>
        </p:grpSpPr>
        <p:sp>
          <p:nvSpPr>
            <p:cNvPr id="13319" name="Rectangle 3"/>
            <p:cNvSpPr>
              <a:spLocks noChangeArrowheads="1"/>
            </p:cNvSpPr>
            <p:nvPr/>
          </p:nvSpPr>
          <p:spPr bwMode="auto">
            <a:xfrm>
              <a:off x="604" y="2568"/>
              <a:ext cx="4365" cy="1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30188" indent="-230188">
                <a:spcBef>
                  <a:spcPct val="20000"/>
                </a:spcBef>
                <a:buFont typeface="Arial" charset="0"/>
                <a:buNone/>
              </a:pPr>
              <a:r>
                <a:rPr lang="en-US" sz="2400"/>
                <a:t>				               </a:t>
              </a:r>
              <a:r>
                <a:rPr lang="en-US" sz="2800" i="1"/>
                <a:t>T</a:t>
              </a:r>
              <a:r>
                <a:rPr lang="en-US" sz="2800"/>
                <a:t> (°F)	</a:t>
              </a:r>
              <a:r>
                <a:rPr lang="en-US" sz="2800" i="1"/>
                <a:t>T </a:t>
              </a:r>
              <a:r>
                <a:rPr lang="en-US" sz="2800"/>
                <a:t>(°C)</a:t>
              </a:r>
            </a:p>
            <a:p>
              <a:pPr marL="230188" indent="-230188"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Water freezes	  	  32		   0</a:t>
              </a:r>
            </a:p>
            <a:p>
              <a:pPr marL="230188" indent="-230188"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Water boils			212		100</a:t>
              </a:r>
            </a:p>
            <a:p>
              <a:pPr marL="230188" indent="-230188">
                <a:spcBef>
                  <a:spcPct val="20000"/>
                </a:spcBef>
                <a:buFont typeface="Arial" charset="0"/>
                <a:buNone/>
              </a:pPr>
              <a:r>
                <a:rPr lang="en-US" sz="2800"/>
                <a:t>Normal body </a:t>
              </a:r>
              <a:r>
                <a:rPr lang="en-US" sz="2800" i="1"/>
                <a:t>T</a:t>
              </a:r>
              <a:r>
                <a:rPr lang="en-US" sz="2800"/>
                <a:t>	  	  98		  37</a:t>
              </a:r>
            </a:p>
          </p:txBody>
        </p:sp>
        <p:sp>
          <p:nvSpPr>
            <p:cNvPr id="13320" name="Line 4"/>
            <p:cNvSpPr>
              <a:spLocks noChangeShapeType="1"/>
            </p:cNvSpPr>
            <p:nvPr/>
          </p:nvSpPr>
          <p:spPr bwMode="auto">
            <a:xfrm flipV="1">
              <a:off x="606" y="2910"/>
              <a:ext cx="43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087438"/>
            <a:ext cx="8602663" cy="1150937"/>
          </a:xfrm>
        </p:spPr>
        <p:txBody>
          <a:bodyPr>
            <a:normAutofit fontScale="92500"/>
          </a:bodyPr>
          <a:lstStyle/>
          <a:p>
            <a:pPr marL="230188" indent="-230188" eaLnBrk="1" hangingPunct="1">
              <a:defRPr/>
            </a:pP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</a:t>
            </a:r>
            <a:r>
              <a:rPr lang="en-US" smtClean="0"/>
              <a:t> </a:t>
            </a:r>
            <a:r>
              <a:rPr lang="en-US" i="1" smtClean="0"/>
              <a:t>(T)</a:t>
            </a:r>
            <a:r>
              <a:rPr lang="en-US" smtClean="0"/>
              <a:t> </a:t>
            </a:r>
          </a:p>
          <a:p>
            <a:pPr marL="230188" indent="-230188" eaLnBrk="1" hangingPunct="1">
              <a:defRPr/>
            </a:pPr>
            <a:r>
              <a:rPr lang="en-US" smtClean="0"/>
              <a:t>Measures </a:t>
            </a:r>
            <a:r>
              <a:rPr lang="en-US" i="1" smtClean="0"/>
              <a:t>relative</a:t>
            </a:r>
            <a:r>
              <a:rPr lang="en-US" smtClean="0"/>
              <a:t> energy (</a:t>
            </a:r>
            <a:r>
              <a:rPr lang="en-US" i="1" smtClean="0"/>
              <a:t>E</a:t>
            </a:r>
            <a:r>
              <a:rPr lang="en-US" smtClean="0"/>
              <a:t>) content of an object.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01625" y="2200275"/>
            <a:ext cx="861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>
              <a:spcBef>
                <a:spcPct val="20000"/>
              </a:spcBef>
              <a:buFont typeface="Arial" charset="0"/>
              <a:buChar char="•"/>
            </a:pPr>
            <a:r>
              <a:rPr lang="en-US" sz="2800" i="1"/>
              <a:t>E</a:t>
            </a:r>
            <a:r>
              <a:rPr lang="en-US" sz="2800"/>
              <a:t> transfers from high-</a:t>
            </a:r>
            <a:r>
              <a:rPr lang="en-US" sz="2800" i="1"/>
              <a:t>T</a:t>
            </a:r>
            <a:r>
              <a:rPr lang="en-US" sz="2800"/>
              <a:t> to low-</a:t>
            </a:r>
            <a:r>
              <a:rPr lang="en-US" sz="2800" i="1"/>
              <a:t>T</a:t>
            </a:r>
            <a:r>
              <a:rPr lang="en-US" sz="2800"/>
              <a:t> objects.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01625" y="2971800"/>
            <a:ext cx="86820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20000"/>
              </a:spcBef>
              <a:buFont typeface="Arial" charset="0"/>
              <a:buNone/>
            </a:pPr>
            <a:r>
              <a:rPr lang="en-US" sz="2800" i="1"/>
              <a:t>T </a:t>
            </a:r>
            <a:r>
              <a:rPr lang="en-US" sz="2800"/>
              <a:t>is often given in degrees Fahrenheit (°F) in the U.S.</a:t>
            </a:r>
          </a:p>
          <a:p>
            <a:pPr marL="230188" indent="-230188">
              <a:spcBef>
                <a:spcPct val="20000"/>
              </a:spcBef>
              <a:buFont typeface="Arial" charset="0"/>
              <a:buNone/>
            </a:pPr>
            <a:r>
              <a:rPr lang="en-US" sz="2800"/>
              <a:t>The rest of the world uses degrees Celsius (°C).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4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23863" y="3198813"/>
            <a:ext cx="4416425" cy="2506662"/>
            <a:chOff x="203" y="2220"/>
            <a:chExt cx="2782" cy="1579"/>
          </a:xfrm>
        </p:grpSpPr>
        <p:sp>
          <p:nvSpPr>
            <p:cNvPr id="14429" name="Text Box 4"/>
            <p:cNvSpPr txBox="1">
              <a:spLocks noChangeArrowheads="1"/>
            </p:cNvSpPr>
            <p:nvPr/>
          </p:nvSpPr>
          <p:spPr bwMode="auto">
            <a:xfrm>
              <a:off x="203" y="2220"/>
              <a:ext cx="2670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or</a:t>
              </a:r>
            </a:p>
            <a:p>
              <a:r>
                <a:rPr lang="en-US" sz="2800" i="1"/>
                <a:t>   T </a:t>
              </a:r>
              <a:r>
                <a:rPr lang="en-US" sz="2800"/>
                <a:t>(°C) </a:t>
              </a:r>
              <a:r>
                <a:rPr lang="en-US" sz="2800" i="1"/>
                <a:t>= </a:t>
              </a:r>
              <a:r>
                <a:rPr lang="en-US" sz="2800"/>
                <a:t>[</a:t>
              </a:r>
              <a:r>
                <a:rPr lang="en-US" sz="2800" i="1"/>
                <a:t>T </a:t>
              </a:r>
              <a:r>
                <a:rPr lang="en-US" sz="2800"/>
                <a:t>(°F) – 32] x</a:t>
              </a:r>
            </a:p>
            <a:p>
              <a:endParaRPr lang="en-US" sz="2800"/>
            </a:p>
            <a:p>
              <a:r>
                <a:rPr lang="en-US" sz="2800"/>
                <a:t>and</a:t>
              </a:r>
            </a:p>
            <a:p>
              <a:r>
                <a:rPr lang="en-US" sz="2800"/>
                <a:t>  </a:t>
              </a:r>
              <a:r>
                <a:rPr lang="en-US" sz="2800" i="1"/>
                <a:t>T </a:t>
              </a:r>
              <a:r>
                <a:rPr lang="en-US" sz="2800"/>
                <a:t>(°F) </a:t>
              </a:r>
              <a:r>
                <a:rPr lang="en-US" sz="2800" i="1"/>
                <a:t>=      </a:t>
              </a:r>
              <a:r>
                <a:rPr lang="en-US" sz="2800"/>
                <a:t>[</a:t>
              </a:r>
              <a:r>
                <a:rPr lang="en-US" sz="2800" i="1"/>
                <a:t>T </a:t>
              </a:r>
              <a:r>
                <a:rPr lang="en-US" sz="2800"/>
                <a:t>(°C)]  + 32</a:t>
              </a:r>
            </a:p>
          </p:txBody>
        </p:sp>
        <p:grpSp>
          <p:nvGrpSpPr>
            <p:cNvPr id="14430" name="Group 5"/>
            <p:cNvGrpSpPr>
              <a:grpSpLocks/>
            </p:cNvGrpSpPr>
            <p:nvPr/>
          </p:nvGrpSpPr>
          <p:grpSpPr bwMode="auto">
            <a:xfrm>
              <a:off x="2746" y="2400"/>
              <a:ext cx="239" cy="594"/>
              <a:chOff x="1962" y="1506"/>
              <a:chExt cx="239" cy="594"/>
            </a:xfrm>
          </p:grpSpPr>
          <p:sp>
            <p:nvSpPr>
              <p:cNvPr id="14434" name="Text Box 6"/>
              <p:cNvSpPr txBox="1">
                <a:spLocks noChangeArrowheads="1"/>
              </p:cNvSpPr>
              <p:nvPr/>
            </p:nvSpPr>
            <p:spPr bwMode="auto">
              <a:xfrm>
                <a:off x="1962" y="1506"/>
                <a:ext cx="239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5</a:t>
                </a:r>
              </a:p>
              <a:p>
                <a:pPr algn="ctr"/>
                <a:r>
                  <a:rPr lang="en-US" sz="2800"/>
                  <a:t>9</a:t>
                </a:r>
              </a:p>
            </p:txBody>
          </p:sp>
          <p:sp>
            <p:nvSpPr>
              <p:cNvPr id="14435" name="Line 7"/>
              <p:cNvSpPr>
                <a:spLocks noChangeShapeType="1"/>
              </p:cNvSpPr>
              <p:nvPr/>
            </p:nvSpPr>
            <p:spPr bwMode="auto">
              <a:xfrm>
                <a:off x="1983" y="1794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  <p:grpSp>
          <p:nvGrpSpPr>
            <p:cNvPr id="14431" name="Group 8"/>
            <p:cNvGrpSpPr>
              <a:grpSpLocks/>
            </p:cNvGrpSpPr>
            <p:nvPr/>
          </p:nvGrpSpPr>
          <p:grpSpPr bwMode="auto">
            <a:xfrm>
              <a:off x="1234" y="3205"/>
              <a:ext cx="239" cy="594"/>
              <a:chOff x="1962" y="1506"/>
              <a:chExt cx="239" cy="594"/>
            </a:xfrm>
          </p:grpSpPr>
          <p:sp>
            <p:nvSpPr>
              <p:cNvPr id="14432" name="Text Box 9"/>
              <p:cNvSpPr txBox="1">
                <a:spLocks noChangeArrowheads="1"/>
              </p:cNvSpPr>
              <p:nvPr/>
            </p:nvSpPr>
            <p:spPr bwMode="auto">
              <a:xfrm>
                <a:off x="1962" y="1506"/>
                <a:ext cx="239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9</a:t>
                </a:r>
              </a:p>
              <a:p>
                <a:pPr algn="ctr"/>
                <a:r>
                  <a:rPr lang="en-US" sz="2800"/>
                  <a:t>5</a:t>
                </a:r>
              </a:p>
            </p:txBody>
          </p:sp>
          <p:sp>
            <p:nvSpPr>
              <p:cNvPr id="14433" name="Line 10"/>
              <p:cNvSpPr>
                <a:spLocks noChangeShapeType="1"/>
              </p:cNvSpPr>
              <p:nvPr/>
            </p:nvSpPr>
            <p:spPr bwMode="auto">
              <a:xfrm>
                <a:off x="1983" y="1794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</p:grp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385763" y="1854200"/>
            <a:ext cx="4391025" cy="942975"/>
            <a:chOff x="156" y="1651"/>
            <a:chExt cx="2766" cy="594"/>
          </a:xfrm>
        </p:grpSpPr>
        <p:sp>
          <p:nvSpPr>
            <p:cNvPr id="14425" name="Text Box 12"/>
            <p:cNvSpPr txBox="1">
              <a:spLocks noChangeArrowheads="1"/>
            </p:cNvSpPr>
            <p:nvPr/>
          </p:nvSpPr>
          <p:spPr bwMode="auto">
            <a:xfrm>
              <a:off x="156" y="1728"/>
              <a:ext cx="234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i="1"/>
                <a:t>T </a:t>
              </a:r>
              <a:r>
                <a:rPr lang="en-US" sz="2800"/>
                <a:t>(°C) </a:t>
              </a:r>
              <a:r>
                <a:rPr lang="en-US" sz="2800" i="1"/>
                <a:t>= </a:t>
              </a:r>
              <a:r>
                <a:rPr lang="en-US" sz="2800"/>
                <a:t>[</a:t>
              </a:r>
              <a:r>
                <a:rPr lang="en-US" sz="2800" i="1"/>
                <a:t>T </a:t>
              </a:r>
              <a:r>
                <a:rPr lang="en-US" sz="2800"/>
                <a:t>(°F) – 32] x</a:t>
              </a:r>
            </a:p>
          </p:txBody>
        </p:sp>
        <p:grpSp>
          <p:nvGrpSpPr>
            <p:cNvPr id="14426" name="Group 13"/>
            <p:cNvGrpSpPr>
              <a:grpSpLocks/>
            </p:cNvGrpSpPr>
            <p:nvPr/>
          </p:nvGrpSpPr>
          <p:grpSpPr bwMode="auto">
            <a:xfrm>
              <a:off x="2434" y="1651"/>
              <a:ext cx="488" cy="594"/>
              <a:chOff x="2434" y="1651"/>
              <a:chExt cx="488" cy="594"/>
            </a:xfrm>
          </p:grpSpPr>
          <p:sp>
            <p:nvSpPr>
              <p:cNvPr id="14427" name="Text Box 14"/>
              <p:cNvSpPr txBox="1">
                <a:spLocks noChangeArrowheads="1"/>
              </p:cNvSpPr>
              <p:nvPr/>
            </p:nvSpPr>
            <p:spPr bwMode="auto">
              <a:xfrm>
                <a:off x="2434" y="1651"/>
                <a:ext cx="488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800"/>
                  <a:t>100</a:t>
                </a:r>
              </a:p>
              <a:p>
                <a:pPr algn="ctr"/>
                <a:r>
                  <a:rPr lang="en-US" sz="2800"/>
                  <a:t>180</a:t>
                </a:r>
              </a:p>
            </p:txBody>
          </p:sp>
          <p:sp>
            <p:nvSpPr>
              <p:cNvPr id="14428" name="Line 15"/>
              <p:cNvSpPr>
                <a:spLocks noChangeShapeType="1"/>
              </p:cNvSpPr>
              <p:nvPr/>
            </p:nvSpPr>
            <p:spPr bwMode="auto">
              <a:xfrm>
                <a:off x="2495" y="1947"/>
                <a:ext cx="3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</p:grpSp>
      <p:sp>
        <p:nvSpPr>
          <p:cNvPr id="14341" name="AutoShape 16"/>
          <p:cNvSpPr>
            <a:spLocks noChangeArrowheads="1"/>
          </p:cNvSpPr>
          <p:nvPr/>
        </p:nvSpPr>
        <p:spPr bwMode="auto">
          <a:xfrm>
            <a:off x="6781800" y="5964238"/>
            <a:ext cx="1143000" cy="728662"/>
          </a:xfrm>
          <a:prstGeom prst="wedgeRoundRectCallout">
            <a:avLst>
              <a:gd name="adj1" fmla="val -12639"/>
              <a:gd name="adj2" fmla="val -107519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water freezes</a:t>
            </a:r>
          </a:p>
        </p:txBody>
      </p:sp>
      <p:sp>
        <p:nvSpPr>
          <p:cNvPr id="14342" name="AutoShape 17"/>
          <p:cNvSpPr>
            <a:spLocks noChangeArrowheads="1"/>
          </p:cNvSpPr>
          <p:nvPr/>
        </p:nvSpPr>
        <p:spPr bwMode="auto">
          <a:xfrm rot="5400000">
            <a:off x="4629150" y="3756025"/>
            <a:ext cx="4262438" cy="192088"/>
          </a:xfrm>
          <a:prstGeom prst="flowChartAlternateProcess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3" name="AutoShape 18"/>
          <p:cNvSpPr>
            <a:spLocks noChangeArrowheads="1"/>
          </p:cNvSpPr>
          <p:nvPr/>
        </p:nvSpPr>
        <p:spPr bwMode="auto">
          <a:xfrm rot="5400000">
            <a:off x="6511131" y="6098382"/>
            <a:ext cx="498475" cy="192088"/>
          </a:xfrm>
          <a:prstGeom prst="flowChartTerminator">
            <a:avLst/>
          </a:prstGeom>
          <a:solidFill>
            <a:srgbClr val="CC00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4" name="Line 19"/>
          <p:cNvSpPr>
            <a:spLocks noChangeShapeType="1"/>
          </p:cNvSpPr>
          <p:nvPr/>
        </p:nvSpPr>
        <p:spPr bwMode="auto">
          <a:xfrm>
            <a:off x="6759575" y="1874838"/>
            <a:ext cx="0" cy="69215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20"/>
          <p:cNvSpPr>
            <a:spLocks noChangeShapeType="1"/>
          </p:cNvSpPr>
          <p:nvPr/>
        </p:nvSpPr>
        <p:spPr bwMode="auto">
          <a:xfrm>
            <a:off x="6764338" y="2516188"/>
            <a:ext cx="0" cy="3687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346" name="Group 21"/>
          <p:cNvGrpSpPr>
            <a:grpSpLocks/>
          </p:cNvGrpSpPr>
          <p:nvPr/>
        </p:nvGrpSpPr>
        <p:grpSpPr bwMode="auto">
          <a:xfrm>
            <a:off x="6673850" y="2105025"/>
            <a:ext cx="79375" cy="3343275"/>
            <a:chOff x="3243" y="998"/>
            <a:chExt cx="50" cy="2106"/>
          </a:xfrm>
        </p:grpSpPr>
        <p:sp>
          <p:nvSpPr>
            <p:cNvPr id="14395" name="Line 22"/>
            <p:cNvSpPr>
              <a:spLocks noChangeShapeType="1"/>
            </p:cNvSpPr>
            <p:nvPr/>
          </p:nvSpPr>
          <p:spPr bwMode="auto">
            <a:xfrm>
              <a:off x="3243" y="310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6" name="Line 23"/>
            <p:cNvSpPr>
              <a:spLocks noChangeShapeType="1"/>
            </p:cNvSpPr>
            <p:nvPr/>
          </p:nvSpPr>
          <p:spPr bwMode="auto">
            <a:xfrm>
              <a:off x="3243" y="303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7" name="Line 24"/>
            <p:cNvSpPr>
              <a:spLocks noChangeShapeType="1"/>
            </p:cNvSpPr>
            <p:nvPr/>
          </p:nvSpPr>
          <p:spPr bwMode="auto">
            <a:xfrm>
              <a:off x="3243" y="295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8" name="Line 25"/>
            <p:cNvSpPr>
              <a:spLocks noChangeShapeType="1"/>
            </p:cNvSpPr>
            <p:nvPr/>
          </p:nvSpPr>
          <p:spPr bwMode="auto">
            <a:xfrm>
              <a:off x="3243" y="2885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9" name="Line 26"/>
            <p:cNvSpPr>
              <a:spLocks noChangeShapeType="1"/>
            </p:cNvSpPr>
            <p:nvPr/>
          </p:nvSpPr>
          <p:spPr bwMode="auto">
            <a:xfrm>
              <a:off x="3243" y="281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0" name="Line 27"/>
            <p:cNvSpPr>
              <a:spLocks noChangeShapeType="1"/>
            </p:cNvSpPr>
            <p:nvPr/>
          </p:nvSpPr>
          <p:spPr bwMode="auto">
            <a:xfrm>
              <a:off x="3243" y="2740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1" name="Line 28"/>
            <p:cNvSpPr>
              <a:spLocks noChangeShapeType="1"/>
            </p:cNvSpPr>
            <p:nvPr/>
          </p:nvSpPr>
          <p:spPr bwMode="auto">
            <a:xfrm>
              <a:off x="3243" y="266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2" name="Line 29"/>
            <p:cNvSpPr>
              <a:spLocks noChangeShapeType="1"/>
            </p:cNvSpPr>
            <p:nvPr/>
          </p:nvSpPr>
          <p:spPr bwMode="auto">
            <a:xfrm>
              <a:off x="3243" y="2595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3" name="Line 30"/>
            <p:cNvSpPr>
              <a:spLocks noChangeShapeType="1"/>
            </p:cNvSpPr>
            <p:nvPr/>
          </p:nvSpPr>
          <p:spPr bwMode="auto">
            <a:xfrm>
              <a:off x="3243" y="252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4" name="Line 31"/>
            <p:cNvSpPr>
              <a:spLocks noChangeShapeType="1"/>
            </p:cNvSpPr>
            <p:nvPr/>
          </p:nvSpPr>
          <p:spPr bwMode="auto">
            <a:xfrm>
              <a:off x="3243" y="244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5" name="Line 32"/>
            <p:cNvSpPr>
              <a:spLocks noChangeShapeType="1"/>
            </p:cNvSpPr>
            <p:nvPr/>
          </p:nvSpPr>
          <p:spPr bwMode="auto">
            <a:xfrm>
              <a:off x="3243" y="237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6" name="Line 33"/>
            <p:cNvSpPr>
              <a:spLocks noChangeShapeType="1"/>
            </p:cNvSpPr>
            <p:nvPr/>
          </p:nvSpPr>
          <p:spPr bwMode="auto">
            <a:xfrm>
              <a:off x="3243" y="230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7" name="Line 34"/>
            <p:cNvSpPr>
              <a:spLocks noChangeShapeType="1"/>
            </p:cNvSpPr>
            <p:nvPr/>
          </p:nvSpPr>
          <p:spPr bwMode="auto">
            <a:xfrm>
              <a:off x="3243" y="223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8" name="Line 35"/>
            <p:cNvSpPr>
              <a:spLocks noChangeShapeType="1"/>
            </p:cNvSpPr>
            <p:nvPr/>
          </p:nvSpPr>
          <p:spPr bwMode="auto">
            <a:xfrm>
              <a:off x="3243" y="2160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09" name="Line 36"/>
            <p:cNvSpPr>
              <a:spLocks noChangeShapeType="1"/>
            </p:cNvSpPr>
            <p:nvPr/>
          </p:nvSpPr>
          <p:spPr bwMode="auto">
            <a:xfrm>
              <a:off x="3243" y="208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0" name="Line 37"/>
            <p:cNvSpPr>
              <a:spLocks noChangeShapeType="1"/>
            </p:cNvSpPr>
            <p:nvPr/>
          </p:nvSpPr>
          <p:spPr bwMode="auto">
            <a:xfrm>
              <a:off x="3243" y="201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1" name="Line 38"/>
            <p:cNvSpPr>
              <a:spLocks noChangeShapeType="1"/>
            </p:cNvSpPr>
            <p:nvPr/>
          </p:nvSpPr>
          <p:spPr bwMode="auto">
            <a:xfrm>
              <a:off x="3243" y="194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2" name="Line 39"/>
            <p:cNvSpPr>
              <a:spLocks noChangeShapeType="1"/>
            </p:cNvSpPr>
            <p:nvPr/>
          </p:nvSpPr>
          <p:spPr bwMode="auto">
            <a:xfrm>
              <a:off x="3243" y="186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3" name="Line 40"/>
            <p:cNvSpPr>
              <a:spLocks noChangeShapeType="1"/>
            </p:cNvSpPr>
            <p:nvPr/>
          </p:nvSpPr>
          <p:spPr bwMode="auto">
            <a:xfrm>
              <a:off x="3243" y="179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4" name="Line 41"/>
            <p:cNvSpPr>
              <a:spLocks noChangeShapeType="1"/>
            </p:cNvSpPr>
            <p:nvPr/>
          </p:nvSpPr>
          <p:spPr bwMode="auto">
            <a:xfrm>
              <a:off x="3243" y="172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5" name="Line 42"/>
            <p:cNvSpPr>
              <a:spLocks noChangeShapeType="1"/>
            </p:cNvSpPr>
            <p:nvPr/>
          </p:nvSpPr>
          <p:spPr bwMode="auto">
            <a:xfrm>
              <a:off x="3243" y="165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6" name="Line 43"/>
            <p:cNvSpPr>
              <a:spLocks noChangeShapeType="1"/>
            </p:cNvSpPr>
            <p:nvPr/>
          </p:nvSpPr>
          <p:spPr bwMode="auto">
            <a:xfrm>
              <a:off x="3243" y="157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7" name="Line 44"/>
            <p:cNvSpPr>
              <a:spLocks noChangeShapeType="1"/>
            </p:cNvSpPr>
            <p:nvPr/>
          </p:nvSpPr>
          <p:spPr bwMode="auto">
            <a:xfrm>
              <a:off x="3243" y="150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8" name="Line 45"/>
            <p:cNvSpPr>
              <a:spLocks noChangeShapeType="1"/>
            </p:cNvSpPr>
            <p:nvPr/>
          </p:nvSpPr>
          <p:spPr bwMode="auto">
            <a:xfrm>
              <a:off x="3243" y="143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19" name="Line 46"/>
            <p:cNvSpPr>
              <a:spLocks noChangeShapeType="1"/>
            </p:cNvSpPr>
            <p:nvPr/>
          </p:nvSpPr>
          <p:spPr bwMode="auto">
            <a:xfrm>
              <a:off x="3243" y="136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20" name="Line 47"/>
            <p:cNvSpPr>
              <a:spLocks noChangeShapeType="1"/>
            </p:cNvSpPr>
            <p:nvPr/>
          </p:nvSpPr>
          <p:spPr bwMode="auto">
            <a:xfrm>
              <a:off x="3243" y="128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21" name="Line 48"/>
            <p:cNvSpPr>
              <a:spLocks noChangeShapeType="1"/>
            </p:cNvSpPr>
            <p:nvPr/>
          </p:nvSpPr>
          <p:spPr bwMode="auto">
            <a:xfrm>
              <a:off x="3243" y="121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22" name="Line 49"/>
            <p:cNvSpPr>
              <a:spLocks noChangeShapeType="1"/>
            </p:cNvSpPr>
            <p:nvPr/>
          </p:nvSpPr>
          <p:spPr bwMode="auto">
            <a:xfrm>
              <a:off x="3243" y="114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23" name="Line 50"/>
            <p:cNvSpPr>
              <a:spLocks noChangeShapeType="1"/>
            </p:cNvSpPr>
            <p:nvPr/>
          </p:nvSpPr>
          <p:spPr bwMode="auto">
            <a:xfrm>
              <a:off x="3243" y="107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24" name="Line 51"/>
            <p:cNvSpPr>
              <a:spLocks noChangeShapeType="1"/>
            </p:cNvSpPr>
            <p:nvPr/>
          </p:nvSpPr>
          <p:spPr bwMode="auto">
            <a:xfrm>
              <a:off x="3243" y="99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347" name="AutoShape 52"/>
          <p:cNvSpPr>
            <a:spLocks noChangeArrowheads="1"/>
          </p:cNvSpPr>
          <p:nvPr/>
        </p:nvSpPr>
        <p:spPr bwMode="auto">
          <a:xfrm rot="5400000">
            <a:off x="5819775" y="3756025"/>
            <a:ext cx="4262438" cy="192088"/>
          </a:xfrm>
          <a:prstGeom prst="flowChartAlternateProcess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8" name="AutoShape 53"/>
          <p:cNvSpPr>
            <a:spLocks noChangeArrowheads="1"/>
          </p:cNvSpPr>
          <p:nvPr/>
        </p:nvSpPr>
        <p:spPr bwMode="auto">
          <a:xfrm rot="5400000">
            <a:off x="7701756" y="6098382"/>
            <a:ext cx="498475" cy="192088"/>
          </a:xfrm>
          <a:prstGeom prst="flowChartTerminator">
            <a:avLst/>
          </a:prstGeom>
          <a:solidFill>
            <a:srgbClr val="CC00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9" name="Line 54"/>
          <p:cNvSpPr>
            <a:spLocks noChangeShapeType="1"/>
          </p:cNvSpPr>
          <p:nvPr/>
        </p:nvSpPr>
        <p:spPr bwMode="auto">
          <a:xfrm>
            <a:off x="7950200" y="1874838"/>
            <a:ext cx="0" cy="69215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Line 55"/>
          <p:cNvSpPr>
            <a:spLocks noChangeShapeType="1"/>
          </p:cNvSpPr>
          <p:nvPr/>
        </p:nvSpPr>
        <p:spPr bwMode="auto">
          <a:xfrm>
            <a:off x="7954963" y="2516188"/>
            <a:ext cx="0" cy="3687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351" name="Group 56"/>
          <p:cNvGrpSpPr>
            <a:grpSpLocks/>
          </p:cNvGrpSpPr>
          <p:nvPr/>
        </p:nvGrpSpPr>
        <p:grpSpPr bwMode="auto">
          <a:xfrm>
            <a:off x="7870825" y="2105025"/>
            <a:ext cx="79375" cy="3343275"/>
            <a:chOff x="3243" y="998"/>
            <a:chExt cx="50" cy="2106"/>
          </a:xfrm>
        </p:grpSpPr>
        <p:sp>
          <p:nvSpPr>
            <p:cNvPr id="14365" name="Line 57"/>
            <p:cNvSpPr>
              <a:spLocks noChangeShapeType="1"/>
            </p:cNvSpPr>
            <p:nvPr/>
          </p:nvSpPr>
          <p:spPr bwMode="auto">
            <a:xfrm>
              <a:off x="3243" y="310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6" name="Line 58"/>
            <p:cNvSpPr>
              <a:spLocks noChangeShapeType="1"/>
            </p:cNvSpPr>
            <p:nvPr/>
          </p:nvSpPr>
          <p:spPr bwMode="auto">
            <a:xfrm>
              <a:off x="3243" y="303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7" name="Line 59"/>
            <p:cNvSpPr>
              <a:spLocks noChangeShapeType="1"/>
            </p:cNvSpPr>
            <p:nvPr/>
          </p:nvSpPr>
          <p:spPr bwMode="auto">
            <a:xfrm>
              <a:off x="3243" y="295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8" name="Line 60"/>
            <p:cNvSpPr>
              <a:spLocks noChangeShapeType="1"/>
            </p:cNvSpPr>
            <p:nvPr/>
          </p:nvSpPr>
          <p:spPr bwMode="auto">
            <a:xfrm>
              <a:off x="3243" y="2885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9" name="Line 61"/>
            <p:cNvSpPr>
              <a:spLocks noChangeShapeType="1"/>
            </p:cNvSpPr>
            <p:nvPr/>
          </p:nvSpPr>
          <p:spPr bwMode="auto">
            <a:xfrm>
              <a:off x="3243" y="281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0" name="Line 62"/>
            <p:cNvSpPr>
              <a:spLocks noChangeShapeType="1"/>
            </p:cNvSpPr>
            <p:nvPr/>
          </p:nvSpPr>
          <p:spPr bwMode="auto">
            <a:xfrm>
              <a:off x="3243" y="2740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1" name="Line 63"/>
            <p:cNvSpPr>
              <a:spLocks noChangeShapeType="1"/>
            </p:cNvSpPr>
            <p:nvPr/>
          </p:nvSpPr>
          <p:spPr bwMode="auto">
            <a:xfrm>
              <a:off x="3243" y="266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2" name="Line 64"/>
            <p:cNvSpPr>
              <a:spLocks noChangeShapeType="1"/>
            </p:cNvSpPr>
            <p:nvPr/>
          </p:nvSpPr>
          <p:spPr bwMode="auto">
            <a:xfrm>
              <a:off x="3243" y="2595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3" name="Line 65"/>
            <p:cNvSpPr>
              <a:spLocks noChangeShapeType="1"/>
            </p:cNvSpPr>
            <p:nvPr/>
          </p:nvSpPr>
          <p:spPr bwMode="auto">
            <a:xfrm>
              <a:off x="3243" y="252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4" name="Line 66"/>
            <p:cNvSpPr>
              <a:spLocks noChangeShapeType="1"/>
            </p:cNvSpPr>
            <p:nvPr/>
          </p:nvSpPr>
          <p:spPr bwMode="auto">
            <a:xfrm>
              <a:off x="3243" y="244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5" name="Line 67"/>
            <p:cNvSpPr>
              <a:spLocks noChangeShapeType="1"/>
            </p:cNvSpPr>
            <p:nvPr/>
          </p:nvSpPr>
          <p:spPr bwMode="auto">
            <a:xfrm>
              <a:off x="3243" y="237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6" name="Line 68"/>
            <p:cNvSpPr>
              <a:spLocks noChangeShapeType="1"/>
            </p:cNvSpPr>
            <p:nvPr/>
          </p:nvSpPr>
          <p:spPr bwMode="auto">
            <a:xfrm>
              <a:off x="3243" y="230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7" name="Line 69"/>
            <p:cNvSpPr>
              <a:spLocks noChangeShapeType="1"/>
            </p:cNvSpPr>
            <p:nvPr/>
          </p:nvSpPr>
          <p:spPr bwMode="auto">
            <a:xfrm>
              <a:off x="3243" y="223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8" name="Line 70"/>
            <p:cNvSpPr>
              <a:spLocks noChangeShapeType="1"/>
            </p:cNvSpPr>
            <p:nvPr/>
          </p:nvSpPr>
          <p:spPr bwMode="auto">
            <a:xfrm>
              <a:off x="3243" y="2160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9" name="Line 71"/>
            <p:cNvSpPr>
              <a:spLocks noChangeShapeType="1"/>
            </p:cNvSpPr>
            <p:nvPr/>
          </p:nvSpPr>
          <p:spPr bwMode="auto">
            <a:xfrm>
              <a:off x="3243" y="208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0" name="Line 72"/>
            <p:cNvSpPr>
              <a:spLocks noChangeShapeType="1"/>
            </p:cNvSpPr>
            <p:nvPr/>
          </p:nvSpPr>
          <p:spPr bwMode="auto">
            <a:xfrm>
              <a:off x="3243" y="201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1" name="Line 73"/>
            <p:cNvSpPr>
              <a:spLocks noChangeShapeType="1"/>
            </p:cNvSpPr>
            <p:nvPr/>
          </p:nvSpPr>
          <p:spPr bwMode="auto">
            <a:xfrm>
              <a:off x="3243" y="194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2" name="Line 74"/>
            <p:cNvSpPr>
              <a:spLocks noChangeShapeType="1"/>
            </p:cNvSpPr>
            <p:nvPr/>
          </p:nvSpPr>
          <p:spPr bwMode="auto">
            <a:xfrm>
              <a:off x="3243" y="186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3" name="Line 75"/>
            <p:cNvSpPr>
              <a:spLocks noChangeShapeType="1"/>
            </p:cNvSpPr>
            <p:nvPr/>
          </p:nvSpPr>
          <p:spPr bwMode="auto">
            <a:xfrm>
              <a:off x="3243" y="1797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4" name="Line 76"/>
            <p:cNvSpPr>
              <a:spLocks noChangeShapeType="1"/>
            </p:cNvSpPr>
            <p:nvPr/>
          </p:nvSpPr>
          <p:spPr bwMode="auto">
            <a:xfrm>
              <a:off x="3243" y="1724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5" name="Line 77"/>
            <p:cNvSpPr>
              <a:spLocks noChangeShapeType="1"/>
            </p:cNvSpPr>
            <p:nvPr/>
          </p:nvSpPr>
          <p:spPr bwMode="auto">
            <a:xfrm>
              <a:off x="3243" y="165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6" name="Line 78"/>
            <p:cNvSpPr>
              <a:spLocks noChangeShapeType="1"/>
            </p:cNvSpPr>
            <p:nvPr/>
          </p:nvSpPr>
          <p:spPr bwMode="auto">
            <a:xfrm>
              <a:off x="3243" y="157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7" name="Line 79"/>
            <p:cNvSpPr>
              <a:spLocks noChangeShapeType="1"/>
            </p:cNvSpPr>
            <p:nvPr/>
          </p:nvSpPr>
          <p:spPr bwMode="auto">
            <a:xfrm>
              <a:off x="3243" y="150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8" name="Line 80"/>
            <p:cNvSpPr>
              <a:spLocks noChangeShapeType="1"/>
            </p:cNvSpPr>
            <p:nvPr/>
          </p:nvSpPr>
          <p:spPr bwMode="auto">
            <a:xfrm>
              <a:off x="3243" y="143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9" name="Line 81"/>
            <p:cNvSpPr>
              <a:spLocks noChangeShapeType="1"/>
            </p:cNvSpPr>
            <p:nvPr/>
          </p:nvSpPr>
          <p:spPr bwMode="auto">
            <a:xfrm>
              <a:off x="3243" y="1362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0" name="Line 82"/>
            <p:cNvSpPr>
              <a:spLocks noChangeShapeType="1"/>
            </p:cNvSpPr>
            <p:nvPr/>
          </p:nvSpPr>
          <p:spPr bwMode="auto">
            <a:xfrm>
              <a:off x="3243" y="1289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1" name="Line 83"/>
            <p:cNvSpPr>
              <a:spLocks noChangeShapeType="1"/>
            </p:cNvSpPr>
            <p:nvPr/>
          </p:nvSpPr>
          <p:spPr bwMode="auto">
            <a:xfrm>
              <a:off x="3243" y="121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2" name="Line 84"/>
            <p:cNvSpPr>
              <a:spLocks noChangeShapeType="1"/>
            </p:cNvSpPr>
            <p:nvPr/>
          </p:nvSpPr>
          <p:spPr bwMode="auto">
            <a:xfrm>
              <a:off x="3243" y="114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3" name="Line 85"/>
            <p:cNvSpPr>
              <a:spLocks noChangeShapeType="1"/>
            </p:cNvSpPr>
            <p:nvPr/>
          </p:nvSpPr>
          <p:spPr bwMode="auto">
            <a:xfrm>
              <a:off x="3243" y="1071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94" name="Line 86"/>
            <p:cNvSpPr>
              <a:spLocks noChangeShapeType="1"/>
            </p:cNvSpPr>
            <p:nvPr/>
          </p:nvSpPr>
          <p:spPr bwMode="auto">
            <a:xfrm>
              <a:off x="3243" y="998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352" name="Line 87"/>
          <p:cNvSpPr>
            <a:spLocks noChangeShapeType="1"/>
          </p:cNvSpPr>
          <p:nvPr/>
        </p:nvSpPr>
        <p:spPr bwMode="auto">
          <a:xfrm>
            <a:off x="6932613" y="2219325"/>
            <a:ext cx="8810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Line 88"/>
          <p:cNvSpPr>
            <a:spLocks noChangeShapeType="1"/>
          </p:cNvSpPr>
          <p:nvPr/>
        </p:nvSpPr>
        <p:spPr bwMode="auto">
          <a:xfrm>
            <a:off x="6894513" y="5445125"/>
            <a:ext cx="8969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4" name="Text Box 89"/>
          <p:cNvSpPr txBox="1">
            <a:spLocks noChangeArrowheads="1"/>
          </p:cNvSpPr>
          <p:nvPr/>
        </p:nvSpPr>
        <p:spPr bwMode="auto">
          <a:xfrm>
            <a:off x="5853113" y="3527425"/>
            <a:ext cx="79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100</a:t>
            </a:r>
          </a:p>
          <a:p>
            <a:r>
              <a:rPr lang="en-US" sz="2000"/>
              <a:t>steps</a:t>
            </a:r>
          </a:p>
        </p:txBody>
      </p:sp>
      <p:sp>
        <p:nvSpPr>
          <p:cNvPr id="14355" name="Text Box 90"/>
          <p:cNvSpPr txBox="1">
            <a:spLocks noChangeArrowheads="1"/>
          </p:cNvSpPr>
          <p:nvPr/>
        </p:nvSpPr>
        <p:spPr bwMode="auto">
          <a:xfrm>
            <a:off x="6065838" y="525462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0°C</a:t>
            </a:r>
          </a:p>
        </p:txBody>
      </p:sp>
      <p:sp>
        <p:nvSpPr>
          <p:cNvPr id="14356" name="Text Box 91"/>
          <p:cNvSpPr txBox="1">
            <a:spLocks noChangeArrowheads="1"/>
          </p:cNvSpPr>
          <p:nvPr/>
        </p:nvSpPr>
        <p:spPr bwMode="auto">
          <a:xfrm>
            <a:off x="5819775" y="1989138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100°C</a:t>
            </a:r>
          </a:p>
        </p:txBody>
      </p:sp>
      <p:sp>
        <p:nvSpPr>
          <p:cNvPr id="14357" name="Text Box 92"/>
          <p:cNvSpPr txBox="1">
            <a:spLocks noChangeArrowheads="1"/>
          </p:cNvSpPr>
          <p:nvPr/>
        </p:nvSpPr>
        <p:spPr bwMode="auto">
          <a:xfrm>
            <a:off x="8047038" y="5262563"/>
            <a:ext cx="72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32°F</a:t>
            </a:r>
          </a:p>
        </p:txBody>
      </p:sp>
      <p:sp>
        <p:nvSpPr>
          <p:cNvPr id="14358" name="Text Box 93"/>
          <p:cNvSpPr txBox="1">
            <a:spLocks noChangeArrowheads="1"/>
          </p:cNvSpPr>
          <p:nvPr/>
        </p:nvSpPr>
        <p:spPr bwMode="auto">
          <a:xfrm>
            <a:off x="8007350" y="1998663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212°F</a:t>
            </a:r>
          </a:p>
        </p:txBody>
      </p:sp>
      <p:sp>
        <p:nvSpPr>
          <p:cNvPr id="14359" name="Line 94"/>
          <p:cNvSpPr>
            <a:spLocks noChangeShapeType="1"/>
          </p:cNvSpPr>
          <p:nvPr/>
        </p:nvSpPr>
        <p:spPr bwMode="auto">
          <a:xfrm flipV="1">
            <a:off x="6376988" y="2387600"/>
            <a:ext cx="0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60" name="Line 95"/>
          <p:cNvSpPr>
            <a:spLocks noChangeShapeType="1"/>
          </p:cNvSpPr>
          <p:nvPr/>
        </p:nvSpPr>
        <p:spPr bwMode="auto">
          <a:xfrm>
            <a:off x="6342063" y="4243388"/>
            <a:ext cx="0" cy="108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1" name="AutoShape 96"/>
          <p:cNvSpPr>
            <a:spLocks noChangeArrowheads="1"/>
          </p:cNvSpPr>
          <p:nvPr/>
        </p:nvSpPr>
        <p:spPr bwMode="auto">
          <a:xfrm>
            <a:off x="6932613" y="947738"/>
            <a:ext cx="1106487" cy="730250"/>
          </a:xfrm>
          <a:prstGeom prst="wedgeRoundRectCallout">
            <a:avLst>
              <a:gd name="adj1" fmla="val -22023"/>
              <a:gd name="adj2" fmla="val 11478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water boils</a:t>
            </a:r>
          </a:p>
        </p:txBody>
      </p:sp>
      <p:sp>
        <p:nvSpPr>
          <p:cNvPr id="14362" name="Text Box 97"/>
          <p:cNvSpPr txBox="1">
            <a:spLocks noChangeArrowheads="1"/>
          </p:cNvSpPr>
          <p:nvPr/>
        </p:nvSpPr>
        <p:spPr bwMode="auto">
          <a:xfrm>
            <a:off x="8072438" y="3532188"/>
            <a:ext cx="79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180</a:t>
            </a:r>
          </a:p>
          <a:p>
            <a:r>
              <a:rPr lang="en-US" sz="2000"/>
              <a:t>steps</a:t>
            </a:r>
          </a:p>
        </p:txBody>
      </p:sp>
      <p:sp>
        <p:nvSpPr>
          <p:cNvPr id="14363" name="Line 98"/>
          <p:cNvSpPr>
            <a:spLocks noChangeShapeType="1"/>
          </p:cNvSpPr>
          <p:nvPr/>
        </p:nvSpPr>
        <p:spPr bwMode="auto">
          <a:xfrm>
            <a:off x="8277225" y="4214813"/>
            <a:ext cx="0" cy="108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4" name="Line 99"/>
          <p:cNvSpPr>
            <a:spLocks noChangeShapeType="1"/>
          </p:cNvSpPr>
          <p:nvPr/>
        </p:nvSpPr>
        <p:spPr bwMode="auto">
          <a:xfrm flipV="1">
            <a:off x="8255000" y="2359025"/>
            <a:ext cx="0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3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1536</Words>
  <Application>Microsoft Office PowerPoint</Application>
  <PresentationFormat>On-screen Show (4:3)</PresentationFormat>
  <Paragraphs>466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1 Matter on the Atomic Scale</vt:lpstr>
      <vt:lpstr>Why Care about Chemistry?</vt:lpstr>
      <vt:lpstr>Molecular Medicine</vt:lpstr>
      <vt:lpstr>Molecular Medicine</vt:lpstr>
      <vt:lpstr>How Science is Done</vt:lpstr>
      <vt:lpstr>Identifying Matter: Physical Properties</vt:lpstr>
      <vt:lpstr>Physical Change</vt:lpstr>
      <vt:lpstr>Physical Change</vt:lpstr>
      <vt:lpstr>Temperature</vt:lpstr>
      <vt:lpstr>Density</vt:lpstr>
      <vt:lpstr>Density</vt:lpstr>
      <vt:lpstr>Dimensional Analysis</vt:lpstr>
      <vt:lpstr>Dimensional Analysis</vt:lpstr>
      <vt:lpstr>Chemical Properties</vt:lpstr>
      <vt:lpstr>Chemical Properties</vt:lpstr>
      <vt:lpstr>Classifying Matter</vt:lpstr>
      <vt:lpstr>Substances &amp; Mixtures</vt:lpstr>
      <vt:lpstr>Separation &amp; Purification</vt:lpstr>
      <vt:lpstr>Classifying Matter: Compounds</vt:lpstr>
      <vt:lpstr>Classifying Matter: Elements</vt:lpstr>
      <vt:lpstr>Types of Matter</vt:lpstr>
      <vt:lpstr>Nanoscale Theories &amp; Models</vt:lpstr>
      <vt:lpstr>Metric Units</vt:lpstr>
      <vt:lpstr>States of Matter: Solids, Liquids &amp; Gases</vt:lpstr>
      <vt:lpstr>States of Matter: Solids, Liquids &amp; Gases</vt:lpstr>
      <vt:lpstr>The Atomic Theory</vt:lpstr>
      <vt:lpstr>The Chemical Elements</vt:lpstr>
      <vt:lpstr>The Chemical Elements</vt:lpstr>
      <vt:lpstr>Types of Elements</vt:lpstr>
      <vt:lpstr>Types of Elements</vt:lpstr>
      <vt:lpstr>Types of Elements</vt:lpstr>
      <vt:lpstr>Elements that Consist of Molecules</vt:lpstr>
      <vt:lpstr>Allotropes</vt:lpstr>
      <vt:lpstr>Allotropes</vt:lpstr>
      <vt:lpstr>Communicating Chemistry: Symbolism</vt:lpstr>
    </vt:vector>
  </TitlesOfParts>
  <Company>SUNY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Matter on the Atomic Scale</dc:title>
  <dc:creator>odagomo</dc:creator>
  <cp:lastModifiedBy>odagomo</cp:lastModifiedBy>
  <cp:revision>3</cp:revision>
  <dcterms:created xsi:type="dcterms:W3CDTF">2013-08-28T01:45:32Z</dcterms:created>
  <dcterms:modified xsi:type="dcterms:W3CDTF">2013-08-28T02:18:36Z</dcterms:modified>
</cp:coreProperties>
</file>