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.xml" ContentType="application/vnd.openxmlformats-officedocument.presentationml.notesSlide+xml"/>
  <Override PartName="/ppt/tags/tag52.xml" ContentType="application/vnd.openxmlformats-officedocument.presentationml.tags+xml"/>
  <Override PartName="/ppt/notesSlides/notesSlide2.xml" ContentType="application/vnd.openxmlformats-officedocument.presentationml.notesSlide+xml"/>
  <Override PartName="/ppt/tags/tag53.xml" ContentType="application/vnd.openxmlformats-officedocument.presentationml.tags+xml"/>
  <Override PartName="/ppt/notesSlides/notesSlide3.xml" ContentType="application/vnd.openxmlformats-officedocument.presentationml.notesSlide+xml"/>
  <Override PartName="/ppt/tags/tag54.xml" ContentType="application/vnd.openxmlformats-officedocument.presentationml.tags+xml"/>
  <Override PartName="/ppt/notesSlides/notesSlide4.xml" ContentType="application/vnd.openxmlformats-officedocument.presentationml.notesSlide+xml"/>
  <Override PartName="/ppt/tags/tag55.xml" ContentType="application/vnd.openxmlformats-officedocument.presentationml.tags+xml"/>
  <Override PartName="/ppt/notesSlides/notesSlide5.xml" ContentType="application/vnd.openxmlformats-officedocument.presentationml.notesSlide+xml"/>
  <Override PartName="/ppt/tags/tag56.xml" ContentType="application/vnd.openxmlformats-officedocument.presentationml.tags+xml"/>
  <Override PartName="/ppt/notesSlides/notesSlide6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4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6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notesMaster" Target="notesMasters/notesMaster1.xml"/><Relationship Id="rId75" Type="http://schemas.openxmlformats.org/officeDocument/2006/relationships/printerSettings" Target="printerSettings/printerSettings1.bin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0B365-8CF3-E646-8698-1472579A1EE8}" type="datetimeFigureOut">
              <a:rPr lang="en-US" smtClean="0"/>
              <a:t>9/4/13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04859-2397-B643-B3B7-2CB00E24A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64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04D2D5F-8317-6148-9628-A390452526D6}" type="slidenum">
              <a:rPr lang="en-US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BA66070E-14C9-FA4E-99A3-C922C01210A1}" type="slidenum">
              <a:rPr lang="en-US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FC375587-31CB-5D48-9DEE-06389616061C}" type="slidenum">
              <a:rPr lang="en-US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CF8CB9AC-B0D5-8245-9EE7-9A04BCFE13FB}" type="slidenum">
              <a:rPr lang="en-US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B4743C77-ACEE-DE48-86BC-BE9AB01F52B4}" type="slidenum">
              <a:rPr lang="en-US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6CA8882-3817-534C-AFB3-444C74258434}" type="slidenum">
              <a:rPr lang="en-US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E6E7-6E13-774C-B810-772823CF480A}" type="datetimeFigureOut">
              <a:rPr lang="en-US" smtClean="0"/>
              <a:t>9/4/13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F88E-3DBC-2244-B09A-74C8BB2F8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1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E6E7-6E13-774C-B810-772823CF480A}" type="datetimeFigureOut">
              <a:rPr lang="en-US" smtClean="0"/>
              <a:t>9/4/13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F88E-3DBC-2244-B09A-74C8BB2F8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61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E6E7-6E13-774C-B810-772823CF480A}" type="datetimeFigureOut">
              <a:rPr lang="en-US" smtClean="0"/>
              <a:t>9/4/13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F88E-3DBC-2244-B09A-74C8BB2F8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97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E6E7-6E13-774C-B810-772823CF480A}" type="datetimeFigureOut">
              <a:rPr lang="en-US" smtClean="0"/>
              <a:t>9/4/13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F88E-3DBC-2244-B09A-74C8BB2F8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28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E6E7-6E13-774C-B810-772823CF480A}" type="datetimeFigureOut">
              <a:rPr lang="en-US" smtClean="0"/>
              <a:t>9/4/13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F88E-3DBC-2244-B09A-74C8BB2F8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4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E6E7-6E13-774C-B810-772823CF480A}" type="datetimeFigureOut">
              <a:rPr lang="en-US" smtClean="0"/>
              <a:t>9/4/13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F88E-3DBC-2244-B09A-74C8BB2F8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7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E6E7-6E13-774C-B810-772823CF480A}" type="datetimeFigureOut">
              <a:rPr lang="en-US" smtClean="0"/>
              <a:t>9/4/13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F88E-3DBC-2244-B09A-74C8BB2F8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E6E7-6E13-774C-B810-772823CF480A}" type="datetimeFigureOut">
              <a:rPr lang="en-US" smtClean="0"/>
              <a:t>9/4/13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F88E-3DBC-2244-B09A-74C8BB2F8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99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E6E7-6E13-774C-B810-772823CF480A}" type="datetimeFigureOut">
              <a:rPr lang="en-US" smtClean="0"/>
              <a:t>9/4/13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F88E-3DBC-2244-B09A-74C8BB2F8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80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E6E7-6E13-774C-B810-772823CF480A}" type="datetimeFigureOut">
              <a:rPr lang="en-US" smtClean="0"/>
              <a:t>9/4/13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F88E-3DBC-2244-B09A-74C8BB2F8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E6E7-6E13-774C-B810-772823CF480A}" type="datetimeFigureOut">
              <a:rPr lang="en-US" smtClean="0"/>
              <a:t>9/4/13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DF88E-3DBC-2244-B09A-74C8BB2F8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07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AE6E7-6E13-774C-B810-772823CF480A}" type="datetimeFigureOut">
              <a:rPr lang="en-US" smtClean="0"/>
              <a:t>9/4/13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DF88E-3DBC-2244-B09A-74C8BB2F8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6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22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24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ags" Target="../tags/tag25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26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7.png"/><Relationship Id="rId1" Type="http://schemas.openxmlformats.org/officeDocument/2006/relationships/tags" Target="../tags/tag27.xml"/><Relationship Id="rId2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7.png"/><Relationship Id="rId1" Type="http://schemas.openxmlformats.org/officeDocument/2006/relationships/tags" Target="../tags/tag28.xml"/><Relationship Id="rId2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tags" Target="../tags/tag29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tags" Target="../tags/tag30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tags" Target="../tags/tag3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1" Type="http://schemas.openxmlformats.org/officeDocument/2006/relationships/tags" Target="../tags/tag32.xml"/><Relationship Id="rId2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" Type="http://schemas.openxmlformats.org/officeDocument/2006/relationships/tags" Target="../tags/tag33.xml"/><Relationship Id="rId2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1.png"/><Relationship Id="rId1" Type="http://schemas.openxmlformats.org/officeDocument/2006/relationships/tags" Target="../tags/tag34.xml"/><Relationship Id="rId2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tags" Target="../tags/tag35.xml"/><Relationship Id="rId2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tags" Target="../tags/tag37.xml"/><Relationship Id="rId2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tags" Target="../tags/tag39.x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tags" Target="../tags/tag40.xml"/><Relationship Id="rId2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tags" Target="../tags/tag41.xml"/><Relationship Id="rId2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tags" Target="../tags/tag42.xml"/><Relationship Id="rId2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tags" Target="../tags/tag43.xml"/><Relationship Id="rId2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tags" Target="../tags/tag45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tags" Target="../tags/tag47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49.png"/><Relationship Id="rId1" Type="http://schemas.openxmlformats.org/officeDocument/2006/relationships/tags" Target="../tags/tag49.x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49.png"/><Relationship Id="rId5" Type="http://schemas.openxmlformats.org/officeDocument/2006/relationships/image" Target="../media/image52.png"/><Relationship Id="rId1" Type="http://schemas.openxmlformats.org/officeDocument/2006/relationships/tags" Target="../tags/tag50.xml"/><Relationship Id="rId2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0.png"/><Relationship Id="rId1" Type="http://schemas.openxmlformats.org/officeDocument/2006/relationships/tags" Target="../tags/tag51.xml"/><Relationship Id="rId2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tags" Target="../tags/tag52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tags" Target="../tags/tag53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tags" Target="../tags/tag55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tags" Target="../tags/tag56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tags" Target="../tags/tag57.xml"/><Relationship Id="rId2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tags" Target="../tags/tag58.x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1" Type="http://schemas.openxmlformats.org/officeDocument/2006/relationships/tags" Target="../tags/tag59.xml"/><Relationship Id="rId2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1" Type="http://schemas.openxmlformats.org/officeDocument/2006/relationships/tags" Target="../tags/tag60.xml"/><Relationship Id="rId2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tags" Target="../tags/tag61.xml"/><Relationship Id="rId2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tags" Target="../tags/tag62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58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tags" Target="../tags/tag63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59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tags" Target="../tags/tag64.xml"/><Relationship Id="rId2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tags" Target="../tags/tag65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60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tags" Target="../tags/tag66.xml"/><Relationship Id="rId2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tags" Target="../tags/tag67.xml"/><Relationship Id="rId2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tags" Target="../tags/tag68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tags" Target="../tags/tag69.xml"/><Relationship Id="rId2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tags" Target="../tags/tag70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59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tags" Target="../tags/tag71.x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Calibri" charset="0"/>
              </a:rPr>
              <a:t>Section 2.1 </a:t>
            </a:r>
            <a:br>
              <a:rPr lang="en-US" sz="4000" dirty="0">
                <a:latin typeface="Calibri" charset="0"/>
              </a:rPr>
            </a:br>
            <a:r>
              <a:rPr lang="en-US" sz="4000" dirty="0">
                <a:latin typeface="Calibri" charset="0"/>
              </a:rPr>
              <a:t>The Structure of the Atom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2669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>
                <a:latin typeface="Calibri" charset="0"/>
              </a:rPr>
              <a:t>The Structure of the Atom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52400" y="762000"/>
            <a:ext cx="89931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200"/>
              <a:t>Average atomic weights are shown on periodic table:</a:t>
            </a:r>
          </a:p>
          <a:p>
            <a:endParaRPr lang="en-US" sz="320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48836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2392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2108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7200"/>
            <a:ext cx="609600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609600" y="3962400"/>
            <a:ext cx="2219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>
                <a:latin typeface="Arial" charset="0"/>
              </a:rPr>
              <a:t>Chiuaua: 4 lbs.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4953000" y="5410200"/>
            <a:ext cx="2233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>
                <a:latin typeface="Arial" charset="0"/>
              </a:rPr>
              <a:t>Mastif: 120 lbs.</a:t>
            </a: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593725" y="6010275"/>
            <a:ext cx="8288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800"/>
              <a:t>What is the average weight of a collection of these dogs?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8548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9" grpId="0"/>
      <p:bldP spid="665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4372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>
                <a:latin typeface="Calibri" charset="0"/>
              </a:rPr>
              <a:t>The Structure of the Atom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8600" y="931863"/>
            <a:ext cx="6281738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200" dirty="0"/>
              <a:t>Isotopes and average atomic weight: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Average dog mass: </a:t>
            </a:r>
          </a:p>
          <a:p>
            <a:endParaRPr lang="en-US" sz="3200" dirty="0"/>
          </a:p>
          <a:p>
            <a:r>
              <a:rPr lang="en-US" sz="3200" dirty="0"/>
              <a:t>96 % </a:t>
            </a:r>
            <a:r>
              <a:rPr lang="en-US" sz="3200" dirty="0" err="1"/>
              <a:t>Chiuauas</a:t>
            </a:r>
            <a:r>
              <a:rPr lang="en-US" sz="3200" dirty="0"/>
              <a:t> @ 4 lbs.</a:t>
            </a:r>
          </a:p>
          <a:p>
            <a:r>
              <a:rPr lang="en-US" sz="3200" dirty="0"/>
              <a:t>4 % </a:t>
            </a:r>
            <a:r>
              <a:rPr lang="en-US" sz="3200" dirty="0" err="1"/>
              <a:t>Mastifs</a:t>
            </a:r>
            <a:r>
              <a:rPr lang="en-US" sz="3200" dirty="0"/>
              <a:t> @ 120 lbs.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62443"/>
            <a:ext cx="7924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0573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>
                <a:latin typeface="Calibri" charset="0"/>
              </a:rPr>
              <a:t>The Structure of the Atom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228600" y="931863"/>
            <a:ext cx="82423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 sz="3200"/>
          </a:p>
          <a:p>
            <a:endParaRPr lang="en-US" sz="3200"/>
          </a:p>
          <a:p>
            <a:endParaRPr lang="en-US" sz="3200"/>
          </a:p>
          <a:p>
            <a:r>
              <a:rPr lang="en-US" sz="3200"/>
              <a:t>Elements with a single isotope have </a:t>
            </a:r>
          </a:p>
          <a:p>
            <a:r>
              <a:rPr lang="en-US" sz="3200"/>
              <a:t>        atomic weight =  mass of that isotope</a:t>
            </a:r>
          </a:p>
          <a:p>
            <a:endParaRPr lang="en-US" sz="3200"/>
          </a:p>
          <a:p>
            <a:endParaRPr lang="en-US" sz="3200"/>
          </a:p>
          <a:p>
            <a:r>
              <a:rPr lang="en-US" sz="3200"/>
              <a:t>Can make rough estimate of relative abundance </a:t>
            </a:r>
          </a:p>
          <a:p>
            <a:r>
              <a:rPr lang="en-US" sz="3200"/>
              <a:t>     from average atomic weight.</a:t>
            </a:r>
          </a:p>
          <a:p>
            <a:endParaRPr lang="en-US" sz="3200"/>
          </a:p>
          <a:p>
            <a:endParaRPr lang="en-US" sz="3200"/>
          </a:p>
          <a:p>
            <a:endParaRPr lang="en-US" sz="320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55688"/>
            <a:ext cx="7924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9483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4426"/>
            <a:ext cx="8991600" cy="654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9410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152400" y="228600"/>
            <a:ext cx="3597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/>
              <a:t>Isotope trends among the elements: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347913"/>
            <a:ext cx="8856663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2411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>
                <a:latin typeface="Calibri" charset="0"/>
              </a:rPr>
              <a:t>The Structure of the Atom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1320800" y="931863"/>
            <a:ext cx="6375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200"/>
              <a:t>Isotopes and average atomic weight: </a:t>
            </a:r>
          </a:p>
          <a:p>
            <a:r>
              <a:rPr lang="en-US" sz="3200"/>
              <a:t> how do we know all this?</a:t>
            </a:r>
          </a:p>
          <a:p>
            <a:endParaRPr lang="en-US" sz="3200"/>
          </a:p>
          <a:p>
            <a:endParaRPr lang="en-US" sz="3200"/>
          </a:p>
          <a:p>
            <a:endParaRPr lang="en-US" sz="3200"/>
          </a:p>
          <a:p>
            <a:endParaRPr lang="en-US" sz="3200"/>
          </a:p>
          <a:p>
            <a:endParaRPr lang="en-US" sz="3200"/>
          </a:p>
          <a:p>
            <a:endParaRPr lang="en-US" sz="3200"/>
          </a:p>
          <a:p>
            <a:endParaRPr lang="en-US" sz="32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" y="2209800"/>
            <a:ext cx="63754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200"/>
              <a:t>Mass spectrometry</a:t>
            </a:r>
          </a:p>
          <a:p>
            <a:endParaRPr lang="en-US" sz="3200"/>
          </a:p>
          <a:p>
            <a:endParaRPr lang="en-US" sz="3200"/>
          </a:p>
          <a:p>
            <a:endParaRPr lang="en-US" sz="3200"/>
          </a:p>
          <a:p>
            <a:endParaRPr lang="en-US" sz="3200"/>
          </a:p>
          <a:p>
            <a:endParaRPr lang="en-US" sz="3200"/>
          </a:p>
          <a:p>
            <a:endParaRPr lang="en-US" sz="3200"/>
          </a:p>
          <a:p>
            <a:endParaRPr lang="en-US" sz="320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0"/>
            <a:ext cx="592455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1650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Calibri" charset="0"/>
              </a:rPr>
              <a:t>Section 2.2 </a:t>
            </a:r>
            <a:br>
              <a:rPr lang="en-US" sz="4000" dirty="0">
                <a:latin typeface="Calibri" charset="0"/>
              </a:rPr>
            </a:br>
            <a:r>
              <a:rPr lang="en-US" sz="4000" dirty="0" smtClean="0">
                <a:latin typeface="Calibri" charset="0"/>
              </a:rPr>
              <a:t>Elements and the </a:t>
            </a:r>
            <a:r>
              <a:rPr lang="en-US" sz="4000" dirty="0">
                <a:latin typeface="Calibri" charset="0"/>
              </a:rPr>
              <a:t>Periodic Table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189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lang="en-US" sz="4000">
                <a:latin typeface="Calibri" charset="0"/>
              </a:rPr>
              <a:t>The Periodic Table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9600" y="1828800"/>
            <a:ext cx="804862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200"/>
              <a:t>In this section…</a:t>
            </a:r>
          </a:p>
          <a:p>
            <a:endParaRPr lang="en-US" sz="3200"/>
          </a:p>
          <a:p>
            <a:pPr lvl="1">
              <a:lnSpc>
                <a:spcPct val="150000"/>
              </a:lnSpc>
              <a:buFontTx/>
              <a:buAutoNum type="alphaLcPeriod"/>
            </a:pPr>
            <a:r>
              <a:rPr lang="en-US" sz="3200"/>
              <a:t>Structure of the periodic table</a:t>
            </a:r>
          </a:p>
          <a:p>
            <a:pPr lvl="1">
              <a:lnSpc>
                <a:spcPct val="150000"/>
              </a:lnSpc>
              <a:buFontTx/>
              <a:buAutoNum type="alphaLcPeriod"/>
            </a:pPr>
            <a:r>
              <a:rPr lang="en-US" sz="3200"/>
              <a:t>Classifications of elements</a:t>
            </a:r>
          </a:p>
          <a:p>
            <a:pPr lvl="1">
              <a:lnSpc>
                <a:spcPct val="150000"/>
              </a:lnSpc>
              <a:buFontTx/>
              <a:buAutoNum type="alphaLcPeriod"/>
            </a:pPr>
            <a:r>
              <a:rPr lang="en-US" sz="3200"/>
              <a:t>Element structures (atomic arrangements)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5384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lang="en-US" sz="4000">
                <a:latin typeface="Calibri" charset="0"/>
              </a:rPr>
              <a:t>The Structure of the Atom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9600" y="1828800"/>
            <a:ext cx="5691188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200"/>
              <a:t>In this section…</a:t>
            </a:r>
          </a:p>
          <a:p>
            <a:endParaRPr lang="en-US" sz="3200"/>
          </a:p>
          <a:p>
            <a:pPr lvl="1">
              <a:lnSpc>
                <a:spcPct val="150000"/>
              </a:lnSpc>
              <a:buFontTx/>
              <a:buAutoNum type="alphaLcPeriod"/>
            </a:pPr>
            <a:r>
              <a:rPr lang="en-US" sz="3200"/>
              <a:t>The components of an atom</a:t>
            </a:r>
          </a:p>
          <a:p>
            <a:pPr lvl="1">
              <a:lnSpc>
                <a:spcPct val="150000"/>
              </a:lnSpc>
              <a:buFontTx/>
              <a:buAutoNum type="alphaLcPeriod"/>
            </a:pPr>
            <a:r>
              <a:rPr lang="en-US" sz="3200"/>
              <a:t>Atomic symbols</a:t>
            </a:r>
          </a:p>
          <a:p>
            <a:pPr lvl="1">
              <a:lnSpc>
                <a:spcPct val="150000"/>
              </a:lnSpc>
              <a:buFontTx/>
              <a:buAutoNum type="alphaLcPeriod"/>
            </a:pPr>
            <a:r>
              <a:rPr lang="en-US" sz="3200"/>
              <a:t>Isotopes and atomic weight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4876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83645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0030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257175" y="152400"/>
            <a:ext cx="7167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200"/>
              <a:t>Periodic table structure: groups (columns)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704975"/>
            <a:ext cx="54578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4373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83645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0778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257175" y="152400"/>
            <a:ext cx="6678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200"/>
              <a:t>Periodic table structure: periods (rows)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704975"/>
            <a:ext cx="54578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9297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257175" y="152400"/>
            <a:ext cx="7831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200"/>
              <a:t>Periodic table structure: main group elements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704975"/>
            <a:ext cx="54578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259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257175" y="152400"/>
            <a:ext cx="7097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200"/>
              <a:t>Periodic table structure: transition metals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704975"/>
            <a:ext cx="54578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8156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257175" y="152400"/>
            <a:ext cx="8540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200"/>
              <a:t>Periodic table structure: lanthanides and actinides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690688"/>
            <a:ext cx="54578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3959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3"/>
          <p:cNvSpPr txBox="1">
            <a:spLocks noChangeArrowheads="1"/>
          </p:cNvSpPr>
          <p:nvPr/>
        </p:nvSpPr>
        <p:spPr bwMode="auto">
          <a:xfrm>
            <a:off x="257175" y="152400"/>
            <a:ext cx="8540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200"/>
              <a:t>Periodic table structure: lanthanides and actinides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690688"/>
            <a:ext cx="54578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83645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1416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257175" y="152400"/>
            <a:ext cx="8540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200"/>
              <a:t>Periodic table structure: lanthanides and actinides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86645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49212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3160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690688"/>
            <a:ext cx="54578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257175" y="152400"/>
            <a:ext cx="4541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200"/>
              <a:t>Classification of elements: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430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>
                <a:latin typeface="Calibri" charset="0"/>
              </a:rPr>
              <a:t>The Structure of the Atom</a:t>
            </a: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609600" y="1524000"/>
            <a:ext cx="4362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200"/>
              <a:t>Components of an Atom: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0638"/>
            <a:ext cx="3146425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5756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1547813"/>
            <a:ext cx="580072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257175" y="152400"/>
            <a:ext cx="4113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200"/>
              <a:t>Periodic trends: density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291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257175" y="152400"/>
            <a:ext cx="5138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200"/>
              <a:t>Periodic trends: melting point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1543050"/>
            <a:ext cx="593407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1995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2"/>
          <p:cNvSpPr txBox="1">
            <a:spLocks noChangeArrowheads="1"/>
          </p:cNvSpPr>
          <p:nvPr/>
        </p:nvSpPr>
        <p:spPr bwMode="auto">
          <a:xfrm>
            <a:off x="257175" y="152400"/>
            <a:ext cx="3340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200"/>
              <a:t>Element structures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971550"/>
            <a:ext cx="7285037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90600"/>
            <a:ext cx="12477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14400"/>
            <a:ext cx="4133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90600"/>
            <a:ext cx="581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21717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28950"/>
            <a:ext cx="5619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131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257175" y="152400"/>
            <a:ext cx="688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200"/>
              <a:t>Element structures: extended structures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1575"/>
            <a:ext cx="50577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62200"/>
            <a:ext cx="23431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8600"/>
            <a:ext cx="18383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38600"/>
            <a:ext cx="22098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16002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486400"/>
            <a:ext cx="2400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0"/>
            <a:ext cx="17430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8092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257175" y="152400"/>
            <a:ext cx="90106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200"/>
              <a:t>Element structures: allotropes (same element, </a:t>
            </a:r>
          </a:p>
          <a:p>
            <a:r>
              <a:rPr lang="en-US" sz="3200"/>
              <a:t>                                                          different structures)</a:t>
            </a: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581400"/>
            <a:ext cx="43529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1575"/>
            <a:ext cx="50577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3228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en-US" sz="4000">
                <a:latin typeface="Calibri" charset="0"/>
              </a:rPr>
              <a:t>Section 2.3 </a:t>
            </a:r>
            <a:br>
              <a:rPr lang="en-US" sz="4000">
                <a:latin typeface="Calibri" charset="0"/>
              </a:rPr>
            </a:br>
            <a:r>
              <a:rPr lang="en-US" sz="4000">
                <a:latin typeface="Calibri" charset="0"/>
              </a:rPr>
              <a:t>Covalent Compounds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2878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lang="en-US" sz="4000">
                <a:latin typeface="Calibri" charset="0"/>
              </a:rPr>
              <a:t>Covalent Compounds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9600" y="1828800"/>
            <a:ext cx="804862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200"/>
              <a:t>In this section…</a:t>
            </a:r>
          </a:p>
          <a:p>
            <a:endParaRPr lang="en-US" sz="3200"/>
          </a:p>
          <a:p>
            <a:pPr lvl="1">
              <a:lnSpc>
                <a:spcPct val="150000"/>
              </a:lnSpc>
              <a:buFontTx/>
              <a:buAutoNum type="alphaLcPeriod"/>
            </a:pPr>
            <a:r>
              <a:rPr lang="en-US" sz="3200"/>
              <a:t>The nature of covalent compounds</a:t>
            </a:r>
          </a:p>
          <a:p>
            <a:pPr lvl="1">
              <a:lnSpc>
                <a:spcPct val="150000"/>
              </a:lnSpc>
              <a:buFontTx/>
              <a:buAutoNum type="alphaLcPeriod"/>
            </a:pPr>
            <a:r>
              <a:rPr lang="en-US" sz="3200"/>
              <a:t>Ways of representing covalent compounds</a:t>
            </a:r>
          </a:p>
          <a:p>
            <a:pPr lvl="1">
              <a:lnSpc>
                <a:spcPct val="150000"/>
              </a:lnSpc>
              <a:buFontTx/>
              <a:buAutoNum type="alphaLcPeriod"/>
            </a:pPr>
            <a:r>
              <a:rPr lang="en-US" sz="3200"/>
              <a:t>Naming covalent compounds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5631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lang="en-US" sz="4000">
                <a:latin typeface="Calibri" charset="0"/>
              </a:rPr>
              <a:t>Covalent Compounds</a:t>
            </a:r>
          </a:p>
        </p:txBody>
      </p:sp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609600" y="1676400"/>
            <a:ext cx="823436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200"/>
              <a:t>Covalent compounds are composed of atoms of </a:t>
            </a:r>
          </a:p>
          <a:p>
            <a:r>
              <a:rPr lang="en-US" sz="3200"/>
              <a:t>different elements that are bonded together by</a:t>
            </a:r>
          </a:p>
          <a:p>
            <a:r>
              <a:rPr lang="en-US" sz="3200"/>
              <a:t>sharing electrons. </a:t>
            </a:r>
          </a:p>
          <a:p>
            <a:endParaRPr lang="en-US" sz="3200"/>
          </a:p>
          <a:p>
            <a:r>
              <a:rPr lang="en-US" sz="3200"/>
              <a:t>Two types: -- molecular compounds</a:t>
            </a:r>
          </a:p>
          <a:p>
            <a:r>
              <a:rPr lang="en-US" sz="3200"/>
              <a:t>                    -- network covalent compounds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75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lang="en-US" sz="4000">
                <a:latin typeface="Calibri" charset="0"/>
              </a:rPr>
              <a:t>Covalent Compounds</a:t>
            </a:r>
          </a:p>
        </p:txBody>
      </p:sp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609600" y="1676400"/>
            <a:ext cx="83391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200"/>
              <a:t>Molecular compounds: </a:t>
            </a:r>
          </a:p>
          <a:p>
            <a:r>
              <a:rPr lang="en-US" sz="3200"/>
              <a:t>      composed of individual molecules containing </a:t>
            </a:r>
          </a:p>
          <a:p>
            <a:r>
              <a:rPr lang="en-US" sz="3200"/>
              <a:t>      the same number of atoms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81400"/>
            <a:ext cx="48244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853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lang="en-US" sz="4000">
                <a:latin typeface="Calibri" charset="0"/>
              </a:rPr>
              <a:t>Covalent Compounds</a:t>
            </a:r>
          </a:p>
        </p:txBody>
      </p:sp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609600" y="1676400"/>
            <a:ext cx="83391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200"/>
              <a:t>Molecular compounds: </a:t>
            </a:r>
          </a:p>
          <a:p>
            <a:r>
              <a:rPr lang="en-US" sz="3200"/>
              <a:t>      composed of individual molecules containing </a:t>
            </a:r>
          </a:p>
          <a:p>
            <a:r>
              <a:rPr lang="en-US" sz="3200"/>
              <a:t>      the same number of atoms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219700"/>
            <a:ext cx="4957763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81400"/>
            <a:ext cx="1766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8" y="3492500"/>
            <a:ext cx="1452562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6825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>
                <a:latin typeface="Calibri" charset="0"/>
              </a:rPr>
              <a:t>The Structure of the Atom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609600" y="1524000"/>
            <a:ext cx="4362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200"/>
              <a:t>Components of an Atom: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95400"/>
            <a:ext cx="304800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6232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lang="en-US" sz="4000">
                <a:latin typeface="Calibri" charset="0"/>
              </a:rPr>
              <a:t>Molecular Compounds</a:t>
            </a:r>
          </a:p>
        </p:txBody>
      </p:sp>
      <p:sp>
        <p:nvSpPr>
          <p:cNvPr id="44035" name="TextBox 2"/>
          <p:cNvSpPr txBox="1">
            <a:spLocks noChangeArrowheads="1"/>
          </p:cNvSpPr>
          <p:nvPr/>
        </p:nvSpPr>
        <p:spPr bwMode="auto">
          <a:xfrm>
            <a:off x="609600" y="1676400"/>
            <a:ext cx="6642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200"/>
              <a:t>Molecular compounds: carbondioxide</a:t>
            </a: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3657600"/>
            <a:ext cx="5100637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67200"/>
            <a:ext cx="1931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8019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lang="en-US" sz="4000">
                <a:latin typeface="Calibri" charset="0"/>
              </a:rPr>
              <a:t>Covalent Compounds</a:t>
            </a:r>
          </a:p>
        </p:txBody>
      </p:sp>
      <p:sp>
        <p:nvSpPr>
          <p:cNvPr id="45059" name="TextBox 2"/>
          <p:cNvSpPr txBox="1">
            <a:spLocks noChangeArrowheads="1"/>
          </p:cNvSpPr>
          <p:nvPr/>
        </p:nvSpPr>
        <p:spPr bwMode="auto">
          <a:xfrm>
            <a:off x="609600" y="1676400"/>
            <a:ext cx="870426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200"/>
              <a:t>Network covalent compounds: </a:t>
            </a:r>
          </a:p>
          <a:p>
            <a:r>
              <a:rPr lang="en-US" sz="3200"/>
              <a:t>      A large number of atoms of different elements</a:t>
            </a:r>
          </a:p>
          <a:p>
            <a:r>
              <a:rPr lang="en-US" sz="3200"/>
              <a:t>      bonded by shared electrons. Each sample </a:t>
            </a:r>
          </a:p>
          <a:p>
            <a:r>
              <a:rPr lang="en-US" sz="3200"/>
              <a:t>      has molecules with different numbers of atoms.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122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lang="en-US" sz="4000">
                <a:latin typeface="Calibri" charset="0"/>
              </a:rPr>
              <a:t>Covalent Compounds</a:t>
            </a:r>
          </a:p>
        </p:txBody>
      </p:sp>
      <p:sp>
        <p:nvSpPr>
          <p:cNvPr id="46083" name="TextBox 2"/>
          <p:cNvSpPr txBox="1">
            <a:spLocks noChangeArrowheads="1"/>
          </p:cNvSpPr>
          <p:nvPr/>
        </p:nvSpPr>
        <p:spPr bwMode="auto">
          <a:xfrm>
            <a:off x="609600" y="1676400"/>
            <a:ext cx="7637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200"/>
              <a:t>Network covalent compounds: silicondioxide</a:t>
            </a: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90800"/>
            <a:ext cx="40100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4391025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452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z="4000">
                <a:latin typeface="Calibri" charset="0"/>
              </a:rPr>
              <a:t>Covalent Compounds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9600" y="990600"/>
            <a:ext cx="8126413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200" u="sng"/>
              <a:t>Representing compounds</a:t>
            </a:r>
            <a:r>
              <a:rPr lang="en-US" sz="3200"/>
              <a:t>:</a:t>
            </a:r>
          </a:p>
          <a:p>
            <a:endParaRPr lang="en-US" sz="3200"/>
          </a:p>
          <a:p>
            <a:r>
              <a:rPr lang="en-US" sz="3200"/>
              <a:t>Molecular formula: depicts number of atoms</a:t>
            </a:r>
          </a:p>
          <a:p>
            <a:r>
              <a:rPr lang="en-US" sz="3200"/>
              <a:t>                                    of each element</a:t>
            </a:r>
          </a:p>
          <a:p>
            <a:endParaRPr lang="en-US" sz="3200"/>
          </a:p>
          <a:p>
            <a:r>
              <a:rPr lang="en-US" sz="3200"/>
              <a:t>Empirical formula: shows simplest integer ratio </a:t>
            </a:r>
          </a:p>
          <a:p>
            <a:r>
              <a:rPr lang="en-US" sz="3200"/>
              <a:t>                                   of atoms of each element</a:t>
            </a:r>
          </a:p>
          <a:p>
            <a:endParaRPr lang="en-US" sz="3200"/>
          </a:p>
          <a:p>
            <a:r>
              <a:rPr lang="en-US" sz="3200"/>
              <a:t>Structural formula: shows atomic linkages</a:t>
            </a:r>
          </a:p>
          <a:p>
            <a:endParaRPr lang="en-US" sz="3200"/>
          </a:p>
          <a:p>
            <a:r>
              <a:rPr lang="en-US" sz="3200"/>
              <a:t>Models: show 3-dimensional shape of molecule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1344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lang="en-US" sz="4000">
                <a:latin typeface="Calibri" charset="0"/>
              </a:rPr>
              <a:t>Covalent Compounds</a:t>
            </a:r>
          </a:p>
        </p:txBody>
      </p:sp>
      <p:sp>
        <p:nvSpPr>
          <p:cNvPr id="48131" name="TextBox 2"/>
          <p:cNvSpPr txBox="1">
            <a:spLocks noChangeArrowheads="1"/>
          </p:cNvSpPr>
          <p:nvPr/>
        </p:nvSpPr>
        <p:spPr bwMode="auto">
          <a:xfrm>
            <a:off x="609600" y="1676400"/>
            <a:ext cx="76628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200"/>
              <a:t>Molecular formula: depicts number of atoms</a:t>
            </a:r>
          </a:p>
          <a:p>
            <a:r>
              <a:rPr lang="en-US" sz="3200"/>
              <a:t>                                    of each element</a:t>
            </a:r>
          </a:p>
          <a:p>
            <a:endParaRPr lang="en-US" sz="3200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95600"/>
            <a:ext cx="48244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1362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lang="en-US" sz="4000">
                <a:latin typeface="Calibri" charset="0"/>
              </a:rPr>
              <a:t>Covalent Compounds</a:t>
            </a:r>
          </a:p>
        </p:txBody>
      </p:sp>
      <p:sp>
        <p:nvSpPr>
          <p:cNvPr id="49155" name="TextBox 2"/>
          <p:cNvSpPr txBox="1">
            <a:spLocks noChangeArrowheads="1"/>
          </p:cNvSpPr>
          <p:nvPr/>
        </p:nvSpPr>
        <p:spPr bwMode="auto">
          <a:xfrm>
            <a:off x="609600" y="1676400"/>
            <a:ext cx="80946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200"/>
              <a:t>Empirical formula: shows simplest integer ratio </a:t>
            </a:r>
          </a:p>
          <a:p>
            <a:r>
              <a:rPr lang="en-US" sz="3200"/>
              <a:t>                                   of atoms of each element</a:t>
            </a:r>
          </a:p>
          <a:p>
            <a:endParaRPr lang="en-US" sz="3200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33718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53000" y="3505200"/>
            <a:ext cx="2635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/>
              <a:t>molecular formula: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53000" y="4643438"/>
            <a:ext cx="2541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/>
              <a:t>empirical formula: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4882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lang="en-US" sz="4000">
                <a:latin typeface="Calibri" charset="0"/>
              </a:rPr>
              <a:t>Covalent Compounds</a:t>
            </a:r>
          </a:p>
        </p:txBody>
      </p:sp>
      <p:sp>
        <p:nvSpPr>
          <p:cNvPr id="50179" name="TextBox 2"/>
          <p:cNvSpPr txBox="1">
            <a:spLocks noChangeArrowheads="1"/>
          </p:cNvSpPr>
          <p:nvPr/>
        </p:nvSpPr>
        <p:spPr bwMode="auto">
          <a:xfrm>
            <a:off x="609600" y="1676400"/>
            <a:ext cx="58880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200"/>
              <a:t>Molecular and Empirical formulas </a:t>
            </a:r>
          </a:p>
          <a:p>
            <a:r>
              <a:rPr lang="en-US" sz="3200"/>
              <a:t>are often the same. </a:t>
            </a: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5200"/>
            <a:ext cx="300513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2642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lang="en-US" sz="4000">
                <a:latin typeface="Calibri" charset="0"/>
              </a:rPr>
              <a:t>Covalent Compounds</a:t>
            </a:r>
          </a:p>
        </p:txBody>
      </p:sp>
      <p:sp>
        <p:nvSpPr>
          <p:cNvPr id="51203" name="TextBox 2"/>
          <p:cNvSpPr txBox="1">
            <a:spLocks noChangeArrowheads="1"/>
          </p:cNvSpPr>
          <p:nvPr/>
        </p:nvSpPr>
        <p:spPr bwMode="auto">
          <a:xfrm>
            <a:off x="609600" y="1676400"/>
            <a:ext cx="668178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200"/>
              <a:t>Structural formula: shows connections </a:t>
            </a:r>
          </a:p>
          <a:p>
            <a:r>
              <a:rPr lang="en-US" sz="3200"/>
              <a:t>                                   between atoms</a:t>
            </a:r>
          </a:p>
          <a:p>
            <a:r>
              <a:rPr lang="en-US" sz="3200"/>
              <a:t>   </a:t>
            </a:r>
          </a:p>
          <a:p>
            <a:endParaRPr lang="en-US" sz="3200"/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0438"/>
            <a:ext cx="4495800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9773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lang="en-US" sz="4000">
                <a:latin typeface="Calibri" charset="0"/>
              </a:rPr>
              <a:t>Covalent Compounds</a:t>
            </a:r>
          </a:p>
        </p:txBody>
      </p:sp>
      <p:sp>
        <p:nvSpPr>
          <p:cNvPr id="52227" name="TextBox 2"/>
          <p:cNvSpPr txBox="1">
            <a:spLocks noChangeArrowheads="1"/>
          </p:cNvSpPr>
          <p:nvPr/>
        </p:nvSpPr>
        <p:spPr bwMode="auto">
          <a:xfrm>
            <a:off x="228600" y="1447800"/>
            <a:ext cx="85979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200"/>
              <a:t/>
            </a:r>
            <a:br>
              <a:rPr lang="en-US" sz="3200"/>
            </a:br>
            <a:r>
              <a:rPr lang="en-US" sz="3200"/>
              <a:t>Condensed structural formula: mainly for organics.</a:t>
            </a:r>
          </a:p>
          <a:p>
            <a:r>
              <a:rPr lang="en-US" sz="3200"/>
              <a:t>   </a:t>
            </a:r>
          </a:p>
          <a:p>
            <a:endParaRPr lang="en-US" sz="3200"/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19400"/>
            <a:ext cx="4495800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Box 4"/>
          <p:cNvSpPr txBox="1">
            <a:spLocks noChangeArrowheads="1"/>
          </p:cNvSpPr>
          <p:nvPr/>
        </p:nvSpPr>
        <p:spPr bwMode="auto">
          <a:xfrm>
            <a:off x="2971800" y="5497513"/>
            <a:ext cx="35353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600"/>
              <a:t>CH</a:t>
            </a:r>
            <a:r>
              <a:rPr lang="en-US" sz="3600" baseline="-25000"/>
              <a:t>3</a:t>
            </a:r>
            <a:r>
              <a:rPr lang="en-US" sz="3600"/>
              <a:t>CH</a:t>
            </a:r>
            <a:r>
              <a:rPr lang="en-US" sz="3600" baseline="-25000"/>
              <a:t>2</a:t>
            </a:r>
            <a:r>
              <a:rPr lang="en-US" sz="3600"/>
              <a:t>CH</a:t>
            </a:r>
            <a:r>
              <a:rPr lang="en-US" sz="3600" baseline="-25000"/>
              <a:t>2</a:t>
            </a:r>
            <a:r>
              <a:rPr lang="en-US" sz="3600"/>
              <a:t>CH</a:t>
            </a:r>
            <a:r>
              <a:rPr lang="en-US" sz="3600" baseline="-25000"/>
              <a:t>2</a:t>
            </a:r>
            <a:r>
              <a:rPr lang="en-US" sz="3600"/>
              <a:t>OH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1722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sz="4000">
                <a:latin typeface="Calibri" charset="0"/>
              </a:rPr>
              <a:t>Covalent Compounds</a:t>
            </a:r>
          </a:p>
        </p:txBody>
      </p:sp>
      <p:sp>
        <p:nvSpPr>
          <p:cNvPr id="53251" name="TextBox 2"/>
          <p:cNvSpPr txBox="1">
            <a:spLocks noChangeArrowheads="1"/>
          </p:cNvSpPr>
          <p:nvPr/>
        </p:nvSpPr>
        <p:spPr bwMode="auto">
          <a:xfrm>
            <a:off x="304800" y="1143000"/>
            <a:ext cx="62531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200"/>
              <a:t>Models: show 3-dimensional shape  </a:t>
            </a:r>
          </a:p>
          <a:p>
            <a:endParaRPr lang="en-US" sz="3200"/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31448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91000"/>
            <a:ext cx="35877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81200"/>
            <a:ext cx="3276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5" name="TextBox 6"/>
          <p:cNvSpPr txBox="1">
            <a:spLocks noChangeArrowheads="1"/>
          </p:cNvSpPr>
          <p:nvPr/>
        </p:nvSpPr>
        <p:spPr bwMode="auto">
          <a:xfrm>
            <a:off x="838200" y="6172200"/>
            <a:ext cx="2265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/>
              <a:t>wedge-and-dash</a:t>
            </a:r>
          </a:p>
        </p:txBody>
      </p:sp>
      <p:sp>
        <p:nvSpPr>
          <p:cNvPr id="53256" name="TextBox 7"/>
          <p:cNvSpPr txBox="1">
            <a:spLocks noChangeArrowheads="1"/>
          </p:cNvSpPr>
          <p:nvPr/>
        </p:nvSpPr>
        <p:spPr bwMode="auto">
          <a:xfrm>
            <a:off x="4648200" y="6096000"/>
            <a:ext cx="185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/>
              <a:t>ball-and-stick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339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>
                <a:latin typeface="Calibri" charset="0"/>
              </a:rPr>
              <a:t>The Structure of the Atom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3581400"/>
            <a:ext cx="2717800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7693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5519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sz="4000">
                <a:latin typeface="Calibri" charset="0"/>
              </a:rPr>
              <a:t>Covalent Compounds</a:t>
            </a:r>
          </a:p>
        </p:txBody>
      </p:sp>
      <p:sp>
        <p:nvSpPr>
          <p:cNvPr id="54275" name="TextBox 2"/>
          <p:cNvSpPr txBox="1">
            <a:spLocks noChangeArrowheads="1"/>
          </p:cNvSpPr>
          <p:nvPr/>
        </p:nvSpPr>
        <p:spPr bwMode="auto">
          <a:xfrm>
            <a:off x="304800" y="1143000"/>
            <a:ext cx="66786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200"/>
              <a:t>Models: Ball-and-Stick vs. Space Filling </a:t>
            </a:r>
          </a:p>
          <a:p>
            <a:endParaRPr lang="en-US" sz="3200"/>
          </a:p>
        </p:txBody>
      </p:sp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35877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81200"/>
            <a:ext cx="3276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4191000"/>
            <a:ext cx="32146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927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001000" cy="762000"/>
          </a:xfrm>
        </p:spPr>
        <p:txBody>
          <a:bodyPr/>
          <a:lstStyle/>
          <a:p>
            <a:r>
              <a:rPr lang="en-US" sz="4000">
                <a:latin typeface="Calibri" charset="0"/>
              </a:rPr>
              <a:t>Nomenclature:</a:t>
            </a:r>
            <a:br>
              <a:rPr lang="en-US" sz="4000">
                <a:latin typeface="Calibri" charset="0"/>
              </a:rPr>
            </a:br>
            <a:r>
              <a:rPr lang="en-US" sz="4000">
                <a:latin typeface="Calibri" charset="0"/>
              </a:rPr>
              <a:t>Naming Binary Nonmetal Compounds</a:t>
            </a:r>
          </a:p>
        </p:txBody>
      </p:sp>
      <p:sp>
        <p:nvSpPr>
          <p:cNvPr id="55299" name="TextBox 2"/>
          <p:cNvSpPr txBox="1">
            <a:spLocks noChangeArrowheads="1"/>
          </p:cNvSpPr>
          <p:nvPr/>
        </p:nvSpPr>
        <p:spPr bwMode="auto">
          <a:xfrm>
            <a:off x="2106613" y="5181600"/>
            <a:ext cx="50561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200"/>
              <a:t>Going from formula to name.</a:t>
            </a:r>
          </a:p>
          <a:p>
            <a:pPr algn="ctr"/>
            <a:endParaRPr lang="en-US" sz="3200"/>
          </a:p>
          <a:p>
            <a:pPr algn="ctr"/>
            <a:r>
              <a:rPr lang="en-US" sz="3200"/>
              <a:t>Interactive Table 2.3.1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54578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5079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5"/>
          <p:cNvSpPr txBox="1">
            <a:spLocks noChangeArrowheads="1"/>
          </p:cNvSpPr>
          <p:nvPr/>
        </p:nvSpPr>
        <p:spPr bwMode="auto">
          <a:xfrm>
            <a:off x="0" y="25400"/>
            <a:ext cx="386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200" u="sng"/>
              <a:t>Interactive Table 2.3.1</a:t>
            </a:r>
          </a:p>
        </p:txBody>
      </p:sp>
      <p:sp>
        <p:nvSpPr>
          <p:cNvPr id="56323" name="TextBox 4"/>
          <p:cNvSpPr txBox="1">
            <a:spLocks noChangeArrowheads="1"/>
          </p:cNvSpPr>
          <p:nvPr/>
        </p:nvSpPr>
        <p:spPr bwMode="auto">
          <a:xfrm>
            <a:off x="152400" y="762000"/>
            <a:ext cx="9012238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/>
              <a:t>1. The first word in the compound name is the name of the first element in the compound </a:t>
            </a:r>
          </a:p>
          <a:p>
            <a:r>
              <a:rPr lang="en-US"/>
              <a:t>     formula. If the compound contains more than one atom of the first element, use a prefix </a:t>
            </a:r>
          </a:p>
          <a:p>
            <a:r>
              <a:rPr lang="en-US"/>
              <a:t>     (Table 2.3.2) to indicate the number of atoms in the formula. </a:t>
            </a:r>
          </a:p>
          <a:p>
            <a:r>
              <a:rPr lang="en-US"/>
              <a:t>                                    </a:t>
            </a:r>
          </a:p>
          <a:p>
            <a:r>
              <a:rPr lang="en-US"/>
              <a:t>                                     CS</a:t>
            </a:r>
            <a:r>
              <a:rPr lang="en-US" baseline="-25000"/>
              <a:t>2</a:t>
            </a:r>
            <a:r>
              <a:rPr lang="en-US"/>
              <a:t>First word in compound name: carbon </a:t>
            </a:r>
          </a:p>
          <a:p>
            <a:r>
              <a:rPr lang="en-US"/>
              <a:t>                                     N</a:t>
            </a:r>
            <a:r>
              <a:rPr lang="en-US" baseline="-25000"/>
              <a:t>2</a:t>
            </a:r>
            <a:r>
              <a:rPr lang="en-US"/>
              <a:t>O</a:t>
            </a:r>
            <a:r>
              <a:rPr lang="en-US" baseline="-25000"/>
              <a:t>4</a:t>
            </a:r>
            <a:r>
              <a:rPr lang="en-US"/>
              <a:t>First word in compound name: dinitrogen </a:t>
            </a:r>
          </a:p>
          <a:p>
            <a:endParaRPr lang="en-US"/>
          </a:p>
          <a:p>
            <a:r>
              <a:rPr lang="en-US"/>
              <a:t>2. The second word in the compound name is the name of the second element in the formula </a:t>
            </a:r>
          </a:p>
          <a:p>
            <a:r>
              <a:rPr lang="en-US"/>
              <a:t>     that has been changed to end with -</a:t>
            </a:r>
            <a:r>
              <a:rPr lang="en-US" i="1"/>
              <a:t>ide</a:t>
            </a:r>
            <a:r>
              <a:rPr lang="en-US"/>
              <a:t>. In all cases, use a prefix (Table 2.3.2) to indicate </a:t>
            </a:r>
          </a:p>
          <a:p>
            <a:r>
              <a:rPr lang="en-US"/>
              <a:t>     the number of atoms in the formula. </a:t>
            </a:r>
          </a:p>
          <a:p>
            <a:endParaRPr lang="en-US"/>
          </a:p>
          <a:p>
            <a:r>
              <a:rPr lang="en-US"/>
              <a:t>                                      CS</a:t>
            </a:r>
            <a:r>
              <a:rPr lang="en-US" baseline="-25000"/>
              <a:t>2</a:t>
            </a:r>
            <a:r>
              <a:rPr lang="en-US"/>
              <a:t>Second word in compound name: disulfide </a:t>
            </a:r>
          </a:p>
          <a:p>
            <a:r>
              <a:rPr lang="en-US"/>
              <a:t>                                      N</a:t>
            </a:r>
            <a:r>
              <a:rPr lang="en-US" baseline="-25000"/>
              <a:t>2</a:t>
            </a:r>
            <a:r>
              <a:rPr lang="en-US"/>
              <a:t>O</a:t>
            </a:r>
            <a:r>
              <a:rPr lang="en-US" baseline="-25000"/>
              <a:t>4</a:t>
            </a:r>
            <a:r>
              <a:rPr lang="en-US"/>
              <a:t>Second word in compound name: tetraoxide </a:t>
            </a:r>
          </a:p>
          <a:p>
            <a:endParaRPr lang="en-US"/>
          </a:p>
          <a:p>
            <a:r>
              <a:rPr lang="en-US"/>
              <a:t>3. The compound is named by combining the first and second words of the compound </a:t>
            </a:r>
          </a:p>
          <a:p>
            <a:r>
              <a:rPr lang="en-US"/>
              <a:t>     name. </a:t>
            </a:r>
          </a:p>
          <a:p>
            <a:r>
              <a:rPr lang="en-US"/>
              <a:t>                                      CS</a:t>
            </a:r>
            <a:r>
              <a:rPr lang="en-US" baseline="-25000"/>
              <a:t>2</a:t>
            </a:r>
            <a:r>
              <a:rPr lang="en-US"/>
              <a:t>carbon disulfide </a:t>
            </a:r>
          </a:p>
          <a:p>
            <a:r>
              <a:rPr lang="en-US"/>
              <a:t>                                      N</a:t>
            </a:r>
            <a:r>
              <a:rPr lang="en-US" baseline="-25000"/>
              <a:t>2</a:t>
            </a:r>
            <a:r>
              <a:rPr lang="en-US"/>
              <a:t>O</a:t>
            </a:r>
            <a:r>
              <a:rPr lang="en-US" baseline="-25000"/>
              <a:t>4</a:t>
            </a:r>
            <a:r>
              <a:rPr lang="en-US"/>
              <a:t>dinitrogen tetraoxide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6417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6096000" cy="628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870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5"/>
          <p:cNvSpPr txBox="1">
            <a:spLocks noChangeArrowheads="1"/>
          </p:cNvSpPr>
          <p:nvPr/>
        </p:nvSpPr>
        <p:spPr bwMode="auto">
          <a:xfrm>
            <a:off x="111125" y="177800"/>
            <a:ext cx="7889875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u="sng"/>
              <a:t>Some Examples</a:t>
            </a:r>
            <a:r>
              <a:rPr lang="en-US" sz="2400"/>
              <a:t>:</a:t>
            </a:r>
          </a:p>
          <a:p>
            <a:pPr algn="ctr"/>
            <a:endParaRPr lang="en-US" sz="2400"/>
          </a:p>
          <a:p>
            <a:r>
              <a:rPr lang="en-US" sz="2400"/>
              <a:t>SO</a:t>
            </a:r>
            <a:r>
              <a:rPr lang="en-US" sz="2400" baseline="-25000"/>
              <a:t>2</a:t>
            </a:r>
          </a:p>
          <a:p>
            <a:endParaRPr lang="en-US" sz="2400"/>
          </a:p>
          <a:p>
            <a:r>
              <a:rPr lang="en-US" sz="2400"/>
              <a:t>SO</a:t>
            </a:r>
            <a:r>
              <a:rPr lang="en-US" sz="2400" baseline="-25000"/>
              <a:t>3</a:t>
            </a:r>
          </a:p>
          <a:p>
            <a:endParaRPr lang="en-US" sz="2400"/>
          </a:p>
          <a:p>
            <a:r>
              <a:rPr lang="en-US" sz="2400"/>
              <a:t>ClO</a:t>
            </a:r>
          </a:p>
          <a:p>
            <a:endParaRPr lang="en-US" sz="2400"/>
          </a:p>
          <a:p>
            <a:r>
              <a:rPr lang="en-US" sz="2400"/>
              <a:t>S</a:t>
            </a:r>
            <a:r>
              <a:rPr lang="en-US" sz="2400" baseline="-25000"/>
              <a:t>2</a:t>
            </a:r>
            <a:r>
              <a:rPr lang="en-US" sz="2400"/>
              <a:t>F</a:t>
            </a:r>
            <a:r>
              <a:rPr lang="en-US" sz="2400" baseline="-25000"/>
              <a:t>10</a:t>
            </a:r>
          </a:p>
          <a:p>
            <a:endParaRPr lang="en-US" sz="2400"/>
          </a:p>
          <a:p>
            <a:r>
              <a:rPr lang="en-US" sz="2400" u="sng"/>
              <a:t>Some Common Compounds</a:t>
            </a:r>
            <a:r>
              <a:rPr lang="en-US" sz="2400"/>
              <a:t>:</a:t>
            </a:r>
          </a:p>
          <a:p>
            <a:endParaRPr lang="en-US" sz="2400"/>
          </a:p>
          <a:p>
            <a:r>
              <a:rPr lang="en-US" sz="2400"/>
              <a:t>H</a:t>
            </a:r>
            <a:r>
              <a:rPr lang="en-US" sz="2400" baseline="-25000"/>
              <a:t>2</a:t>
            </a:r>
            <a:r>
              <a:rPr lang="en-US" sz="2400"/>
              <a:t>O                                              N</a:t>
            </a:r>
            <a:r>
              <a:rPr lang="en-US" sz="2400" baseline="-25000"/>
              <a:t>2</a:t>
            </a:r>
            <a:r>
              <a:rPr lang="en-US" sz="2400"/>
              <a:t>H</a:t>
            </a:r>
            <a:r>
              <a:rPr lang="en-US" sz="2400" baseline="-25000"/>
              <a:t>4</a:t>
            </a:r>
          </a:p>
          <a:p>
            <a:endParaRPr lang="en-US" sz="2400"/>
          </a:p>
          <a:p>
            <a:r>
              <a:rPr lang="en-US" sz="2400"/>
              <a:t>H</a:t>
            </a:r>
            <a:r>
              <a:rPr lang="en-US" sz="2400" baseline="-25000"/>
              <a:t>2</a:t>
            </a:r>
            <a:r>
              <a:rPr lang="en-US" sz="2400"/>
              <a:t>O</a:t>
            </a:r>
            <a:r>
              <a:rPr lang="en-US" sz="2400" baseline="-25000"/>
              <a:t>2                                                                  </a:t>
            </a:r>
            <a:r>
              <a:rPr lang="en-US" sz="2400"/>
              <a:t>NO</a:t>
            </a:r>
            <a:endParaRPr lang="en-US" sz="2400" baseline="-25000"/>
          </a:p>
          <a:p>
            <a:endParaRPr lang="en-US" sz="2400"/>
          </a:p>
          <a:p>
            <a:r>
              <a:rPr lang="en-US" sz="2400"/>
              <a:t>NH</a:t>
            </a:r>
            <a:r>
              <a:rPr lang="en-US" sz="2400" baseline="-25000"/>
              <a:t>3</a:t>
            </a:r>
          </a:p>
        </p:txBody>
      </p:sp>
      <p:sp>
        <p:nvSpPr>
          <p:cNvPr id="58371" name="TextBox 4"/>
          <p:cNvSpPr txBox="1">
            <a:spLocks noChangeArrowheads="1"/>
          </p:cNvSpPr>
          <p:nvPr/>
        </p:nvSpPr>
        <p:spPr bwMode="auto">
          <a:xfrm>
            <a:off x="152400" y="762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4918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5"/>
          <p:cNvSpPr txBox="1">
            <a:spLocks noChangeArrowheads="1"/>
          </p:cNvSpPr>
          <p:nvPr/>
        </p:nvSpPr>
        <p:spPr bwMode="auto">
          <a:xfrm>
            <a:off x="111125" y="177800"/>
            <a:ext cx="7889875" cy="58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u="sng"/>
              <a:t>Important Simple Hydrocarbons</a:t>
            </a:r>
          </a:p>
          <a:p>
            <a:endParaRPr lang="en-US" sz="2400" u="sng"/>
          </a:p>
          <a:p>
            <a:r>
              <a:rPr lang="en-US" sz="2400" u="sng"/>
              <a:t>Alkanes</a:t>
            </a:r>
            <a:r>
              <a:rPr lang="en-US" sz="2400"/>
              <a:t>: Table 2.3.4</a:t>
            </a:r>
          </a:p>
          <a:p>
            <a:pPr algn="ctr"/>
            <a:endParaRPr lang="en-US" sz="2400"/>
          </a:p>
          <a:p>
            <a:r>
              <a:rPr lang="en-US" sz="2400" u="sng"/>
              <a:t>Hydrocarbon 	Name </a:t>
            </a:r>
          </a:p>
          <a:p>
            <a:r>
              <a:rPr lang="en-US" sz="2400"/>
              <a:t>CH</a:t>
            </a:r>
            <a:r>
              <a:rPr lang="en-US" sz="2400" baseline="-25000"/>
              <a:t>4</a:t>
            </a:r>
            <a:r>
              <a:rPr lang="en-US" sz="2400"/>
              <a:t> 		Methane </a:t>
            </a:r>
          </a:p>
          <a:p>
            <a:r>
              <a:rPr lang="en-US" sz="2400"/>
              <a:t>C</a:t>
            </a:r>
            <a:r>
              <a:rPr lang="en-US" sz="2400" baseline="-25000"/>
              <a:t>2</a:t>
            </a:r>
            <a:r>
              <a:rPr lang="en-US" sz="2400"/>
              <a:t>H</a:t>
            </a:r>
            <a:r>
              <a:rPr lang="en-US" sz="2400" baseline="-25000"/>
              <a:t>6</a:t>
            </a:r>
            <a:r>
              <a:rPr lang="en-US" sz="2400"/>
              <a:t> 		Ethane </a:t>
            </a:r>
          </a:p>
          <a:p>
            <a:r>
              <a:rPr lang="en-US" sz="2400"/>
              <a:t>C</a:t>
            </a:r>
            <a:r>
              <a:rPr lang="en-US" sz="2400" baseline="-25000"/>
              <a:t>3</a:t>
            </a:r>
            <a:r>
              <a:rPr lang="en-US" sz="2400"/>
              <a:t>H</a:t>
            </a:r>
            <a:r>
              <a:rPr lang="en-US" sz="2400" baseline="-25000"/>
              <a:t>8</a:t>
            </a:r>
            <a:r>
              <a:rPr lang="en-US" sz="2400"/>
              <a:t> 		Propane </a:t>
            </a:r>
          </a:p>
          <a:p>
            <a:r>
              <a:rPr lang="en-US" sz="2400"/>
              <a:t>C</a:t>
            </a:r>
            <a:r>
              <a:rPr lang="en-US" sz="2400" baseline="-25000"/>
              <a:t>4</a:t>
            </a:r>
            <a:r>
              <a:rPr lang="en-US" sz="2400"/>
              <a:t>H</a:t>
            </a:r>
            <a:r>
              <a:rPr lang="en-US" sz="2400" baseline="-25000"/>
              <a:t>10</a:t>
            </a:r>
            <a:r>
              <a:rPr lang="en-US" sz="2400"/>
              <a:t> 		Butane </a:t>
            </a:r>
          </a:p>
          <a:p>
            <a:r>
              <a:rPr lang="en-US" sz="2400"/>
              <a:t>C</a:t>
            </a:r>
            <a:r>
              <a:rPr lang="en-US" sz="2400" baseline="-25000"/>
              <a:t>5</a:t>
            </a:r>
            <a:r>
              <a:rPr lang="en-US" sz="2400"/>
              <a:t>H</a:t>
            </a:r>
            <a:r>
              <a:rPr lang="en-US" sz="2400" baseline="-25000"/>
              <a:t>12</a:t>
            </a:r>
            <a:r>
              <a:rPr lang="en-US" sz="2400"/>
              <a:t> 		Pentane </a:t>
            </a:r>
          </a:p>
          <a:p>
            <a:r>
              <a:rPr lang="en-US" sz="2400"/>
              <a:t>C</a:t>
            </a:r>
            <a:r>
              <a:rPr lang="en-US" sz="2400" baseline="-25000"/>
              <a:t>6</a:t>
            </a:r>
            <a:r>
              <a:rPr lang="en-US" sz="2400"/>
              <a:t>H</a:t>
            </a:r>
            <a:r>
              <a:rPr lang="en-US" sz="2400" baseline="-25000"/>
              <a:t>14</a:t>
            </a:r>
            <a:r>
              <a:rPr lang="en-US" sz="2400"/>
              <a:t> 		Hexane </a:t>
            </a:r>
          </a:p>
          <a:p>
            <a:r>
              <a:rPr lang="en-US" sz="2400"/>
              <a:t>C</a:t>
            </a:r>
            <a:r>
              <a:rPr lang="en-US" sz="2400" baseline="-25000"/>
              <a:t>7</a:t>
            </a:r>
            <a:r>
              <a:rPr lang="en-US" sz="2400"/>
              <a:t>H</a:t>
            </a:r>
            <a:r>
              <a:rPr lang="en-US" sz="2400" baseline="-25000"/>
              <a:t>16</a:t>
            </a:r>
            <a:r>
              <a:rPr lang="en-US" sz="2400"/>
              <a:t> 		Heptane </a:t>
            </a:r>
          </a:p>
          <a:p>
            <a:r>
              <a:rPr lang="en-US" sz="2400"/>
              <a:t>C</a:t>
            </a:r>
            <a:r>
              <a:rPr lang="en-US" sz="2400" baseline="-25000"/>
              <a:t>8</a:t>
            </a:r>
            <a:r>
              <a:rPr lang="en-US" sz="2400"/>
              <a:t>H</a:t>
            </a:r>
            <a:r>
              <a:rPr lang="en-US" sz="2400" baseline="-25000"/>
              <a:t>18</a:t>
            </a:r>
            <a:r>
              <a:rPr lang="en-US" sz="2400"/>
              <a:t> 		Octane </a:t>
            </a:r>
          </a:p>
          <a:p>
            <a:r>
              <a:rPr lang="en-US" sz="2400"/>
              <a:t>C</a:t>
            </a:r>
            <a:r>
              <a:rPr lang="en-US" sz="2400" baseline="-25000"/>
              <a:t>9</a:t>
            </a:r>
            <a:r>
              <a:rPr lang="en-US" sz="2400"/>
              <a:t>H</a:t>
            </a:r>
            <a:r>
              <a:rPr lang="en-US" sz="2400" baseline="-25000"/>
              <a:t>20</a:t>
            </a:r>
            <a:r>
              <a:rPr lang="en-US" sz="2400"/>
              <a:t> 		Nonane </a:t>
            </a:r>
          </a:p>
          <a:p>
            <a:r>
              <a:rPr lang="en-US" sz="2400"/>
              <a:t>C</a:t>
            </a:r>
            <a:r>
              <a:rPr lang="en-US" sz="2400" baseline="-25000"/>
              <a:t>10</a:t>
            </a:r>
            <a:r>
              <a:rPr lang="en-US" sz="2400"/>
              <a:t>H</a:t>
            </a:r>
            <a:r>
              <a:rPr lang="en-US" sz="2400" baseline="-25000"/>
              <a:t>22</a:t>
            </a:r>
            <a:r>
              <a:rPr lang="en-US" sz="2400"/>
              <a:t> 		Decane</a:t>
            </a:r>
          </a:p>
          <a:p>
            <a:endParaRPr lang="en-US" sz="2400" baseline="-25000"/>
          </a:p>
        </p:txBody>
      </p:sp>
      <p:sp>
        <p:nvSpPr>
          <p:cNvPr id="59395" name="TextBox 4"/>
          <p:cNvSpPr txBox="1">
            <a:spLocks noChangeArrowheads="1"/>
          </p:cNvSpPr>
          <p:nvPr/>
        </p:nvSpPr>
        <p:spPr bwMode="auto">
          <a:xfrm>
            <a:off x="152400" y="762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0655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5"/>
          <p:cNvSpPr txBox="1">
            <a:spLocks noChangeArrowheads="1"/>
          </p:cNvSpPr>
          <p:nvPr/>
        </p:nvSpPr>
        <p:spPr bwMode="auto">
          <a:xfrm>
            <a:off x="111125" y="177800"/>
            <a:ext cx="8804275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/>
              <a:t>Table 2.3.5: Names and Formulas of the Halogen Oxoacids</a:t>
            </a:r>
          </a:p>
          <a:p>
            <a:endParaRPr lang="en-US" sz="2400"/>
          </a:p>
          <a:p>
            <a:pPr>
              <a:spcBef>
                <a:spcPts val="500"/>
              </a:spcBef>
            </a:pPr>
            <a:r>
              <a:rPr lang="en-US" sz="2400" u="sng"/>
              <a:t>Name 	Formula 		Name 	Formula</a:t>
            </a:r>
          </a:p>
          <a:p>
            <a:pPr>
              <a:spcBef>
                <a:spcPts val="500"/>
              </a:spcBef>
            </a:pPr>
            <a:r>
              <a:rPr lang="en-US" sz="2400"/>
              <a:t>HClO</a:t>
            </a:r>
            <a:r>
              <a:rPr lang="en-US" sz="2400" baseline="-25000"/>
              <a:t>4</a:t>
            </a:r>
            <a:r>
              <a:rPr lang="en-US" sz="2400"/>
              <a:t> 	Perchloric acid 	HBrO</a:t>
            </a:r>
            <a:r>
              <a:rPr lang="en-US" sz="2400" baseline="-25000"/>
              <a:t>4</a:t>
            </a:r>
            <a:r>
              <a:rPr lang="en-US" sz="2400"/>
              <a:t> 	Perbromic acid </a:t>
            </a:r>
          </a:p>
          <a:p>
            <a:pPr>
              <a:spcBef>
                <a:spcPts val="500"/>
              </a:spcBef>
            </a:pPr>
            <a:r>
              <a:rPr lang="en-US" sz="2400"/>
              <a:t>HIO</a:t>
            </a:r>
            <a:r>
              <a:rPr lang="en-US" sz="2400" baseline="-25000"/>
              <a:t>4</a:t>
            </a:r>
            <a:r>
              <a:rPr lang="en-US" sz="2400"/>
              <a:t> 	Periodic acid 		HClO</a:t>
            </a:r>
            <a:r>
              <a:rPr lang="en-US" sz="2400" baseline="-25000"/>
              <a:t>3</a:t>
            </a:r>
            <a:r>
              <a:rPr lang="en-US" sz="2400"/>
              <a:t> 	Chloric acid </a:t>
            </a:r>
          </a:p>
          <a:p>
            <a:pPr>
              <a:spcBef>
                <a:spcPts val="500"/>
              </a:spcBef>
            </a:pPr>
            <a:r>
              <a:rPr lang="en-US" sz="2400"/>
              <a:t>HBrO</a:t>
            </a:r>
            <a:r>
              <a:rPr lang="en-US" sz="2400" baseline="-25000"/>
              <a:t>3</a:t>
            </a:r>
            <a:r>
              <a:rPr lang="en-US" sz="2400"/>
              <a:t> 	Bromic acid 		HIO</a:t>
            </a:r>
            <a:r>
              <a:rPr lang="en-US" sz="2400" baseline="-25000"/>
              <a:t>3</a:t>
            </a:r>
            <a:r>
              <a:rPr lang="en-US" sz="2400"/>
              <a:t> 	Iodic acid </a:t>
            </a:r>
          </a:p>
          <a:p>
            <a:pPr>
              <a:spcBef>
                <a:spcPts val="500"/>
              </a:spcBef>
            </a:pPr>
            <a:r>
              <a:rPr lang="en-US" sz="2400"/>
              <a:t>HClO</a:t>
            </a:r>
            <a:r>
              <a:rPr lang="en-US" sz="2400" baseline="-25000"/>
              <a:t>2</a:t>
            </a:r>
            <a:r>
              <a:rPr lang="en-US" sz="2400"/>
              <a:t> 	Chlorous acid 		HBrO</a:t>
            </a:r>
            <a:r>
              <a:rPr lang="en-US" sz="2400" baseline="-25000"/>
              <a:t>2</a:t>
            </a:r>
            <a:r>
              <a:rPr lang="en-US" sz="2400"/>
              <a:t> 	Bromous acid </a:t>
            </a:r>
          </a:p>
          <a:p>
            <a:pPr>
              <a:spcBef>
                <a:spcPts val="500"/>
              </a:spcBef>
            </a:pPr>
            <a:r>
              <a:rPr lang="en-US" sz="2400"/>
              <a:t>HIO</a:t>
            </a:r>
            <a:r>
              <a:rPr lang="en-US" sz="2400" baseline="-25000"/>
              <a:t>2</a:t>
            </a:r>
            <a:r>
              <a:rPr lang="en-US" sz="2400"/>
              <a:t> 	Iodous acid 		HClO 	Hypochlorous acid </a:t>
            </a:r>
          </a:p>
          <a:p>
            <a:pPr>
              <a:spcBef>
                <a:spcPts val="500"/>
              </a:spcBef>
            </a:pPr>
            <a:r>
              <a:rPr lang="en-US" sz="2400"/>
              <a:t>HBrO 	Hypobromous acid 	HIO 	Hypoiodous acid</a:t>
            </a:r>
            <a:endParaRPr lang="en-US" sz="2400" baseline="-25000"/>
          </a:p>
        </p:txBody>
      </p:sp>
      <p:sp>
        <p:nvSpPr>
          <p:cNvPr id="60419" name="TextBox 4"/>
          <p:cNvSpPr txBox="1">
            <a:spLocks noChangeArrowheads="1"/>
          </p:cNvSpPr>
          <p:nvPr/>
        </p:nvSpPr>
        <p:spPr bwMode="auto">
          <a:xfrm>
            <a:off x="152400" y="762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2752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5"/>
          <p:cNvSpPr txBox="1">
            <a:spLocks noChangeArrowheads="1"/>
          </p:cNvSpPr>
          <p:nvPr/>
        </p:nvSpPr>
        <p:spPr bwMode="auto">
          <a:xfrm>
            <a:off x="111125" y="177800"/>
            <a:ext cx="8804275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/>
              <a:t>Table 2.3.6: Names and Formulas of Some Inorganic Acids </a:t>
            </a:r>
          </a:p>
          <a:p>
            <a:endParaRPr lang="en-US" sz="2400"/>
          </a:p>
          <a:p>
            <a:r>
              <a:rPr lang="en-US" sz="2400" u="sng"/>
              <a:t>Name 			Formula</a:t>
            </a:r>
          </a:p>
          <a:p>
            <a:r>
              <a:rPr lang="en-US" sz="2400"/>
              <a:t>Hydrogen chloride 	HCl 	(also hydrochloric acid)</a:t>
            </a:r>
          </a:p>
          <a:p>
            <a:r>
              <a:rPr lang="en-US" sz="2400"/>
              <a:t>Hydrogen bromide 	HBr 	(also hydrobromic acid)</a:t>
            </a:r>
          </a:p>
          <a:p>
            <a:r>
              <a:rPr lang="en-US" sz="2400"/>
              <a:t>Hydrogen iodide	HI	(also hydroiodic acid)</a:t>
            </a:r>
          </a:p>
          <a:p>
            <a:r>
              <a:rPr lang="en-US" sz="2400"/>
              <a:t>Nitric acid 		HNO</a:t>
            </a:r>
            <a:r>
              <a:rPr lang="en-US" sz="2400" baseline="-25000"/>
              <a:t>3</a:t>
            </a:r>
            <a:r>
              <a:rPr lang="en-US" sz="2400"/>
              <a:t> </a:t>
            </a:r>
          </a:p>
          <a:p>
            <a:r>
              <a:rPr lang="en-US" sz="2400"/>
              <a:t>Nitrous acid 		HNO</a:t>
            </a:r>
            <a:r>
              <a:rPr lang="en-US" sz="2400" baseline="-25000"/>
              <a:t>2</a:t>
            </a:r>
            <a:r>
              <a:rPr lang="en-US" sz="2400"/>
              <a:t> </a:t>
            </a:r>
          </a:p>
          <a:p>
            <a:r>
              <a:rPr lang="en-US" sz="2400"/>
              <a:t>Hydrogen sulfide 	H</a:t>
            </a:r>
            <a:r>
              <a:rPr lang="en-US" sz="2400" baseline="-25000"/>
              <a:t>2</a:t>
            </a:r>
            <a:r>
              <a:rPr lang="en-US" sz="2400"/>
              <a:t>S </a:t>
            </a:r>
          </a:p>
          <a:p>
            <a:r>
              <a:rPr lang="en-US" sz="2400"/>
              <a:t>Sulfuric acid 		H</a:t>
            </a:r>
            <a:r>
              <a:rPr lang="en-US" sz="2400" baseline="-25000"/>
              <a:t>2</a:t>
            </a:r>
            <a:r>
              <a:rPr lang="en-US" sz="2400"/>
              <a:t>SO</a:t>
            </a:r>
            <a:r>
              <a:rPr lang="en-US" sz="2400" baseline="-25000"/>
              <a:t>4</a:t>
            </a:r>
            <a:r>
              <a:rPr lang="en-US" sz="2400"/>
              <a:t> </a:t>
            </a:r>
          </a:p>
          <a:p>
            <a:r>
              <a:rPr lang="en-US" sz="2400"/>
              <a:t>Sulfurous acid 		H</a:t>
            </a:r>
            <a:r>
              <a:rPr lang="en-US" sz="2400" baseline="-25000"/>
              <a:t>2</a:t>
            </a:r>
            <a:r>
              <a:rPr lang="en-US" sz="2400"/>
              <a:t>SO</a:t>
            </a:r>
            <a:r>
              <a:rPr lang="en-US" sz="2400" baseline="-25000"/>
              <a:t>3</a:t>
            </a:r>
          </a:p>
          <a:p>
            <a:r>
              <a:rPr lang="en-US" sz="2400"/>
              <a:t>Phosphoric acid 	H</a:t>
            </a:r>
            <a:r>
              <a:rPr lang="en-US" sz="2400" baseline="-25000"/>
              <a:t>3</a:t>
            </a:r>
            <a:r>
              <a:rPr lang="en-US" sz="2400"/>
              <a:t>PO</a:t>
            </a:r>
            <a:r>
              <a:rPr lang="en-US" sz="2400" baseline="-25000"/>
              <a:t>4</a:t>
            </a:r>
            <a:r>
              <a:rPr lang="en-US" sz="2400"/>
              <a:t> </a:t>
            </a:r>
          </a:p>
          <a:p>
            <a:endParaRPr lang="en-US" sz="2400" baseline="-25000"/>
          </a:p>
        </p:txBody>
      </p:sp>
      <p:sp>
        <p:nvSpPr>
          <p:cNvPr id="61443" name="TextBox 4"/>
          <p:cNvSpPr txBox="1">
            <a:spLocks noChangeArrowheads="1"/>
          </p:cNvSpPr>
          <p:nvPr/>
        </p:nvSpPr>
        <p:spPr bwMode="auto">
          <a:xfrm>
            <a:off x="3429000" y="2286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7950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lang="en-US" sz="4000">
                <a:latin typeface="Calibri" charset="0"/>
              </a:rPr>
              <a:t>Section 2.4 </a:t>
            </a:r>
            <a:br>
              <a:rPr lang="en-US" sz="4000">
                <a:latin typeface="Calibri" charset="0"/>
              </a:rPr>
            </a:br>
            <a:r>
              <a:rPr lang="en-US" sz="4000">
                <a:latin typeface="Calibri" charset="0"/>
              </a:rPr>
              <a:t>Ionic Compounds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0537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lang="en-US" sz="4000">
                <a:latin typeface="Calibri" charset="0"/>
              </a:rPr>
              <a:t>Ionic Compounds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9600" y="1828800"/>
            <a:ext cx="63468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200"/>
              <a:t>In this section…</a:t>
            </a:r>
          </a:p>
          <a:p>
            <a:endParaRPr lang="en-US" sz="3200"/>
          </a:p>
          <a:p>
            <a:pPr lvl="1">
              <a:lnSpc>
                <a:spcPct val="150000"/>
              </a:lnSpc>
              <a:buFontTx/>
              <a:buAutoNum type="alphaLcPeriod"/>
            </a:pPr>
            <a:r>
              <a:rPr lang="en-US" sz="3200"/>
              <a:t>Monatomic and Polyatomic ions</a:t>
            </a:r>
          </a:p>
          <a:p>
            <a:pPr lvl="1">
              <a:lnSpc>
                <a:spcPct val="150000"/>
              </a:lnSpc>
              <a:buFontTx/>
              <a:buAutoNum type="alphaLcPeriod"/>
            </a:pPr>
            <a:r>
              <a:rPr lang="en-US" sz="3200"/>
              <a:t>Ionic compound formulas</a:t>
            </a:r>
          </a:p>
          <a:p>
            <a:pPr lvl="1">
              <a:lnSpc>
                <a:spcPct val="150000"/>
              </a:lnSpc>
              <a:buFontTx/>
              <a:buAutoNum type="alphaLcPeriod"/>
            </a:pPr>
            <a:r>
              <a:rPr lang="en-US" sz="3200"/>
              <a:t>Naming ionic compounds</a:t>
            </a:r>
          </a:p>
          <a:p>
            <a:pPr lvl="1">
              <a:lnSpc>
                <a:spcPct val="150000"/>
              </a:lnSpc>
              <a:buFontTx/>
              <a:buAutoNum type="alphaLcPeriod"/>
            </a:pPr>
            <a:r>
              <a:rPr lang="en-US" sz="3200"/>
              <a:t>Covalent vs. Ionic compounds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4675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>
                <a:latin typeface="Calibri" charset="0"/>
              </a:rPr>
              <a:t>The Structure of the Atom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52400" y="1143000"/>
            <a:ext cx="59642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200"/>
              <a:t>Atomic number and mass number: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438400"/>
            <a:ext cx="36734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3659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lang="en-US" sz="4000">
                <a:latin typeface="Calibri" charset="0"/>
              </a:rPr>
              <a:t>Formation of Ions</a:t>
            </a:r>
          </a:p>
        </p:txBody>
      </p:sp>
      <p:sp>
        <p:nvSpPr>
          <p:cNvPr id="64515" name="TextBox 2"/>
          <p:cNvSpPr txBox="1">
            <a:spLocks noChangeArrowheads="1"/>
          </p:cNvSpPr>
          <p:nvPr/>
        </p:nvSpPr>
        <p:spPr bwMode="auto">
          <a:xfrm>
            <a:off x="457200" y="1600200"/>
            <a:ext cx="7988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200"/>
              <a:t>Cations: Positive ions form by loss of electrons.</a:t>
            </a:r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43200"/>
            <a:ext cx="1981200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352800" y="3276600"/>
            <a:ext cx="990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45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2133600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1001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lang="en-US" sz="4000">
                <a:latin typeface="Calibri" charset="0"/>
              </a:rPr>
              <a:t>Formation of Ions</a:t>
            </a:r>
          </a:p>
        </p:txBody>
      </p:sp>
      <p:sp>
        <p:nvSpPr>
          <p:cNvPr id="65539" name="TextBox 2"/>
          <p:cNvSpPr txBox="1">
            <a:spLocks noChangeArrowheads="1"/>
          </p:cNvSpPr>
          <p:nvPr/>
        </p:nvSpPr>
        <p:spPr bwMode="auto">
          <a:xfrm>
            <a:off x="457200" y="1600200"/>
            <a:ext cx="812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200"/>
              <a:t>Anions: Negative ions form by gain of electrons.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352800" y="3276600"/>
            <a:ext cx="990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55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67000"/>
            <a:ext cx="1752600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14600"/>
            <a:ext cx="1752600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4566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lang="en-US" sz="4000">
                <a:latin typeface="Calibri" charset="0"/>
              </a:rPr>
              <a:t>Names of Monatomic Ions</a:t>
            </a:r>
          </a:p>
        </p:txBody>
      </p:sp>
      <p:sp>
        <p:nvSpPr>
          <p:cNvPr id="66563" name="TextBox 2"/>
          <p:cNvSpPr txBox="1">
            <a:spLocks noChangeArrowheads="1"/>
          </p:cNvSpPr>
          <p:nvPr/>
        </p:nvSpPr>
        <p:spPr bwMode="auto">
          <a:xfrm>
            <a:off x="393700" y="1609725"/>
            <a:ext cx="6364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800"/>
              <a:t>monatomic cations: element name + </a:t>
            </a:r>
            <a:r>
              <a:rPr lang="ja-JP" altLang="en-US" sz="2800"/>
              <a:t>“</a:t>
            </a:r>
            <a:r>
              <a:rPr lang="en-US" sz="2800"/>
              <a:t>ion</a:t>
            </a:r>
            <a:r>
              <a:rPr lang="ja-JP" altLang="en-US" sz="2800"/>
              <a:t>”</a:t>
            </a:r>
            <a:endParaRPr lang="en-US" sz="2800"/>
          </a:p>
        </p:txBody>
      </p:sp>
      <p:sp>
        <p:nvSpPr>
          <p:cNvPr id="66564" name="TextBox 3"/>
          <p:cNvSpPr txBox="1">
            <a:spLocks noChangeArrowheads="1"/>
          </p:cNvSpPr>
          <p:nvPr/>
        </p:nvSpPr>
        <p:spPr bwMode="auto">
          <a:xfrm>
            <a:off x="381000" y="3819525"/>
            <a:ext cx="871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800"/>
              <a:t>monatomic anions: element name with </a:t>
            </a:r>
            <a:r>
              <a:rPr lang="ja-JP" altLang="en-US" sz="2800"/>
              <a:t>“</a:t>
            </a:r>
            <a:r>
              <a:rPr lang="en-US" sz="2800"/>
              <a:t>ide</a:t>
            </a:r>
            <a:r>
              <a:rPr lang="ja-JP" altLang="en-US" sz="2800"/>
              <a:t>”</a:t>
            </a:r>
            <a:r>
              <a:rPr lang="en-US" sz="2800"/>
              <a:t> suffix + </a:t>
            </a:r>
            <a:r>
              <a:rPr lang="ja-JP" altLang="en-US" sz="2800"/>
              <a:t>“</a:t>
            </a:r>
            <a:r>
              <a:rPr lang="en-US" sz="2800"/>
              <a:t>ion</a:t>
            </a:r>
            <a:r>
              <a:rPr lang="ja-JP" altLang="en-US" sz="2800"/>
              <a:t>”</a:t>
            </a:r>
            <a:endParaRPr lang="en-US" sz="2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7468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r>
              <a:rPr lang="en-US" sz="4000">
                <a:latin typeface="Calibri" charset="0"/>
              </a:rPr>
              <a:t>Common Monatomic Ions</a:t>
            </a: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77093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232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lang="en-US" sz="4000">
                <a:latin typeface="Calibri" charset="0"/>
              </a:rPr>
              <a:t>Naming Transition Metal Cations</a:t>
            </a:r>
          </a:p>
        </p:txBody>
      </p:sp>
      <p:sp>
        <p:nvSpPr>
          <p:cNvPr id="68611" name="TextBox 2"/>
          <p:cNvSpPr txBox="1">
            <a:spLocks noChangeArrowheads="1"/>
          </p:cNvSpPr>
          <p:nvPr/>
        </p:nvSpPr>
        <p:spPr bwMode="auto">
          <a:xfrm>
            <a:off x="487363" y="1447800"/>
            <a:ext cx="7562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400"/>
              <a:t>The name of a transition metal cation is the element name </a:t>
            </a:r>
          </a:p>
          <a:p>
            <a:pPr algn="ctr"/>
            <a:r>
              <a:rPr lang="en-US" sz="2400"/>
              <a:t>followed by the cation charge in Roman numerals </a:t>
            </a:r>
          </a:p>
          <a:p>
            <a:pPr algn="ctr"/>
            <a:r>
              <a:rPr lang="en-US" sz="2400"/>
              <a:t>within parentheses and the word </a:t>
            </a:r>
            <a:r>
              <a:rPr lang="en-US" sz="2400" i="1"/>
              <a:t>ion</a:t>
            </a:r>
            <a:r>
              <a:rPr lang="en-US" sz="2400"/>
              <a:t>.</a:t>
            </a:r>
            <a:endParaRPr lang="en-US" sz="2400" i="1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19613" y="3505200"/>
            <a:ext cx="661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/>
              <a:t>Cr</a:t>
            </a:r>
            <a:r>
              <a:rPr lang="en-US" sz="2400" baseline="30000"/>
              <a:t>2+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40250" y="5181600"/>
            <a:ext cx="717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/>
              <a:t>Co</a:t>
            </a:r>
            <a:r>
              <a:rPr lang="en-US" sz="2400" baseline="30000"/>
              <a:t>3+</a:t>
            </a:r>
          </a:p>
        </p:txBody>
      </p:sp>
      <p:pic>
        <p:nvPicPr>
          <p:cNvPr id="686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3419475"/>
            <a:ext cx="3652837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72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lang="en-US" sz="4000">
                <a:latin typeface="Calibri" charset="0"/>
              </a:rPr>
              <a:t>Polyatomic Ions</a:t>
            </a:r>
            <a:br>
              <a:rPr lang="en-US" sz="4000">
                <a:latin typeface="Calibri" charset="0"/>
              </a:rPr>
            </a:br>
            <a:r>
              <a:rPr lang="en-US" sz="3600">
                <a:latin typeface="Calibri" charset="0"/>
              </a:rPr>
              <a:t>Groups of bonded atoms with a  charge</a:t>
            </a:r>
            <a:endParaRPr lang="en-US" sz="4000">
              <a:latin typeface="Calibri" charset="0"/>
            </a:endParaRPr>
          </a:p>
        </p:txBody>
      </p:sp>
      <p:sp>
        <p:nvSpPr>
          <p:cNvPr id="69635" name="TextBox 3"/>
          <p:cNvSpPr txBox="1">
            <a:spLocks noChangeArrowheads="1"/>
          </p:cNvSpPr>
          <p:nvPr/>
        </p:nvSpPr>
        <p:spPr bwMode="auto">
          <a:xfrm>
            <a:off x="228600" y="2209800"/>
            <a:ext cx="340201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800"/>
              <a:t>Ammonium ion:  NH</a:t>
            </a:r>
            <a:r>
              <a:rPr lang="en-US" sz="2800" baseline="-25000"/>
              <a:t>4</a:t>
            </a:r>
            <a:r>
              <a:rPr lang="en-US" sz="2800" baseline="30000"/>
              <a:t>+</a:t>
            </a:r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Carbonate ion: CO</a:t>
            </a:r>
            <a:r>
              <a:rPr lang="en-US" sz="2800" baseline="-25000"/>
              <a:t>3</a:t>
            </a:r>
            <a:r>
              <a:rPr lang="en-US" sz="2800" baseline="30000"/>
              <a:t>2-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0750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sz="3600" u="sng">
                <a:latin typeface="Calibri" charset="0"/>
              </a:rPr>
              <a:t>Table 2.4.1: Polyatomic Ions</a:t>
            </a:r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762000"/>
            <a:ext cx="80264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8542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sz="4000">
                <a:latin typeface="Calibri" charset="0"/>
              </a:rPr>
              <a:t>Formulas of Ionic Compounds</a:t>
            </a:r>
          </a:p>
        </p:txBody>
      </p:sp>
      <p:sp>
        <p:nvSpPr>
          <p:cNvPr id="71683" name="TextBox 2"/>
          <p:cNvSpPr txBox="1">
            <a:spLocks noChangeArrowheads="1"/>
          </p:cNvSpPr>
          <p:nvPr/>
        </p:nvSpPr>
        <p:spPr bwMode="auto">
          <a:xfrm>
            <a:off x="504825" y="1219200"/>
            <a:ext cx="79533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800"/>
              <a:t>Rule: Total charge on cations = Total charge on anions</a:t>
            </a:r>
          </a:p>
          <a:p>
            <a:endParaRPr lang="en-US" sz="2800"/>
          </a:p>
          <a:p>
            <a:r>
              <a:rPr lang="en-US" sz="2800"/>
              <a:t>So, ions combine in numbers so charges cancel.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" y="3048000"/>
            <a:ext cx="1943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/>
              <a:t>Mg</a:t>
            </a:r>
            <a:r>
              <a:rPr lang="en-US" sz="2400" baseline="30000"/>
              <a:t>2+</a:t>
            </a:r>
            <a:r>
              <a:rPr lang="en-US" sz="2400"/>
              <a:t>  and   Cl</a:t>
            </a:r>
            <a:r>
              <a:rPr lang="en-US" sz="2400" baseline="30000"/>
              <a:t>-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" y="4114800"/>
            <a:ext cx="1979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/>
              <a:t>Mg</a:t>
            </a:r>
            <a:r>
              <a:rPr lang="en-US" sz="2400" baseline="30000"/>
              <a:t>2+</a:t>
            </a:r>
            <a:r>
              <a:rPr lang="en-US" sz="2400"/>
              <a:t>  and   N</a:t>
            </a:r>
            <a:r>
              <a:rPr lang="en-US" sz="2400" baseline="30000"/>
              <a:t>3-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47700" y="6243638"/>
            <a:ext cx="2047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/>
              <a:t>Mg</a:t>
            </a:r>
            <a:r>
              <a:rPr lang="en-US" sz="2400" baseline="30000"/>
              <a:t>2+</a:t>
            </a:r>
            <a:r>
              <a:rPr lang="en-US" sz="2400"/>
              <a:t>  and   O</a:t>
            </a:r>
            <a:r>
              <a:rPr lang="en-US" sz="2400" baseline="30000"/>
              <a:t>2-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9600" y="5181600"/>
            <a:ext cx="1882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/>
              <a:t>Na</a:t>
            </a:r>
            <a:r>
              <a:rPr lang="en-US" sz="2400" baseline="30000"/>
              <a:t>+</a:t>
            </a:r>
            <a:r>
              <a:rPr lang="en-US" sz="2400"/>
              <a:t>  and   O</a:t>
            </a:r>
            <a:r>
              <a:rPr lang="en-US" sz="2400" baseline="30000"/>
              <a:t>2-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8657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sz="4000">
                <a:latin typeface="Calibri" charset="0"/>
              </a:rPr>
              <a:t>Formulas of Ionic Compounds</a:t>
            </a:r>
          </a:p>
        </p:txBody>
      </p:sp>
      <p:sp>
        <p:nvSpPr>
          <p:cNvPr id="72707" name="TextBox 2"/>
          <p:cNvSpPr txBox="1">
            <a:spLocks noChangeArrowheads="1"/>
          </p:cNvSpPr>
          <p:nvPr/>
        </p:nvSpPr>
        <p:spPr bwMode="auto">
          <a:xfrm>
            <a:off x="504825" y="1219200"/>
            <a:ext cx="81946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800"/>
              <a:t>Rule: Total charge on cations = Total charge on anions</a:t>
            </a:r>
          </a:p>
          <a:p>
            <a:endParaRPr lang="en-US" sz="2800"/>
          </a:p>
          <a:p>
            <a:r>
              <a:rPr lang="en-US" sz="2800"/>
              <a:t>When multiple polyatomic ions are present, they are in</a:t>
            </a:r>
          </a:p>
          <a:p>
            <a:r>
              <a:rPr lang="en-US" sz="2800"/>
              <a:t>parentheses.</a:t>
            </a:r>
          </a:p>
          <a:p>
            <a:endParaRPr lang="en-US" sz="28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" y="3652838"/>
            <a:ext cx="2247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/>
              <a:t>Mg</a:t>
            </a:r>
            <a:r>
              <a:rPr lang="en-US" sz="2400" baseline="30000"/>
              <a:t>2+</a:t>
            </a:r>
            <a:r>
              <a:rPr lang="en-US" sz="2400"/>
              <a:t>  and   PO</a:t>
            </a:r>
            <a:r>
              <a:rPr lang="en-US" sz="2400" baseline="-25000"/>
              <a:t>4</a:t>
            </a:r>
            <a:r>
              <a:rPr lang="en-US" sz="2400" baseline="30000"/>
              <a:t>3-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" y="5253038"/>
            <a:ext cx="69738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/>
              <a:t>Parentheses are not used with a single polyatomic ion:</a:t>
            </a:r>
          </a:p>
          <a:p>
            <a:endParaRPr lang="en-US" sz="2400"/>
          </a:p>
          <a:p>
            <a:r>
              <a:rPr lang="en-US" sz="2400"/>
              <a:t> Mg</a:t>
            </a:r>
            <a:r>
              <a:rPr lang="en-US" sz="2400" baseline="30000"/>
              <a:t>2+</a:t>
            </a:r>
            <a:r>
              <a:rPr lang="en-US" sz="2400"/>
              <a:t>  and   SO</a:t>
            </a:r>
            <a:r>
              <a:rPr lang="en-US" sz="2400" baseline="-25000"/>
              <a:t>4</a:t>
            </a:r>
            <a:r>
              <a:rPr lang="en-US" sz="2400" baseline="30000"/>
              <a:t>2-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610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sz="4000">
                <a:latin typeface="Calibri" charset="0"/>
              </a:rPr>
              <a:t>Formulas of Ionic Compounds</a:t>
            </a:r>
          </a:p>
        </p:txBody>
      </p:sp>
      <p:sp>
        <p:nvSpPr>
          <p:cNvPr id="73731" name="TextBox 2"/>
          <p:cNvSpPr txBox="1">
            <a:spLocks noChangeArrowheads="1"/>
          </p:cNvSpPr>
          <p:nvPr/>
        </p:nvSpPr>
        <p:spPr bwMode="auto">
          <a:xfrm>
            <a:off x="504825" y="1219200"/>
            <a:ext cx="64150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800"/>
              <a:t>Ionic compounds are extended structures: </a:t>
            </a:r>
          </a:p>
          <a:p>
            <a:endParaRPr lang="en-US" sz="2800"/>
          </a:p>
          <a:p>
            <a:r>
              <a:rPr lang="en-US" sz="2800"/>
              <a:t>No molecules, so no </a:t>
            </a:r>
            <a:r>
              <a:rPr lang="ja-JP" altLang="en-US" sz="2800"/>
              <a:t>“</a:t>
            </a:r>
            <a:r>
              <a:rPr lang="en-US" sz="2800"/>
              <a:t>molecular formula.</a:t>
            </a:r>
            <a:r>
              <a:rPr lang="ja-JP" altLang="en-US" sz="2800"/>
              <a:t>”</a:t>
            </a:r>
            <a:endParaRPr lang="en-US" sz="2800"/>
          </a:p>
        </p:txBody>
      </p:sp>
      <p:pic>
        <p:nvPicPr>
          <p:cNvPr id="7373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346450"/>
            <a:ext cx="275272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8173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>
                <a:latin typeface="Calibri" charset="0"/>
              </a:rPr>
              <a:t>The Structure of the Atom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52400" y="1143000"/>
            <a:ext cx="29162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200"/>
              <a:t>Atomic symbols: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143000"/>
            <a:ext cx="43926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98725"/>
            <a:ext cx="3581400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2423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8583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lang="en-US" sz="4000">
                <a:latin typeface="Calibri" charset="0"/>
              </a:rPr>
              <a:t>Naming Ionic Compounds</a:t>
            </a:r>
          </a:p>
        </p:txBody>
      </p:sp>
      <p:sp>
        <p:nvSpPr>
          <p:cNvPr id="74755" name="TextBox 2"/>
          <p:cNvSpPr txBox="1">
            <a:spLocks noChangeArrowheads="1"/>
          </p:cNvSpPr>
          <p:nvPr/>
        </p:nvSpPr>
        <p:spPr bwMode="auto">
          <a:xfrm>
            <a:off x="228600" y="1447800"/>
            <a:ext cx="87471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200"/>
              <a:t>Ionic compound name = cation name + anion name</a:t>
            </a:r>
          </a:p>
          <a:p>
            <a:pPr algn="ctr"/>
            <a:r>
              <a:rPr lang="en-US" sz="2400" i="1"/>
              <a:t>The word </a:t>
            </a:r>
            <a:r>
              <a:rPr lang="ja-JP" altLang="en-US" sz="2400" i="1"/>
              <a:t>“</a:t>
            </a:r>
            <a:r>
              <a:rPr lang="en-US" sz="2400" i="1"/>
              <a:t>ion</a:t>
            </a:r>
            <a:r>
              <a:rPr lang="ja-JP" altLang="en-US" sz="2400" i="1"/>
              <a:t>”</a:t>
            </a:r>
            <a:r>
              <a:rPr lang="en-US" sz="2400" i="1"/>
              <a:t> is dropped from the ion names.</a:t>
            </a:r>
          </a:p>
          <a:p>
            <a:pPr algn="ctr"/>
            <a:r>
              <a:rPr lang="en-US" sz="2400" i="1"/>
              <a:t>The name does NOT reflect the number of ions.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1625" y="3276600"/>
            <a:ext cx="765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/>
              <a:t>NaCl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5253038"/>
            <a:ext cx="930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/>
              <a:t>MgCl</a:t>
            </a:r>
            <a:r>
              <a:rPr lang="en-US" sz="2400" baseline="-25000"/>
              <a:t>2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49738" y="3276600"/>
            <a:ext cx="1084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/>
              <a:t>Na</a:t>
            </a:r>
            <a:r>
              <a:rPr lang="en-US" sz="2400" baseline="-25000"/>
              <a:t>2</a:t>
            </a:r>
            <a:r>
              <a:rPr lang="en-US" sz="2400"/>
              <a:t>SO</a:t>
            </a:r>
            <a:r>
              <a:rPr lang="en-US" sz="2400" baseline="-25000"/>
              <a:t>4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62400" y="5257800"/>
            <a:ext cx="1487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/>
              <a:t>(NH</a:t>
            </a:r>
            <a:r>
              <a:rPr lang="en-US" sz="2400" baseline="-25000"/>
              <a:t>4</a:t>
            </a:r>
            <a:r>
              <a:rPr lang="en-US" sz="2400"/>
              <a:t>)</a:t>
            </a:r>
            <a:r>
              <a:rPr lang="en-US" sz="2400" baseline="-25000"/>
              <a:t>3</a:t>
            </a:r>
            <a:r>
              <a:rPr lang="en-US" sz="2400"/>
              <a:t>PO</a:t>
            </a:r>
            <a:r>
              <a:rPr lang="en-US" sz="2400" baseline="-25000"/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7407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lang="en-US" sz="4000">
                <a:latin typeface="Calibri" charset="0"/>
              </a:rPr>
              <a:t>Naming Ionic Compounds</a:t>
            </a:r>
          </a:p>
        </p:txBody>
      </p:sp>
      <p:sp>
        <p:nvSpPr>
          <p:cNvPr id="75779" name="TextBox 2"/>
          <p:cNvSpPr txBox="1">
            <a:spLocks noChangeArrowheads="1"/>
          </p:cNvSpPr>
          <p:nvPr/>
        </p:nvSpPr>
        <p:spPr bwMode="auto">
          <a:xfrm>
            <a:off x="228600" y="1447800"/>
            <a:ext cx="80803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200"/>
              <a:t>Transition metals with variable charges?</a:t>
            </a:r>
          </a:p>
          <a:p>
            <a:pPr algn="ctr"/>
            <a:r>
              <a:rPr lang="en-US" sz="2400"/>
              <a:t>The name of a transition metal cation is the element name </a:t>
            </a:r>
          </a:p>
          <a:p>
            <a:pPr algn="ctr"/>
            <a:r>
              <a:rPr lang="en-US" sz="2400"/>
              <a:t>followed by the cation charge in Roman numerals </a:t>
            </a:r>
          </a:p>
          <a:p>
            <a:pPr algn="ctr"/>
            <a:r>
              <a:rPr lang="en-US" sz="2400"/>
              <a:t>within parentheses and the word </a:t>
            </a:r>
            <a:r>
              <a:rPr lang="en-US" sz="2400" i="1"/>
              <a:t>ion</a:t>
            </a:r>
            <a:r>
              <a:rPr lang="en-US" sz="2400"/>
              <a:t>.</a:t>
            </a:r>
            <a:endParaRPr lang="en-US" sz="2400" i="1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11650" y="3505200"/>
            <a:ext cx="793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/>
              <a:t>CrCl</a:t>
            </a:r>
            <a:r>
              <a:rPr lang="en-US" sz="2400" baseline="-25000"/>
              <a:t>2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81488" y="5181600"/>
            <a:ext cx="976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/>
              <a:t>CoPO</a:t>
            </a:r>
            <a:r>
              <a:rPr lang="en-US" sz="2400" baseline="-25000"/>
              <a:t>4</a:t>
            </a:r>
          </a:p>
        </p:txBody>
      </p:sp>
      <p:pic>
        <p:nvPicPr>
          <p:cNvPr id="757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3419475"/>
            <a:ext cx="3652837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61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8001000" cy="685800"/>
          </a:xfrm>
        </p:spPr>
        <p:txBody>
          <a:bodyPr/>
          <a:lstStyle/>
          <a:p>
            <a:r>
              <a:rPr lang="en-US" sz="3600">
                <a:latin typeface="Calibri" charset="0"/>
              </a:rPr>
              <a:t>Identifying Covalent vs. Ionic Compounds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1828800"/>
            <a:ext cx="4495800" cy="228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6804" name="TextBox 2"/>
          <p:cNvSpPr txBox="1">
            <a:spLocks noChangeArrowheads="1"/>
          </p:cNvSpPr>
          <p:nvPr/>
        </p:nvSpPr>
        <p:spPr bwMode="auto">
          <a:xfrm>
            <a:off x="762000" y="2133600"/>
            <a:ext cx="3187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800"/>
              <a:t>Metals + nonmetals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5105400"/>
            <a:ext cx="44958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6806" name="TextBox 6"/>
          <p:cNvSpPr txBox="1">
            <a:spLocks noChangeArrowheads="1"/>
          </p:cNvSpPr>
          <p:nvPr/>
        </p:nvSpPr>
        <p:spPr bwMode="auto">
          <a:xfrm>
            <a:off x="762000" y="2743200"/>
            <a:ext cx="4167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800"/>
              <a:t>Metals + polyatomic anions</a:t>
            </a:r>
          </a:p>
        </p:txBody>
      </p:sp>
      <p:sp>
        <p:nvSpPr>
          <p:cNvPr id="76807" name="TextBox 7"/>
          <p:cNvSpPr txBox="1">
            <a:spLocks noChangeArrowheads="1"/>
          </p:cNvSpPr>
          <p:nvPr/>
        </p:nvSpPr>
        <p:spPr bwMode="auto">
          <a:xfrm>
            <a:off x="762000" y="3362325"/>
            <a:ext cx="3162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800"/>
              <a:t>Two polyatomic ions</a:t>
            </a:r>
          </a:p>
        </p:txBody>
      </p:sp>
      <p:sp>
        <p:nvSpPr>
          <p:cNvPr id="76808" name="TextBox 8"/>
          <p:cNvSpPr txBox="1">
            <a:spLocks noChangeArrowheads="1"/>
          </p:cNvSpPr>
          <p:nvPr/>
        </p:nvSpPr>
        <p:spPr bwMode="auto">
          <a:xfrm>
            <a:off x="762000" y="5257800"/>
            <a:ext cx="37211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800"/>
              <a:t>Two nonmetals,</a:t>
            </a:r>
          </a:p>
          <a:p>
            <a:r>
              <a:rPr lang="en-US" sz="2800"/>
              <a:t> but no polyatomic ions</a:t>
            </a:r>
          </a:p>
        </p:txBody>
      </p:sp>
      <p:sp>
        <p:nvSpPr>
          <p:cNvPr id="76809" name="TextBox 9"/>
          <p:cNvSpPr txBox="1">
            <a:spLocks noChangeArrowheads="1"/>
          </p:cNvSpPr>
          <p:nvPr/>
        </p:nvSpPr>
        <p:spPr bwMode="auto">
          <a:xfrm>
            <a:off x="762000" y="1295400"/>
            <a:ext cx="2817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800"/>
              <a:t>Ionic Compounds:</a:t>
            </a:r>
          </a:p>
        </p:txBody>
      </p:sp>
      <p:sp>
        <p:nvSpPr>
          <p:cNvPr id="76810" name="TextBox 10"/>
          <p:cNvSpPr txBox="1">
            <a:spLocks noChangeArrowheads="1"/>
          </p:cNvSpPr>
          <p:nvPr/>
        </p:nvSpPr>
        <p:spPr bwMode="auto">
          <a:xfrm>
            <a:off x="762000" y="4581525"/>
            <a:ext cx="3387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800"/>
              <a:t>Covalent Compounds: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1664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>
                <a:latin typeface="Calibri" charset="0"/>
              </a:rPr>
              <a:t>The Structure of the Atom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152400" y="914400"/>
            <a:ext cx="86344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200"/>
              <a:t>Isotopes: atoms with the same number of protons </a:t>
            </a:r>
          </a:p>
          <a:p>
            <a:r>
              <a:rPr lang="en-US" sz="3200"/>
              <a:t>                  but different numbers of neutrons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057400"/>
            <a:ext cx="897096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1668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000">
                <a:latin typeface="Calibri" charset="0"/>
              </a:rPr>
              <a:t>The Structure of the Atom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52400" y="914400"/>
            <a:ext cx="869473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3200" dirty="0"/>
              <a:t>Isotopes and average atomic weight:</a:t>
            </a:r>
          </a:p>
          <a:p>
            <a:endParaRPr lang="en-US" sz="3200" dirty="0"/>
          </a:p>
          <a:p>
            <a:r>
              <a:rPr lang="en-US" sz="3200" dirty="0"/>
              <a:t>The average atomic weight of an element depends </a:t>
            </a:r>
          </a:p>
          <a:p>
            <a:r>
              <a:rPr lang="en-US" sz="3200" dirty="0"/>
              <a:t>on the mass of the atoms but also on the relative </a:t>
            </a:r>
          </a:p>
          <a:p>
            <a:r>
              <a:rPr lang="en-US" sz="3200" dirty="0"/>
              <a:t>abundance of each isotope.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8669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1197</Words>
  <Application>Microsoft Macintosh PowerPoint</Application>
  <PresentationFormat>On-screen Show (4:3)</PresentationFormat>
  <Paragraphs>312</Paragraphs>
  <Slides>72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Office Theme</vt:lpstr>
      <vt:lpstr>Section 2.1  The Structure of the Atom</vt:lpstr>
      <vt:lpstr>The Structure of the Atom</vt:lpstr>
      <vt:lpstr>The Structure of the Atom</vt:lpstr>
      <vt:lpstr>The Structure of the Atom</vt:lpstr>
      <vt:lpstr>The Structure of the Atom</vt:lpstr>
      <vt:lpstr>The Structure of the Atom</vt:lpstr>
      <vt:lpstr>The Structure of the Atom</vt:lpstr>
      <vt:lpstr>The Structure of the Atom</vt:lpstr>
      <vt:lpstr>The Structure of the Atom</vt:lpstr>
      <vt:lpstr>The Structure of the Atom</vt:lpstr>
      <vt:lpstr>PowerPoint Presentation</vt:lpstr>
      <vt:lpstr>PowerPoint Presentation</vt:lpstr>
      <vt:lpstr>The Structure of the Atom</vt:lpstr>
      <vt:lpstr>The Structure of the Atom</vt:lpstr>
      <vt:lpstr>PowerPoint Presentation</vt:lpstr>
      <vt:lpstr>PowerPoint Presentation</vt:lpstr>
      <vt:lpstr>The Structure of the Atom</vt:lpstr>
      <vt:lpstr>Section 2.2  Elements and the Periodic Table</vt:lpstr>
      <vt:lpstr>The Periodic 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2.3  Covalent Compounds</vt:lpstr>
      <vt:lpstr>Covalent Compounds</vt:lpstr>
      <vt:lpstr>Covalent Compounds</vt:lpstr>
      <vt:lpstr>Covalent Compounds</vt:lpstr>
      <vt:lpstr>Covalent Compounds</vt:lpstr>
      <vt:lpstr>Molecular Compounds</vt:lpstr>
      <vt:lpstr>Covalent Compounds</vt:lpstr>
      <vt:lpstr>Covalent Compounds</vt:lpstr>
      <vt:lpstr>Covalent Compounds</vt:lpstr>
      <vt:lpstr>Covalent Compounds</vt:lpstr>
      <vt:lpstr>Covalent Compounds</vt:lpstr>
      <vt:lpstr>Covalent Compounds</vt:lpstr>
      <vt:lpstr>Covalent Compounds</vt:lpstr>
      <vt:lpstr>Covalent Compounds</vt:lpstr>
      <vt:lpstr>Covalent Compounds</vt:lpstr>
      <vt:lpstr>Covalent Compounds</vt:lpstr>
      <vt:lpstr>Nomenclature: Naming Binary Nonmetal Compounds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Section 2.4  Ionic Compounds</vt:lpstr>
      <vt:lpstr>Ionic Compounds</vt:lpstr>
      <vt:lpstr>Formation of Ions</vt:lpstr>
      <vt:lpstr>Formation of Ions</vt:lpstr>
      <vt:lpstr>Names of Monatomic Ions</vt:lpstr>
      <vt:lpstr>Common Monatomic Ions</vt:lpstr>
      <vt:lpstr>Naming Transition Metal Cations</vt:lpstr>
      <vt:lpstr>Polyatomic Ions Groups of bonded atoms with a  charge</vt:lpstr>
      <vt:lpstr>Table 2.4.1: Polyatomic Ions</vt:lpstr>
      <vt:lpstr>Formulas of Ionic Compounds</vt:lpstr>
      <vt:lpstr>Formulas of Ionic Compounds</vt:lpstr>
      <vt:lpstr>Formulas of Ionic Compounds</vt:lpstr>
      <vt:lpstr>Naming Ionic Compounds</vt:lpstr>
      <vt:lpstr>Naming Ionic Compounds</vt:lpstr>
      <vt:lpstr>Identifying Covalent vs. Ionic Compounds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2.1  The Structure of the Atom</dc:title>
  <dc:creator>Maurice Odago</dc:creator>
  <cp:lastModifiedBy>Maurice Odago</cp:lastModifiedBy>
  <cp:revision>3</cp:revision>
  <dcterms:created xsi:type="dcterms:W3CDTF">2013-09-02T20:27:54Z</dcterms:created>
  <dcterms:modified xsi:type="dcterms:W3CDTF">2013-09-04T12:36:56Z</dcterms:modified>
</cp:coreProperties>
</file>