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1" r:id="rId4"/>
    <p:sldId id="264" r:id="rId5"/>
    <p:sldId id="265" r:id="rId6"/>
    <p:sldId id="268" r:id="rId7"/>
    <p:sldId id="270" r:id="rId8"/>
    <p:sldId id="274" r:id="rId9"/>
    <p:sldId id="275" r:id="rId10"/>
    <p:sldId id="279" r:id="rId11"/>
    <p:sldId id="280" r:id="rId12"/>
    <p:sldId id="281" r:id="rId13"/>
    <p:sldId id="283" r:id="rId14"/>
    <p:sldId id="285" r:id="rId15"/>
    <p:sldId id="287" r:id="rId16"/>
    <p:sldId id="289" r:id="rId17"/>
    <p:sldId id="297" r:id="rId18"/>
    <p:sldId id="301" r:id="rId19"/>
    <p:sldId id="303" r:id="rId20"/>
    <p:sldId id="305" r:id="rId21"/>
    <p:sldId id="307" r:id="rId22"/>
    <p:sldId id="309" r:id="rId23"/>
    <p:sldId id="312" r:id="rId24"/>
    <p:sldId id="313" r:id="rId25"/>
    <p:sldId id="315" r:id="rId26"/>
    <p:sldId id="334" r:id="rId27"/>
    <p:sldId id="345" r:id="rId28"/>
    <p:sldId id="346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4" r:id="rId41"/>
    <p:sldId id="36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EF3-03AE-7043-B25F-0115555C70C1}" type="datetimeFigureOut">
              <a:rPr lang="en-US" smtClean="0"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303-760F-A842-B0B4-F006A02F3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2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EF3-03AE-7043-B25F-0115555C70C1}" type="datetimeFigureOut">
              <a:rPr lang="en-US" smtClean="0"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303-760F-A842-B0B4-F006A02F3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8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EF3-03AE-7043-B25F-0115555C70C1}" type="datetimeFigureOut">
              <a:rPr lang="en-US" smtClean="0"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303-760F-A842-B0B4-F006A02F3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3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EF3-03AE-7043-B25F-0115555C70C1}" type="datetimeFigureOut">
              <a:rPr lang="en-US" smtClean="0"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303-760F-A842-B0B4-F006A02F3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1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EF3-03AE-7043-B25F-0115555C70C1}" type="datetimeFigureOut">
              <a:rPr lang="en-US" smtClean="0"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303-760F-A842-B0B4-F006A02F3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0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EF3-03AE-7043-B25F-0115555C70C1}" type="datetimeFigureOut">
              <a:rPr lang="en-US" smtClean="0"/>
              <a:t>6/24/13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303-760F-A842-B0B4-F006A02F3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4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EF3-03AE-7043-B25F-0115555C70C1}" type="datetimeFigureOut">
              <a:rPr lang="en-US" smtClean="0"/>
              <a:t>6/24/13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303-760F-A842-B0B4-F006A02F3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3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EF3-03AE-7043-B25F-0115555C70C1}" type="datetimeFigureOut">
              <a:rPr lang="en-US" smtClean="0"/>
              <a:t>6/24/13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303-760F-A842-B0B4-F006A02F3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1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EF3-03AE-7043-B25F-0115555C70C1}" type="datetimeFigureOut">
              <a:rPr lang="en-US" smtClean="0"/>
              <a:t>6/24/13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303-760F-A842-B0B4-F006A02F3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1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EF3-03AE-7043-B25F-0115555C70C1}" type="datetimeFigureOut">
              <a:rPr lang="en-US" smtClean="0"/>
              <a:t>6/24/13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303-760F-A842-B0B4-F006A02F3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0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2EF3-03AE-7043-B25F-0115555C70C1}" type="datetimeFigureOut">
              <a:rPr lang="en-US" smtClean="0"/>
              <a:t>6/24/13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303-760F-A842-B0B4-F006A02F3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12EF3-03AE-7043-B25F-0115555C70C1}" type="datetimeFigureOut">
              <a:rPr lang="en-US" smtClean="0"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5303-760F-A842-B0B4-F006A02F3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8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 327 11_UN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2900"/>
            <a:ext cx="5052170" cy="20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97007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Chapter 11: Amines and Related Nitrogen Compounds</a:t>
            </a:r>
            <a:endParaRPr lang="en-US" sz="3200" dirty="0"/>
          </a:p>
        </p:txBody>
      </p:sp>
      <p:pic>
        <p:nvPicPr>
          <p:cNvPr id="6" name="Picture 2" descr="p 327 11_UNF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91" y="1612900"/>
            <a:ext cx="2507208" cy="202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146" y="3976052"/>
            <a:ext cx="843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painkiller morphine is obtained from opium, the dried sap of unripe seeps of the poppy </a:t>
            </a:r>
            <a:r>
              <a:rPr lang="en-US" i="1" dirty="0" err="1"/>
              <a:t>P</a:t>
            </a:r>
            <a:r>
              <a:rPr lang="en-US" i="1" dirty="0" err="1" smtClean="0"/>
              <a:t>apaver</a:t>
            </a:r>
            <a:r>
              <a:rPr lang="en-US" i="1" dirty="0" smtClean="0"/>
              <a:t> </a:t>
            </a:r>
            <a:r>
              <a:rPr lang="en-US" i="1" dirty="0" err="1" smtClean="0"/>
              <a:t>somniferum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0340" y="5025288"/>
            <a:ext cx="813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Amines are relatives of ammonia and are usually classified as primary, secondary or tertiary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 331 Tab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914400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730" y="252368"/>
            <a:ext cx="8310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Physical Properties and Intermolecular Interactions of Amines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994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 331 Tab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800"/>
            <a:ext cx="91440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1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 331 11_UN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80" y="1373716"/>
            <a:ext cx="4293314" cy="106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585" y="538424"/>
            <a:ext cx="7019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Preparation of Amines</a:t>
            </a:r>
            <a:endParaRPr lang="en-US" sz="2400" dirty="0"/>
          </a:p>
        </p:txBody>
      </p:sp>
      <p:pic>
        <p:nvPicPr>
          <p:cNvPr id="5" name="Picture 2" descr="p 332 11_UNF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80" y="3181129"/>
            <a:ext cx="4829223" cy="85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585" y="4417836"/>
            <a:ext cx="802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reactions proceed by the formation of an ammonium salt followed by the treatment of a strong base.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9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 332 11_UNF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51" y="1649262"/>
            <a:ext cx="5204435" cy="109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561" y="635064"/>
            <a:ext cx="836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Similarly secondary amines and tertiary amines can be prepared by the same procedure</a:t>
            </a:r>
            <a:endParaRPr lang="en-US" dirty="0"/>
          </a:p>
        </p:txBody>
      </p:sp>
      <p:pic>
        <p:nvPicPr>
          <p:cNvPr id="5" name="Picture 2" descr="p 332 11_UNF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72" y="3568259"/>
            <a:ext cx="5659997" cy="120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940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 332 11_UNF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86" y="1080511"/>
            <a:ext cx="4417558" cy="136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927" y="3258154"/>
            <a:ext cx="839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Reaction with tertiary amines leads to the formation of quaternary ammonium salts.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0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 332 11_UNF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28" y="1590217"/>
            <a:ext cx="4859314" cy="14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122" y="745510"/>
            <a:ext cx="719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Alkylation of aromatic amines may be selective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8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 332 11_UNF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43" y="3575686"/>
            <a:ext cx="6519682" cy="189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097" y="552229"/>
            <a:ext cx="860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Alkylation may also be </a:t>
            </a:r>
            <a:r>
              <a:rPr lang="en-US" dirty="0" err="1" smtClean="0"/>
              <a:t>intramolecular</a:t>
            </a:r>
            <a:r>
              <a:rPr lang="en-US" dirty="0" smtClean="0"/>
              <a:t> an example is shown in the synthesis of nicotine</a:t>
            </a:r>
            <a:endParaRPr lang="en-US" dirty="0"/>
          </a:p>
        </p:txBody>
      </p:sp>
      <p:pic>
        <p:nvPicPr>
          <p:cNvPr id="5" name="Picture 2" descr="p 332 11_UNF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" y="1187293"/>
            <a:ext cx="1708070" cy="22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4096" y="2208918"/>
            <a:ext cx="418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Tobacco plant, a natural source of nicotine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02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 333 11_UNF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38" y="1518961"/>
            <a:ext cx="5577167" cy="98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951" y="704093"/>
            <a:ext cx="817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Reduction of the nitrobenzene always yields aniline.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2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 334 11_UNF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80" y="1513524"/>
            <a:ext cx="5543215" cy="107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927" y="759316"/>
            <a:ext cx="786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Amides can be reduced to amines with lithium aluminum hydride</a:t>
            </a:r>
            <a:endParaRPr lang="en-US" dirty="0"/>
          </a:p>
        </p:txBody>
      </p:sp>
      <p:pic>
        <p:nvPicPr>
          <p:cNvPr id="5" name="Picture 2" descr="p 334 11_UNF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31" y="3775871"/>
            <a:ext cx="2622926" cy="7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8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 334 11_UNF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02" y="1567341"/>
            <a:ext cx="3796338" cy="65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146" y="786927"/>
            <a:ext cx="74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Reduction of nitriles (cyanides) gives primary amines</a:t>
            </a:r>
            <a:endParaRPr lang="en-US" dirty="0"/>
          </a:p>
        </p:txBody>
      </p:sp>
      <p:pic>
        <p:nvPicPr>
          <p:cNvPr id="5" name="Picture 2" descr="p 334 11_UNF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79" y="3954789"/>
            <a:ext cx="3575461" cy="51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94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 328 11_UN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60" y="1152791"/>
            <a:ext cx="7109507" cy="126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919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 335 11_UNF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7" y="1780511"/>
            <a:ext cx="2871413" cy="96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 335 11_UNF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21" y="1780511"/>
            <a:ext cx="2202557" cy="99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097" y="1104459"/>
            <a:ext cx="836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Device a synthesis of the compound on the left from the one on the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37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 335 11_UNF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4" y="2718370"/>
            <a:ext cx="7233751" cy="139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684" y="994013"/>
            <a:ext cx="872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Aldehydes and ketones undergo reductive </a:t>
            </a:r>
            <a:r>
              <a:rPr lang="en-US" dirty="0" err="1" smtClean="0"/>
              <a:t>amination</a:t>
            </a:r>
            <a:r>
              <a:rPr lang="en-US" dirty="0" smtClean="0"/>
              <a:t> when treated with ammonia, primary amine or secondary amines, to give primary, secondary, or </a:t>
            </a:r>
            <a:r>
              <a:rPr lang="en-US" dirty="0" err="1" smtClean="0"/>
              <a:t>tetiary</a:t>
            </a:r>
            <a:r>
              <a:rPr lang="en-US" dirty="0" smtClean="0"/>
              <a:t> amines respectively. The commonly used reducing agent for this purpose is metal hydride sodium </a:t>
            </a:r>
            <a:r>
              <a:rPr lang="en-US" dirty="0" err="1" smtClean="0"/>
              <a:t>cyanoborohydride</a:t>
            </a:r>
            <a:r>
              <a:rPr lang="en-US" dirty="0" smtClean="0"/>
              <a:t>, NaBH</a:t>
            </a:r>
            <a:r>
              <a:rPr lang="en-US" baseline="-25000" dirty="0" smtClean="0"/>
              <a:t>3</a:t>
            </a:r>
            <a:r>
              <a:rPr lang="en-US" dirty="0" smtClean="0"/>
              <a:t>CN.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0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 335 11_UNF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65" y="1278750"/>
            <a:ext cx="4955948" cy="141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268" y="400366"/>
            <a:ext cx="676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Basicity of Amines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27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 337 Tabl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7720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132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 337 11_UNF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61" y="1550980"/>
            <a:ext cx="5991313" cy="14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293" y="607452"/>
            <a:ext cx="850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Aromatic amines are weaker bases than aliphatic amines or ammonia. This is mainly due to the resonance delocalization of the unshared electron pair in the aromatic amines.</a:t>
            </a:r>
            <a:endParaRPr lang="en-US" dirty="0"/>
          </a:p>
        </p:txBody>
      </p:sp>
      <p:pic>
        <p:nvPicPr>
          <p:cNvPr id="5" name="Picture 2" descr="p 337 11_UNF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61" y="3773197"/>
            <a:ext cx="6411700" cy="221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72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p 338 Fig 1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74" y="939800"/>
            <a:ext cx="6943849" cy="378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889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p 342 11_UNF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0"/>
            <a:ext cx="2997916" cy="237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 342 11_UNF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03" y="130725"/>
            <a:ext cx="4997702" cy="210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 342 11_UNF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77" y="3423824"/>
            <a:ext cx="2554494" cy="228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06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p 344 11_UNF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48" y="1459330"/>
            <a:ext cx="6653947" cy="19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804" y="579841"/>
            <a:ext cx="501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Quaternary </a:t>
            </a:r>
            <a:r>
              <a:rPr lang="en-US" dirty="0"/>
              <a:t>A</a:t>
            </a:r>
            <a:r>
              <a:rPr lang="en-US" dirty="0" smtClean="0"/>
              <a:t>mmonium 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15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p 345 11_UNF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53" y="1415670"/>
            <a:ext cx="6847215" cy="14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 345 11_UNF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56" y="3256283"/>
            <a:ext cx="2249695" cy="24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259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p 345 11_UNF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78" y="2504648"/>
            <a:ext cx="6584922" cy="11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366" y="455589"/>
            <a:ext cx="782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Aromatic </a:t>
            </a:r>
            <a:r>
              <a:rPr lang="en-US" sz="2400" dirty="0" err="1" smtClean="0"/>
              <a:t>Diazonium</a:t>
            </a:r>
            <a:r>
              <a:rPr lang="en-US" sz="2400" dirty="0" smtClean="0"/>
              <a:t> Compounds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0439" y="1352962"/>
            <a:ext cx="880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aromatic amines react with nitrous acid at 0 0C to yield </a:t>
            </a:r>
            <a:r>
              <a:rPr lang="en-US" dirty="0" err="1" smtClean="0"/>
              <a:t>aryldiazonium</a:t>
            </a:r>
            <a:r>
              <a:rPr lang="en-US" dirty="0" smtClean="0"/>
              <a:t> ions. The process is called diazotization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1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 328 11_UNF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72" y="1445933"/>
            <a:ext cx="1064422" cy="1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 328 11_UN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13" y="1598714"/>
            <a:ext cx="2208689" cy="80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 328 11_UNF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84" y="4084127"/>
            <a:ext cx="2181169" cy="86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5902" y="648870"/>
            <a:ext cx="756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Classify the following amines as primary, secondary or tertiary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32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p 345 11_UNF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498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p 345 11_UNF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2900"/>
            <a:ext cx="91440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851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p 346 11_UNF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2400"/>
            <a:ext cx="91440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598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p 346 11_UNF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91440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992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p 346 11_UNF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48" y="1193071"/>
            <a:ext cx="6709166" cy="7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808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p 346 11_UNF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34" y="1297740"/>
            <a:ext cx="5695910" cy="487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366" y="386561"/>
            <a:ext cx="803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conversion of </a:t>
            </a:r>
            <a:r>
              <a:rPr lang="en-US" dirty="0" err="1" smtClean="0"/>
              <a:t>diazonio</a:t>
            </a:r>
            <a:r>
              <a:rPr lang="en-US" dirty="0" smtClean="0"/>
              <a:t> group to other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12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p 347 11_UNF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8" y="1792279"/>
            <a:ext cx="6681557" cy="127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463" y="855956"/>
            <a:ext cx="944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can one prepare m-</a:t>
            </a:r>
            <a:r>
              <a:rPr lang="en-US" dirty="0" err="1" smtClean="0"/>
              <a:t>dibromobenzene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61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p 347 11_UNF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18" y="2286000"/>
            <a:ext cx="6391654" cy="160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512" y="469395"/>
            <a:ext cx="626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Prepare o-</a:t>
            </a:r>
            <a:r>
              <a:rPr lang="en-US" dirty="0" err="1" smtClean="0"/>
              <a:t>methylbenzoic</a:t>
            </a:r>
            <a:r>
              <a:rPr lang="en-US" dirty="0" smtClean="0"/>
              <a:t> acid from o-toluidine (o-</a:t>
            </a:r>
            <a:r>
              <a:rPr lang="en-US" dirty="0" err="1" smtClean="0"/>
              <a:t>methylaniline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17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p 348 11_UNF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51" y="1645439"/>
            <a:ext cx="5328679" cy="163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975" y="648870"/>
            <a:ext cx="748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Prepare 1,3,5-tribromobenzene from aniline?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02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p 348 11_UNF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89" y="2189328"/>
            <a:ext cx="5770435" cy="103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756" y="566035"/>
            <a:ext cx="777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Diazo</a:t>
            </a:r>
            <a:r>
              <a:rPr lang="en-US" sz="2400" dirty="0" smtClean="0"/>
              <a:t> Coupling; </a:t>
            </a:r>
            <a:r>
              <a:rPr lang="en-US" sz="2400" dirty="0" err="1" smtClean="0"/>
              <a:t>Azo</a:t>
            </a:r>
            <a:r>
              <a:rPr lang="en-US" sz="2400" dirty="0" smtClean="0"/>
              <a:t> Dyes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164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 328 11_UNF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6" y="1502423"/>
            <a:ext cx="8282921" cy="272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951" y="676481"/>
            <a:ext cx="6543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Structure of Amines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042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p 349 11_UNF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36" y="1780116"/>
            <a:ext cx="7413215" cy="117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927" y="621258"/>
            <a:ext cx="843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Aryldiazonium</a:t>
            </a:r>
            <a:r>
              <a:rPr lang="en-US" dirty="0" smtClean="0"/>
              <a:t> ions react with strongly activated aromatic rings like phenols and aryl amine to give </a:t>
            </a:r>
            <a:r>
              <a:rPr lang="en-US" dirty="0" err="1" smtClean="0"/>
              <a:t>azo</a:t>
            </a:r>
            <a:r>
              <a:rPr lang="en-US" dirty="0" smtClean="0"/>
              <a:t> 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76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p 349 11_UNF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14" y="845781"/>
            <a:ext cx="6626337" cy="15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 349 11_UNF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33" y="2643957"/>
            <a:ext cx="5331757" cy="391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69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 328 Fig 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11" y="980617"/>
            <a:ext cx="7054288" cy="310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68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 329 11_UNF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68" y="1866267"/>
            <a:ext cx="5742826" cy="9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170" y="386561"/>
            <a:ext cx="768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Nomenclature of Amines</a:t>
            </a:r>
            <a:endParaRPr lang="en-US" sz="2400" dirty="0"/>
          </a:p>
        </p:txBody>
      </p:sp>
      <p:pic>
        <p:nvPicPr>
          <p:cNvPr id="5" name="Picture 2" descr="p 329 11_UNF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76" y="4150312"/>
            <a:ext cx="6165271" cy="134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38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 329 11_UN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27" y="800752"/>
            <a:ext cx="6943849" cy="185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 329 11_UNF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47" y="4757195"/>
            <a:ext cx="5411509" cy="97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33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 329 11_UN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60" y="1899613"/>
            <a:ext cx="6391654" cy="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2195" y="759316"/>
            <a:ext cx="83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other functional groups are present, the amino group is named as a substituent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9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 330 11_UN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1" y="1838152"/>
            <a:ext cx="8089653" cy="21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341" y="648870"/>
            <a:ext cx="806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Aromatic amines are named as derivatives of aniline. In the CA system, aniline is called </a:t>
            </a:r>
            <a:r>
              <a:rPr lang="en-US" dirty="0" err="1" smtClean="0"/>
              <a:t>benzeneamine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8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379</Words>
  <Application>Microsoft Macintosh PowerPoint</Application>
  <PresentationFormat>On-screen Show (4:3)</PresentationFormat>
  <Paragraphs>32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Maurice Odago</dc:creator>
  <cp:lastModifiedBy>Maurice Odago</cp:lastModifiedBy>
  <cp:revision>10</cp:revision>
  <dcterms:created xsi:type="dcterms:W3CDTF">2013-06-24T11:56:02Z</dcterms:created>
  <dcterms:modified xsi:type="dcterms:W3CDTF">2013-06-24T19:51:06Z</dcterms:modified>
</cp:coreProperties>
</file>