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1B91-406F-6E49-A496-9D9393B6A741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29" y="898937"/>
            <a:ext cx="8362674" cy="21453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Chapter 12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Spectroscopy and Structure Determination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229" y="4023836"/>
            <a:ext cx="8362674" cy="19431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Principles of Spectroscopy </a:t>
            </a:r>
          </a:p>
          <a:p>
            <a:r>
              <a:rPr lang="en-US" dirty="0" smtClean="0"/>
              <a:t>Nuclear Magnetic Resonance Spectroscopy</a:t>
            </a:r>
          </a:p>
          <a:p>
            <a:r>
              <a:rPr lang="en-US" dirty="0" smtClean="0"/>
              <a:t>Infrared Spectroscopy</a:t>
            </a:r>
          </a:p>
          <a:p>
            <a:r>
              <a:rPr lang="en-US" dirty="0" smtClean="0"/>
              <a:t>Mass Spectrometry</a:t>
            </a:r>
          </a:p>
          <a:p>
            <a:r>
              <a:rPr lang="en-US" dirty="0" smtClean="0"/>
              <a:t>UV-Visible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9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Typical Chemical Shifts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2" descr="p 362 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55" y="1232142"/>
            <a:ext cx="6018580" cy="5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 Spectroscopy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4725"/>
            <a:ext cx="840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13 </a:t>
            </a:r>
            <a:r>
              <a:rPr lang="en-US" sz="2400" dirty="0" smtClean="0"/>
              <a:t>C NMR spectroscopy provides information about the carbon</a:t>
            </a:r>
          </a:p>
          <a:p>
            <a:r>
              <a:rPr lang="en-US" sz="2400" dirty="0" smtClean="0"/>
              <a:t>Skeleton of the compound.</a:t>
            </a:r>
          </a:p>
          <a:p>
            <a:endParaRPr lang="en-US" sz="2400" dirty="0" smtClean="0"/>
          </a:p>
          <a:p>
            <a:r>
              <a:rPr lang="en-US" sz="2400" dirty="0" smtClean="0"/>
              <a:t>The abundant ordinary 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isotope does not have a nuclear spin</a:t>
            </a:r>
          </a:p>
          <a:p>
            <a:r>
              <a:rPr lang="en-US" sz="2400" dirty="0" smtClean="0"/>
              <a:t>However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C, which has 1.1% natural abundance has a nuclear spin.</a:t>
            </a:r>
          </a:p>
          <a:p>
            <a:endParaRPr lang="en-US" sz="2400" dirty="0"/>
          </a:p>
          <a:p>
            <a:r>
              <a:rPr lang="en-US" sz="2400" dirty="0" smtClean="0"/>
              <a:t>Typical chemical shift range for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is 0 ppm to 200 ppm downfield from TMS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 spectra of cyclohexane </a:t>
            </a:r>
            <a:r>
              <a:rPr lang="en-US" dirty="0" err="1" smtClean="0">
                <a:solidFill>
                  <a:srgbClr val="3366FF"/>
                </a:solidFill>
              </a:rPr>
              <a:t>vs</a:t>
            </a:r>
            <a:r>
              <a:rPr lang="en-US" dirty="0" smtClean="0">
                <a:solidFill>
                  <a:srgbClr val="3366FF"/>
                </a:solidFill>
              </a:rPr>
              <a:t> benzene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2" y="1305210"/>
            <a:ext cx="4838394" cy="5370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dirty="0" smtClean="0">
                <a:solidFill>
                  <a:srgbClr val="3366FF"/>
                </a:solidFill>
              </a:rPr>
              <a:t>-Xylene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63" y="1526775"/>
            <a:ext cx="6777736" cy="40666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8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Electronegativity effect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88" y="1160797"/>
            <a:ext cx="4368800" cy="5359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Splitting in </a:t>
            </a:r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97767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Due to low natural abundance of </a:t>
            </a:r>
            <a:r>
              <a:rPr lang="en-US" sz="2400" baseline="30000" dirty="0" smtClean="0"/>
              <a:t>13 </a:t>
            </a:r>
            <a:r>
              <a:rPr lang="en-US" sz="2400" dirty="0" smtClean="0"/>
              <a:t>C, the chance of finding two</a:t>
            </a:r>
          </a:p>
          <a:p>
            <a:r>
              <a:rPr lang="en-US" sz="2400" dirty="0" smtClean="0"/>
              <a:t>adjacent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atoms in the same molecule is small. Hence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C-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splitting is ordinarily not seen.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However,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spin-spin splitting can occur, but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spectrum is usually run such that this splitting do not appear (</a:t>
            </a:r>
            <a:r>
              <a:rPr lang="en-US" sz="2400" b="1" i="1" dirty="0" smtClean="0"/>
              <a:t>called a proton decoupled spectrum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Infra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rgbClr val="0000FF"/>
                </a:solidFill>
              </a:rPr>
              <a:t>(IR)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735" y="4262983"/>
            <a:ext cx="823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IR spectroscopy is very helpful in determining the type of bonds that are in a molecule and hence the </a:t>
            </a:r>
            <a:r>
              <a:rPr lang="en-US" sz="2400" b="1" i="1" dirty="0" smtClean="0"/>
              <a:t>functional groups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0474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 371 Fig 1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6" y="277386"/>
            <a:ext cx="7670247" cy="63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4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 373 Fig 12-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8" y="262787"/>
            <a:ext cx="3958405" cy="31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73 Fig 12-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00" y="3719160"/>
            <a:ext cx="4230163" cy="313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7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 374 Fig 12-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5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Important questions about the structure of an organic compound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are the atom arranged?</a:t>
            </a:r>
          </a:p>
          <a:p>
            <a:pPr marL="0" indent="0">
              <a:buNone/>
            </a:pPr>
            <a:r>
              <a:rPr lang="en-US" dirty="0"/>
              <a:t>The carbon skeleton-cyclic or acyclic?</a:t>
            </a:r>
          </a:p>
          <a:p>
            <a:pPr marL="0" indent="0">
              <a:buNone/>
            </a:pPr>
            <a:r>
              <a:rPr lang="en-US" dirty="0"/>
              <a:t>Aromatic or not?</a:t>
            </a:r>
          </a:p>
          <a:p>
            <a:pPr marL="0" indent="0">
              <a:buNone/>
            </a:pPr>
            <a:r>
              <a:rPr lang="en-US" dirty="0"/>
              <a:t>Saturated or unsaturated?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functional group/s are present?</a:t>
            </a:r>
          </a:p>
          <a:p>
            <a:pPr marL="0" indent="0">
              <a:buNone/>
            </a:pPr>
            <a:r>
              <a:rPr lang="en-US" dirty="0" smtClean="0"/>
              <a:t>What elements are in a compound and in what proportions?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 374 Fig 12-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4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8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 374 Fig 12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84" y="0"/>
            <a:ext cx="408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8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 372 12_UN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56" y="2074604"/>
            <a:ext cx="4855319" cy="126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52" y="528328"/>
            <a:ext cx="838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these isomeric compounds be distinguished using IR spectroscopy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4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 375 Fig 12-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05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5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608705" cy="5111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3087" y="3129470"/>
            <a:ext cx="196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IR the spectrum shown</a:t>
            </a:r>
          </a:p>
          <a:p>
            <a:r>
              <a:rPr lang="en-US" dirty="0" smtClean="0"/>
              <a:t>Identify the peaks for the C=O stretch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666" y="4747118"/>
            <a:ext cx="3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532" y="3341126"/>
            <a:ext cx="46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1941" y="4825958"/>
            <a:ext cx="2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2831" y="4051681"/>
            <a:ext cx="22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5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 375 Tabl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709" y="91975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Visible and Ultraviolet Spectroscopy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981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 376 Fig 1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42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 377 12_UNF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710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793" y="711400"/>
            <a:ext cx="245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onjugation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59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 377 12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9" y="1813127"/>
            <a:ext cx="7634902" cy="1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5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 377 12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22" y="2330623"/>
            <a:ext cx="6306459" cy="90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692" y="991029"/>
            <a:ext cx="830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aromatic compounds do you expect </a:t>
            </a:r>
          </a:p>
          <a:p>
            <a:r>
              <a:rPr lang="en-US" sz="2400" dirty="0" smtClean="0"/>
              <a:t>to absorb at longer wavelengths?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58766" y="393074"/>
            <a:ext cx="2908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Clicker Question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82135" y="33713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2518" y="3337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Attempts to provide answers to the questions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Chemists have used</a:t>
            </a:r>
          </a:p>
          <a:p>
            <a:pPr lvl="1"/>
            <a:r>
              <a:rPr lang="en-US" dirty="0" smtClean="0"/>
              <a:t>Elemental analysis</a:t>
            </a:r>
          </a:p>
          <a:p>
            <a:pPr lvl="1"/>
            <a:r>
              <a:rPr lang="en-US" dirty="0" smtClean="0"/>
              <a:t>Chemical tests for functional groups</a:t>
            </a:r>
          </a:p>
          <a:p>
            <a:pPr lvl="1"/>
            <a:r>
              <a:rPr lang="en-US" dirty="0" smtClean="0"/>
              <a:t>Chemical conversions and breakdowns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 modern times</a:t>
            </a:r>
          </a:p>
          <a:p>
            <a:pPr lvl="1"/>
            <a:r>
              <a:rPr lang="en-US" dirty="0" smtClean="0"/>
              <a:t>Spectroscopy has provided  great advantages such as: rapid response, detailed structural information, small sample materials, and consistency of results.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3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 377 12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9" y="1875090"/>
            <a:ext cx="4989698" cy="187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05" y="514173"/>
            <a:ext cx="87244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12.15</a:t>
            </a:r>
          </a:p>
          <a:p>
            <a:r>
              <a:rPr lang="en-US" sz="2400" dirty="0" smtClean="0"/>
              <a:t>Naphthalene is colorless, but its isomer </a:t>
            </a:r>
            <a:r>
              <a:rPr lang="en-US" sz="2400" dirty="0" err="1" smtClean="0"/>
              <a:t>azulene</a:t>
            </a:r>
            <a:r>
              <a:rPr lang="en-US" sz="2400" dirty="0" smtClean="0"/>
              <a:t> is blue. Which compound has the lower energy pi-electron transition?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12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045" y="1526940"/>
            <a:ext cx="876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unsaturated aldehyde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(CH=CH)</a:t>
            </a:r>
            <a:r>
              <a:rPr lang="en-US" sz="2400" i="1" baseline="-25000" dirty="0" err="1" smtClean="0"/>
              <a:t>n</a:t>
            </a:r>
            <a:r>
              <a:rPr lang="en-US" sz="2400" dirty="0" err="1" smtClean="0"/>
              <a:t>CH</a:t>
            </a:r>
            <a:r>
              <a:rPr lang="en-US" sz="2400" dirty="0" smtClean="0"/>
              <a:t>=O have ultraviolet absorption spectra that depends on the number of </a:t>
            </a:r>
            <a:r>
              <a:rPr lang="en-US" sz="2400" i="1" dirty="0" smtClean="0"/>
              <a:t>n</a:t>
            </a:r>
            <a:r>
              <a:rPr lang="en-US" sz="2400" dirty="0" smtClean="0"/>
              <a:t>; the </a:t>
            </a:r>
            <a:r>
              <a:rPr lang="en-US" sz="2400" dirty="0" err="1" smtClean="0"/>
              <a:t>lamba</a:t>
            </a:r>
            <a:r>
              <a:rPr lang="en-US" sz="2400" dirty="0" smtClean="0"/>
              <a:t> max values are 220 nm, 270nm, 312 nm, and 334 nm as </a:t>
            </a:r>
            <a:r>
              <a:rPr lang="en-US" sz="2400" i="1" dirty="0" smtClean="0"/>
              <a:t>n</a:t>
            </a:r>
            <a:r>
              <a:rPr lang="en-US" sz="2400" dirty="0" smtClean="0"/>
              <a:t> changes. If n takes the values 1-4. what is the correct order of n in order of increasing lambda max (220 </a:t>
            </a:r>
            <a:r>
              <a:rPr lang="en-US" sz="2400" dirty="0"/>
              <a:t>nm, 270nm, 312 nm, and 334 </a:t>
            </a:r>
            <a:r>
              <a:rPr lang="en-US" sz="2400" dirty="0" smtClean="0"/>
              <a:t>nm)</a:t>
            </a:r>
          </a:p>
          <a:p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 smtClean="0"/>
              <a:t>1, 2, 3, 4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4, 3, 2, 1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058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 378 12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94" y="1972137"/>
            <a:ext cx="5322344" cy="15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3406" y="643859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Mass Spectrometry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2062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 378 12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9" y="1599034"/>
            <a:ext cx="6668051" cy="15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59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 379 12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1" y="1788635"/>
            <a:ext cx="6864616" cy="19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1435" y="1080345"/>
            <a:ext cx="193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Daughter 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896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 379 Fig 12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0"/>
            <a:ext cx="8272650" cy="68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6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85894"/>
            <a:ext cx="855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bromoalkane</a:t>
            </a:r>
            <a:r>
              <a:rPr lang="en-US" sz="2400" dirty="0" smtClean="0"/>
              <a:t> shows two equal-intensity parent peaks at m/z 136</a:t>
            </a:r>
          </a:p>
          <a:p>
            <a:r>
              <a:rPr lang="en-US" sz="2400" dirty="0" smtClean="0"/>
              <a:t>And m/z 138. deduce its molecular formula?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66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question?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926" y="1462884"/>
            <a:ext cx="8763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 1H NMR spectrum of a compound,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Br, consists of a single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harp peak. What is is structure? The spectrum of an isomer of this compound consists of a doublet at delta=3.2 and a complex pattern at delta =1.9, and a doublet at delta =0.9, with relative areas 2:1:6. what is its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065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ombined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2214"/>
            <a:ext cx="83939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compound, C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O, has an intense IR band at 1725 cm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its </a:t>
            </a:r>
          </a:p>
          <a:p>
            <a:r>
              <a:rPr lang="en-US" sz="2400" baseline="30000" dirty="0" smtClean="0"/>
              <a:t>1 </a:t>
            </a:r>
            <a:r>
              <a:rPr lang="en-US" sz="2400" dirty="0" smtClean="0"/>
              <a:t>H NMR spectrum consists of a quartet at 2.7 and a triplet at 0.9,</a:t>
            </a:r>
          </a:p>
          <a:p>
            <a:r>
              <a:rPr lang="en-US" sz="2400" dirty="0" smtClean="0"/>
              <a:t>With relative areas of 2:3. What is its structure?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309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Principles of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relationship between the energy of light and its frequency, speed and wavelength.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90"/>
                </a:solidFill>
              </a:rPr>
              <a:t>E = h</a:t>
            </a:r>
            <a:r>
              <a:rPr lang="en-US" i="1" dirty="0" smtClean="0">
                <a:solidFill>
                  <a:srgbClr val="000090"/>
                </a:solidFill>
              </a:rPr>
              <a:t>ν			or  			</a:t>
            </a:r>
            <a:r>
              <a:rPr lang="en-US" dirty="0" smtClean="0">
                <a:solidFill>
                  <a:srgbClr val="000090"/>
                </a:solidFill>
              </a:rPr>
              <a:t>E= hc/λ</a:t>
            </a:r>
            <a:endParaRPr lang="en-US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Principles of Spectroscopy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7903"/>
              </p:ext>
            </p:extLst>
          </p:nvPr>
        </p:nvGraphicFramePr>
        <p:xfrm>
          <a:off x="356769" y="2311565"/>
          <a:ext cx="8459005" cy="42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477"/>
                <a:gridCol w="1898024"/>
                <a:gridCol w="2114752"/>
                <a:gridCol w="2114752"/>
              </a:tblGrid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spectroscopy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(Kcal/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transition</a:t>
                      </a:r>
                      <a:endParaRPr lang="en-US" dirty="0"/>
                    </a:p>
                  </a:txBody>
                  <a:tcPr/>
                </a:tc>
              </a:tr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NMR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 waves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6-60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spin</a:t>
                      </a:r>
                      <a:endParaRPr lang="en-US" dirty="0"/>
                    </a:p>
                  </a:txBody>
                  <a:tcPr/>
                </a:tc>
              </a:tr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Infrared 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vibrations</a:t>
                      </a:r>
                      <a:endParaRPr lang="en-US" dirty="0"/>
                    </a:p>
                  </a:txBody>
                  <a:tcPr/>
                </a:tc>
              </a:tr>
              <a:tr h="1385466">
                <a:tc>
                  <a:txBody>
                    <a:bodyPr/>
                    <a:lstStyle/>
                    <a:p>
                      <a:r>
                        <a:rPr lang="en-US" dirty="0" smtClean="0"/>
                        <a:t>UV-Visible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 or ultraviolet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states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97492" y="1417638"/>
            <a:ext cx="458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E = </a:t>
            </a:r>
            <a:r>
              <a:rPr lang="en-US" dirty="0" err="1">
                <a:solidFill>
                  <a:srgbClr val="000090"/>
                </a:solidFill>
              </a:rPr>
              <a:t>h</a:t>
            </a:r>
            <a:r>
              <a:rPr lang="en-US" i="1" dirty="0" err="1">
                <a:solidFill>
                  <a:srgbClr val="000090"/>
                </a:solidFill>
              </a:rPr>
              <a:t>ν</a:t>
            </a:r>
            <a:r>
              <a:rPr lang="en-US" i="1" dirty="0">
                <a:solidFill>
                  <a:srgbClr val="000090"/>
                </a:solidFill>
              </a:rPr>
              <a:t>			or  			</a:t>
            </a:r>
            <a:r>
              <a:rPr lang="en-US" dirty="0">
                <a:solidFill>
                  <a:srgbClr val="000090"/>
                </a:solidFill>
              </a:rPr>
              <a:t>E= </a:t>
            </a:r>
            <a:r>
              <a:rPr lang="en-US" dirty="0" err="1">
                <a:solidFill>
                  <a:srgbClr val="000090"/>
                </a:solidFill>
              </a:rPr>
              <a:t>hc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λ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Magnetic Resonance (NMR)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82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Commonly used nuclei in NMR are </a:t>
            </a:r>
            <a:r>
              <a:rPr lang="en-US" baseline="30000" dirty="0" smtClean="0"/>
              <a:t>1</a:t>
            </a:r>
            <a:r>
              <a:rPr lang="en-US" dirty="0" smtClean="0"/>
              <a:t>H and </a:t>
            </a:r>
            <a:r>
              <a:rPr lang="en-US" baseline="30000" dirty="0" smtClean="0"/>
              <a:t>13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2" descr="p 359 Fig 1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9" y="2903676"/>
            <a:ext cx="7087449" cy="25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63" y="274638"/>
            <a:ext cx="8819338" cy="1143000"/>
          </a:xfrm>
        </p:spPr>
        <p:txBody>
          <a:bodyPr>
            <a:normAutofit fontScale="90000"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H NMR Spectrum of 1,4-Diethylbenzene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9" y="1763556"/>
            <a:ext cx="7733255" cy="42151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Chemical Shifts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8435"/>
            <a:ext cx="8504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H nuclei in a particular organic compound  may differ in their electronic environments, therefore show peaks at different chemical shifts  measured in δ (delta) units from the reference peak. Which is TMS (tetramethylsilane 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Si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chemical shift is </a:t>
            </a:r>
            <a:r>
              <a:rPr lang="en-US" sz="2400" b="1" i="1" dirty="0" smtClean="0"/>
              <a:t>independent</a:t>
            </a:r>
            <a:r>
              <a:rPr lang="en-US" sz="2400" dirty="0" smtClean="0"/>
              <a:t> of the instrument on which it is measured.</a:t>
            </a:r>
          </a:p>
          <a:p>
            <a:endParaRPr lang="en-US" sz="2400" dirty="0"/>
          </a:p>
          <a:p>
            <a:r>
              <a:rPr lang="en-US" sz="2400" dirty="0" smtClean="0"/>
              <a:t>Chemical shift = δ = </a:t>
            </a:r>
            <a:r>
              <a:rPr lang="en-US" sz="2400" u="sng" dirty="0" smtClean="0"/>
              <a:t>distance of peak from TMS, in Hz</a:t>
            </a:r>
            <a:r>
              <a:rPr lang="en-US" sz="2400" dirty="0" smtClean="0"/>
              <a:t>  </a:t>
            </a:r>
            <a:r>
              <a:rPr lang="en-US" sz="2400" b="1" baseline="-25000" dirty="0" smtClean="0"/>
              <a:t>ppm</a:t>
            </a:r>
            <a:endParaRPr lang="en-US" sz="2400" b="1" dirty="0" smtClean="0"/>
          </a:p>
          <a:p>
            <a:r>
              <a:rPr lang="en-US" sz="2400" dirty="0" smtClean="0"/>
              <a:t>					   spectrometer frequency in MHz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Peak Areas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332" y="1750018"/>
            <a:ext cx="869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kinds of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nuclei will give different peaks. The relative </a:t>
            </a:r>
          </a:p>
          <a:p>
            <a:r>
              <a:rPr lang="en-US" sz="2400" dirty="0" smtClean="0"/>
              <a:t>number of equivalent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nuclei are proportional to their peak area.</a:t>
            </a:r>
          </a:p>
          <a:p>
            <a:endParaRPr lang="en-US" sz="2400" dirty="0"/>
          </a:p>
          <a:p>
            <a:r>
              <a:rPr lang="en-US" sz="2400" dirty="0" smtClean="0"/>
              <a:t>The relative ratios of peak areas is captured in the </a:t>
            </a:r>
            <a:r>
              <a:rPr lang="en-US" sz="2400" b="1" i="1" dirty="0" smtClean="0"/>
              <a:t>integration </a:t>
            </a:r>
            <a:r>
              <a:rPr lang="en-US" sz="2400" dirty="0" smtClean="0"/>
              <a:t>of the spectrum.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6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829</Words>
  <Application>Microsoft Macintosh PowerPoint</Application>
  <PresentationFormat>On-screen Show (4:3)</PresentationFormat>
  <Paragraphs>130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12 Spectroscopy and Structure Determination</vt:lpstr>
      <vt:lpstr>Important questions about the structure of an organic compound</vt:lpstr>
      <vt:lpstr>Attempts to provide answers to the questions</vt:lpstr>
      <vt:lpstr>Principles of Spectroscopy</vt:lpstr>
      <vt:lpstr>Principles of Spectroscopy</vt:lpstr>
      <vt:lpstr>Nuclear Magnetic Resonance (NMR) Spectroscopy</vt:lpstr>
      <vt:lpstr>1H NMR Spectrum of 1,4-Diethylbenzene</vt:lpstr>
      <vt:lpstr>Chemical Shifts</vt:lpstr>
      <vt:lpstr>Peak Areas</vt:lpstr>
      <vt:lpstr>Typical Chemical Shifts</vt:lpstr>
      <vt:lpstr>13C NMR Spectroscopy</vt:lpstr>
      <vt:lpstr> 13C NMR spectra of cyclohexane vs benzene</vt:lpstr>
      <vt:lpstr>p-Xylene</vt:lpstr>
      <vt:lpstr>Electronegativity effect</vt:lpstr>
      <vt:lpstr>Splitting in 13C NMR</vt:lpstr>
      <vt:lpstr>Infrared (IR)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Problem </vt:lpstr>
      <vt:lpstr>NMR question?</vt:lpstr>
      <vt:lpstr>Combined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Spectroscopy and Structure Determination</dc:title>
  <dc:creator>Maurice Odago</dc:creator>
  <cp:lastModifiedBy>Maurice Odago</cp:lastModifiedBy>
  <cp:revision>1</cp:revision>
  <dcterms:created xsi:type="dcterms:W3CDTF">2013-06-03T19:30:56Z</dcterms:created>
  <dcterms:modified xsi:type="dcterms:W3CDTF">2013-06-03T19:39:01Z</dcterms:modified>
</cp:coreProperties>
</file>