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9" r:id="rId9"/>
    <p:sldId id="265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6" r:id="rId31"/>
    <p:sldId id="295" r:id="rId32"/>
    <p:sldId id="298" r:id="rId33"/>
    <p:sldId id="299" r:id="rId34"/>
    <p:sldId id="300" r:id="rId35"/>
    <p:sldId id="301" r:id="rId36"/>
    <p:sldId id="303" r:id="rId37"/>
    <p:sldId id="304" r:id="rId38"/>
    <p:sldId id="302" r:id="rId39"/>
    <p:sldId id="307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1" r:id="rId51"/>
    <p:sldId id="322" r:id="rId52"/>
    <p:sldId id="32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A05B4-02FD-458A-AE58-C21AF5FC216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FB109-B7E7-4E61-9E5B-C4A5002C2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7" rIns="19050" bIns="26987"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effectLst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eaLnBrk="0" hangingPunct="0">
              <a:lnSpc>
                <a:spcPts val="2100"/>
              </a:lnSpc>
            </a:pPr>
            <a:r>
              <a:rPr lang="en-US" sz="1800">
                <a:solidFill>
                  <a:srgbClr val="000000"/>
                </a:solidFill>
              </a:rPr>
              <a:t>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FF02AFF-64E3-4C36-95EB-941E0C7B01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7" rIns="19050" bIns="26987"/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effectLst/>
              </a:rPr>
              <a:t>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eaLnBrk="0" hangingPunct="0">
              <a:lnSpc>
                <a:spcPts val="2100"/>
              </a:lnSpc>
            </a:pPr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0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eaLnBrk="0" hangingPunct="0">
              <a:lnSpc>
                <a:spcPts val="2100"/>
              </a:lnSpc>
            </a:pPr>
            <a:r>
              <a:rPr lang="en-US" sz="1800">
                <a:solidFill>
                  <a:srgbClr val="000000"/>
                </a:solidFill>
              </a:rPr>
              <a:t>6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fld id="{5BD332C2-2D0A-4353-BABB-4B3FFD25F0DE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0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7" rIns="19050" bIns="26987"/>
          <a:lstStyle/>
          <a:p>
            <a:pPr eaLnBrk="0" hangingPunct="0">
              <a:lnSpc>
                <a:spcPts val="2100"/>
              </a:lnSpc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fld id="{18C1B4A8-B0D9-43AA-8AAF-C7C2EE451F57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19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3022600"/>
            <a:ext cx="4572000" cy="3429000"/>
          </a:xfrm>
          <a:ln cap="flat"/>
        </p:spPr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365500" y="8496300"/>
            <a:ext cx="254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7" rIns="19050" bIns="26987"/>
          <a:lstStyle/>
          <a:p>
            <a:pPr eaLnBrk="0" hangingPunct="0">
              <a:lnSpc>
                <a:spcPts val="2100"/>
              </a:lnSpc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5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0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6275" y="647700"/>
            <a:ext cx="7791450" cy="787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575" y="1989138"/>
            <a:ext cx="3832225" cy="199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9138"/>
            <a:ext cx="3832225" cy="199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3575" y="4140200"/>
            <a:ext cx="3832225" cy="1998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40200"/>
            <a:ext cx="3832225" cy="1998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9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6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0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BFD6-D7B8-476D-9B76-303CEE2C72B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BAF4-A075-4BA3-BF87-C3CD07CC9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5562600" cy="3429000"/>
          </a:xfrm>
          <a:noFill/>
          <a:ln>
            <a:noFill/>
          </a:ln>
        </p:spPr>
        <p:txBody>
          <a:bodyPr wrap="none" lIns="19050" tIns="26987" rIns="19050" bIns="26987"/>
          <a:lstStyle/>
          <a:p>
            <a:pPr>
              <a:lnSpc>
                <a:spcPct val="2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sz="4000" b="1" i="0" dirty="0"/>
              <a:t>Chapter </a:t>
            </a:r>
            <a:r>
              <a:rPr lang="en-US" sz="4000" b="1" i="0" dirty="0" smtClean="0"/>
              <a:t>16</a:t>
            </a:r>
            <a:br>
              <a:rPr lang="en-US" sz="4000" b="1" i="0" dirty="0" smtClean="0"/>
            </a:br>
            <a:r>
              <a:rPr lang="en-US" sz="4000" b="1" i="0" dirty="0" smtClean="0"/>
              <a:t>Carbohydrates</a:t>
            </a:r>
            <a:endParaRPr lang="en-US" sz="4000" b="1" i="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6400" y="3505200"/>
            <a:ext cx="5943600" cy="1828800"/>
          </a:xfrm>
          <a:prstGeom prst="rect">
            <a:avLst/>
          </a:prstGeom>
          <a:noFill/>
          <a:ln>
            <a:noFill/>
          </a:ln>
        </p:spPr>
        <p:txBody>
          <a:bodyPr vert="horz" wrap="none" lIns="19050" tIns="26987" rIns="19050" bIns="2698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Classification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Nomenclature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Reactions </a:t>
            </a:r>
          </a:p>
          <a:p>
            <a:pPr>
              <a:lnSpc>
                <a:spcPct val="2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109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6613" cy="3951288"/>
          </a:xfrm>
          <a:solidFill>
            <a:schemeClr val="tx2"/>
          </a:solidFill>
        </p:spPr>
        <p:txBody>
          <a:bodyPr wrap="none" lIns="19050" tIns="26987" rIns="19050" bIns="26987"/>
          <a:lstStyle/>
          <a:p>
            <a:pPr marL="0" indent="0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tabLst>
                <a:tab pos="457200" algn="l"/>
                <a:tab pos="1371600" algn="l"/>
                <a:tab pos="3136900" algn="l"/>
                <a:tab pos="5943600" algn="l"/>
              </a:tabLst>
            </a:pPr>
            <a:r>
              <a:rPr lang="en-US" i="1" u="sng" dirty="0" smtClean="0">
                <a:solidFill>
                  <a:srgbClr val="FEFF2A"/>
                </a:solidFill>
              </a:rPr>
              <a:t>No. of carbons	</a:t>
            </a:r>
            <a:r>
              <a:rPr lang="en-US" i="1" u="sng" dirty="0" smtClean="0">
                <a:solidFill>
                  <a:srgbClr val="00FFFF"/>
                </a:solidFill>
              </a:rPr>
              <a:t>Aldose</a:t>
            </a:r>
            <a:r>
              <a:rPr lang="en-US" i="1" u="sng" dirty="0" smtClean="0">
                <a:solidFill>
                  <a:srgbClr val="FEFF2A"/>
                </a:solidFill>
              </a:rPr>
              <a:t>	</a:t>
            </a:r>
            <a:r>
              <a:rPr lang="en-US" i="1" u="sng" dirty="0" err="1" smtClean="0">
                <a:solidFill>
                  <a:srgbClr val="00FF00"/>
                </a:solidFill>
              </a:rPr>
              <a:t>Ketose</a:t>
            </a:r>
            <a:endParaRPr lang="en-US" dirty="0" smtClean="0">
              <a:solidFill>
                <a:srgbClr val="FEFF2A"/>
              </a:solidFill>
            </a:endParaRPr>
          </a:p>
          <a:p>
            <a:pPr marL="0" indent="0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tabLst>
                <a:tab pos="457200" algn="l"/>
                <a:tab pos="1371600" algn="l"/>
                <a:tab pos="3136900" algn="l"/>
                <a:tab pos="5943600" algn="l"/>
              </a:tabLst>
            </a:pPr>
            <a:r>
              <a:rPr lang="en-US" dirty="0" smtClean="0">
                <a:solidFill>
                  <a:srgbClr val="FEFF2A"/>
                </a:solidFill>
              </a:rPr>
              <a:t> 		4	</a:t>
            </a:r>
            <a:r>
              <a:rPr lang="en-US" dirty="0" err="1" smtClean="0">
                <a:solidFill>
                  <a:srgbClr val="00FFFF"/>
                </a:solidFill>
              </a:rPr>
              <a:t>Aldotetrose</a:t>
            </a:r>
            <a:r>
              <a:rPr lang="en-US" dirty="0" smtClean="0">
                <a:solidFill>
                  <a:srgbClr val="FEFF2A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Ketotetrose</a:t>
            </a:r>
            <a:endParaRPr lang="en-US" dirty="0" smtClean="0">
              <a:solidFill>
                <a:srgbClr val="FEFF2A"/>
              </a:solidFill>
            </a:endParaRPr>
          </a:p>
          <a:p>
            <a:pPr marL="0" indent="0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tabLst>
                <a:tab pos="457200" algn="l"/>
                <a:tab pos="1371600" algn="l"/>
                <a:tab pos="3136900" algn="l"/>
                <a:tab pos="5943600" algn="l"/>
              </a:tabLst>
            </a:pPr>
            <a:r>
              <a:rPr lang="en-US" dirty="0" smtClean="0">
                <a:solidFill>
                  <a:srgbClr val="FEFF2A"/>
                </a:solidFill>
              </a:rPr>
              <a:t> 		5	</a:t>
            </a:r>
            <a:r>
              <a:rPr lang="en-US" dirty="0" err="1" smtClean="0">
                <a:solidFill>
                  <a:srgbClr val="00FFFF"/>
                </a:solidFill>
              </a:rPr>
              <a:t>Aldopentose</a:t>
            </a:r>
            <a:r>
              <a:rPr lang="en-US" dirty="0" smtClean="0">
                <a:solidFill>
                  <a:srgbClr val="FEFF2A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Ketopentose</a:t>
            </a:r>
            <a:endParaRPr lang="en-US" dirty="0" smtClean="0">
              <a:solidFill>
                <a:srgbClr val="FEFF2A"/>
              </a:solidFill>
            </a:endParaRPr>
          </a:p>
          <a:p>
            <a:pPr marL="0" indent="0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tabLst>
                <a:tab pos="457200" algn="l"/>
                <a:tab pos="1371600" algn="l"/>
                <a:tab pos="3136900" algn="l"/>
                <a:tab pos="5943600" algn="l"/>
              </a:tabLst>
            </a:pPr>
            <a:r>
              <a:rPr lang="en-US" dirty="0" smtClean="0">
                <a:solidFill>
                  <a:srgbClr val="FEFF2A"/>
                </a:solidFill>
              </a:rPr>
              <a:t> 		6	</a:t>
            </a:r>
            <a:r>
              <a:rPr lang="en-US" dirty="0" err="1" smtClean="0">
                <a:solidFill>
                  <a:srgbClr val="00FFFF"/>
                </a:solidFill>
              </a:rPr>
              <a:t>Aldohexose</a:t>
            </a:r>
            <a:r>
              <a:rPr lang="en-US" dirty="0" smtClean="0">
                <a:solidFill>
                  <a:srgbClr val="FEFF2A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Ketopentose</a:t>
            </a:r>
            <a:endParaRPr lang="en-US" dirty="0" smtClean="0">
              <a:solidFill>
                <a:srgbClr val="FEFF2A"/>
              </a:solidFill>
            </a:endParaRPr>
          </a:p>
          <a:p>
            <a:pPr marL="0" indent="0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tabLst>
                <a:tab pos="457200" algn="l"/>
                <a:tab pos="1371600" algn="l"/>
                <a:tab pos="3136900" algn="l"/>
                <a:tab pos="5943600" algn="l"/>
              </a:tabLst>
            </a:pPr>
            <a:r>
              <a:rPr lang="en-US" dirty="0" smtClean="0">
                <a:solidFill>
                  <a:srgbClr val="FEFF2A"/>
                </a:solidFill>
              </a:rPr>
              <a:t> 		7	</a:t>
            </a:r>
            <a:r>
              <a:rPr lang="en-US" dirty="0" err="1" smtClean="0">
                <a:solidFill>
                  <a:srgbClr val="00FFFF"/>
                </a:solidFill>
              </a:rPr>
              <a:t>Aldoheptose</a:t>
            </a:r>
            <a:r>
              <a:rPr lang="en-US" dirty="0" smtClean="0">
                <a:solidFill>
                  <a:srgbClr val="FEFF2A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Ketoheptose</a:t>
            </a:r>
            <a:endParaRPr lang="en-US" dirty="0" smtClean="0">
              <a:solidFill>
                <a:srgbClr val="FEFF2A"/>
              </a:solidFill>
            </a:endParaRPr>
          </a:p>
          <a:p>
            <a:pPr marL="0" indent="0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tabLst>
                <a:tab pos="457200" algn="l"/>
                <a:tab pos="1371600" algn="l"/>
                <a:tab pos="3136900" algn="l"/>
                <a:tab pos="5943600" algn="l"/>
              </a:tabLst>
            </a:pPr>
            <a:r>
              <a:rPr lang="en-US" dirty="0" smtClean="0">
                <a:solidFill>
                  <a:srgbClr val="FEFF2A"/>
                </a:solidFill>
              </a:rPr>
              <a:t> 		8	</a:t>
            </a:r>
            <a:r>
              <a:rPr lang="en-US" dirty="0" err="1" smtClean="0">
                <a:solidFill>
                  <a:srgbClr val="00FFFF"/>
                </a:solidFill>
              </a:rPr>
              <a:t>Aldooctose</a:t>
            </a:r>
            <a:r>
              <a:rPr lang="en-US" dirty="0" smtClean="0">
                <a:solidFill>
                  <a:srgbClr val="FEFF2A"/>
                </a:solidFill>
              </a:rPr>
              <a:t>	</a:t>
            </a:r>
            <a:r>
              <a:rPr lang="en-US" dirty="0" err="1" smtClean="0">
                <a:solidFill>
                  <a:srgbClr val="00FF00"/>
                </a:solidFill>
              </a:rPr>
              <a:t>Ketooctose</a:t>
            </a:r>
            <a:endParaRPr lang="en-US" dirty="0" smtClean="0">
              <a:solidFill>
                <a:srgbClr val="00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Some Classes of monosaccharides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8458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Aldoses: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Monosaccharides that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polyhydroxy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aldehydes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Ketoses: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Monosaccharides that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polyhydroxy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ketones</a:t>
            </a:r>
          </a:p>
        </p:txBody>
      </p:sp>
    </p:spTree>
    <p:extLst>
      <p:ext uri="{BB962C8B-B14F-4D97-AF65-F5344CB8AC3E}">
        <p14:creationId xmlns:p14="http://schemas.microsoft.com/office/powerpoint/2010/main" val="3362241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 462 16_UN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144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462a</a:t>
            </a:r>
          </a:p>
        </p:txBody>
      </p:sp>
    </p:spTree>
    <p:extLst>
      <p:ext uri="{BB962C8B-B14F-4D97-AF65-F5344CB8AC3E}">
        <p14:creationId xmlns:p14="http://schemas.microsoft.com/office/powerpoint/2010/main" val="34674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i="0" dirty="0" smtClean="0">
                <a:solidFill>
                  <a:srgbClr val="0070C0"/>
                </a:solidFill>
              </a:rPr>
              <a:t>16.3</a:t>
            </a:r>
            <a:r>
              <a:rPr lang="en-US" b="1" i="0" dirty="0">
                <a:solidFill>
                  <a:srgbClr val="0070C0"/>
                </a:solidFill>
              </a:rPr>
              <a:t/>
            </a:r>
            <a:br>
              <a:rPr lang="en-US" b="1" i="0" dirty="0">
                <a:solidFill>
                  <a:srgbClr val="0070C0"/>
                </a:solidFill>
              </a:rPr>
            </a:br>
            <a:r>
              <a:rPr lang="en-US" b="1" i="0" dirty="0" smtClean="0">
                <a:solidFill>
                  <a:srgbClr val="0070C0"/>
                </a:solidFill>
              </a:rPr>
              <a:t>Chirality in Monosaccharides</a:t>
            </a:r>
            <a:endParaRPr lang="en-US" b="1" i="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 462 16_UNF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33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 462 16_UN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91440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462c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71688" y="228600"/>
            <a:ext cx="5000625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Fischer Projection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 463 16_UN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463a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206829"/>
            <a:ext cx="5000625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D and L Notation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 463 16_UN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0"/>
            <a:ext cx="9144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463b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71688" y="228600"/>
            <a:ext cx="5000625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D and L Notation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D-L</a:t>
            </a:r>
            <a:r>
              <a:rPr lang="en-US" dirty="0" smtClean="0"/>
              <a:t> is fundamentally different from R-S notation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dirty="0" smtClean="0"/>
              <a:t>R-S is only used for single </a:t>
            </a:r>
            <a:r>
              <a:rPr lang="en-US" dirty="0" err="1" smtClean="0"/>
              <a:t>stereogenic</a:t>
            </a:r>
            <a:r>
              <a:rPr lang="en-US" dirty="0" smtClean="0"/>
              <a:t> center, while D-L is used for the whole molecule.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Stereochemistry is assigned on basis of whether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configuration of highest-numbered </a:t>
            </a:r>
            <a:r>
              <a:rPr lang="en-US" dirty="0" err="1" smtClean="0">
                <a:solidFill>
                  <a:schemeClr val="tx2"/>
                </a:solidFill>
              </a:rPr>
              <a:t>stereogenic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centeris</a:t>
            </a:r>
            <a:r>
              <a:rPr lang="en-US" dirty="0" smtClean="0">
                <a:solidFill>
                  <a:schemeClr val="tx2"/>
                </a:solidFill>
              </a:rPr>
              <a:t> analogous to </a:t>
            </a:r>
            <a:r>
              <a:rPr lang="en-US" sz="2800" dirty="0" smtClean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 or </a:t>
            </a:r>
            <a:r>
              <a:rPr lang="en-US" sz="2800" dirty="0" smtClean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-glyceraldehyde.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D and L Notation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 464 Fig 1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464, Fig. 16-1</a:t>
            </a:r>
          </a:p>
        </p:txBody>
      </p:sp>
    </p:spTree>
    <p:extLst>
      <p:ext uri="{BB962C8B-B14F-4D97-AF65-F5344CB8AC3E}">
        <p14:creationId xmlns:p14="http://schemas.microsoft.com/office/powerpoint/2010/main" val="28782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884" y="1447800"/>
            <a:ext cx="8534399" cy="3133725"/>
          </a:xfrm>
          <a:prstGeom prst="rect">
            <a:avLst/>
          </a:prstGeom>
        </p:spPr>
        <p:txBody>
          <a:bodyPr wrap="none" lIns="19050" tIns="26987" rIns="19050" bIns="26987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3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16.4</a:t>
            </a:r>
          </a:p>
          <a:p>
            <a:pPr>
              <a:lnSpc>
                <a:spcPts val="43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Cyclic </a:t>
            </a:r>
            <a:r>
              <a:rPr lang="en-US" sz="4000" b="1" dirty="0" err="1" smtClean="0">
                <a:solidFill>
                  <a:srgbClr val="0070C0"/>
                </a:solidFill>
              </a:rPr>
              <a:t>Hemiacetal</a:t>
            </a:r>
            <a:r>
              <a:rPr lang="en-US" sz="4000" b="1" dirty="0" smtClean="0">
                <a:solidFill>
                  <a:srgbClr val="0070C0"/>
                </a:solidFill>
              </a:rPr>
              <a:t> Structures </a:t>
            </a:r>
          </a:p>
          <a:p>
            <a:pPr>
              <a:lnSpc>
                <a:spcPts val="43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sz="4000" b="1" dirty="0" smtClean="0">
                <a:solidFill>
                  <a:srgbClr val="0070C0"/>
                </a:solidFill>
              </a:rPr>
              <a:t>of Monosaccharides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Recall from Section 9.7</a:t>
            </a:r>
          </a:p>
        </p:txBody>
      </p:sp>
      <p:sp>
        <p:nvSpPr>
          <p:cNvPr id="54305" name="Rectangle 33"/>
          <p:cNvSpPr>
            <a:spLocks noGrp="1" noChangeArrowheads="1"/>
          </p:cNvSpPr>
          <p:nvPr>
            <p:ph idx="1"/>
          </p:nvPr>
        </p:nvSpPr>
        <p:spPr>
          <a:xfrm>
            <a:off x="773113" y="3919538"/>
            <a:ext cx="7599362" cy="1117600"/>
          </a:xfrm>
          <a:effectLst>
            <a:outerShdw blurRad="25400" dist="25400" dir="2400000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Product is a hemiacetal.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846388" y="2520950"/>
            <a:ext cx="868827" cy="5386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95338" eaLnBrk="0" hangingPunct="0">
              <a:lnSpc>
                <a:spcPts val="3500"/>
              </a:lnSpc>
              <a:spcBef>
                <a:spcPct val="50000"/>
              </a:spcBef>
              <a:tabLst>
                <a:tab pos="398463" algn="l"/>
                <a:tab pos="795338" algn="l"/>
                <a:tab pos="11938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R"O</a:t>
            </a:r>
            <a:r>
              <a:rPr lang="en-US" sz="2400" dirty="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9400" y="1857375"/>
            <a:ext cx="2058988" cy="1897063"/>
            <a:chOff x="176" y="1170"/>
            <a:chExt cx="1297" cy="1195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521" y="161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  <p:sp>
          <p:nvSpPr>
            <p:cNvPr id="54278" name="Line 6"/>
            <p:cNvSpPr>
              <a:spLocks noChangeShapeType="1"/>
            </p:cNvSpPr>
            <p:nvPr/>
          </p:nvSpPr>
          <p:spPr bwMode="auto">
            <a:xfrm>
              <a:off x="476" y="1393"/>
              <a:ext cx="154" cy="2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 flipV="1">
              <a:off x="477" y="1875"/>
              <a:ext cx="154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1058" y="1739"/>
              <a:ext cx="244" cy="3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••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14" y="1757"/>
              <a:ext cx="229" cy="69"/>
              <a:chOff x="814" y="1757"/>
              <a:chExt cx="229" cy="69"/>
            </a:xfrm>
          </p:grpSpPr>
          <p:sp>
            <p:nvSpPr>
              <p:cNvPr id="54282" name="Line 10"/>
              <p:cNvSpPr>
                <a:spLocks noChangeShapeType="1"/>
              </p:cNvSpPr>
              <p:nvPr/>
            </p:nvSpPr>
            <p:spPr bwMode="auto">
              <a:xfrm>
                <a:off x="814" y="1757"/>
                <a:ext cx="22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4283" name="Line 11"/>
              <p:cNvSpPr>
                <a:spLocks noChangeShapeType="1"/>
              </p:cNvSpPr>
              <p:nvPr/>
            </p:nvSpPr>
            <p:spPr bwMode="auto">
              <a:xfrm>
                <a:off x="821" y="1826"/>
                <a:ext cx="22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1036" y="1593"/>
              <a:ext cx="244" cy="3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O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1234" y="1667"/>
              <a:ext cx="239" cy="1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defTabSz="795338" eaLnBrk="0" hangingPunct="0">
                <a:lnSpc>
                  <a:spcPct val="450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/>
              </a:r>
              <a:b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231" y="1170"/>
              <a:ext cx="276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</a:t>
              </a:r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176" y="2029"/>
              <a:ext cx="319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R'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95950" y="1790700"/>
            <a:ext cx="3040063" cy="2085975"/>
            <a:chOff x="3588" y="1128"/>
            <a:chExt cx="1915" cy="1314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3588" y="1598"/>
              <a:ext cx="53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R"O</a:t>
              </a:r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4090" y="1749"/>
              <a:ext cx="22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4291" name="Rectangle 19"/>
            <p:cNvSpPr>
              <a:spLocks noChangeArrowheads="1"/>
            </p:cNvSpPr>
            <p:nvPr/>
          </p:nvSpPr>
          <p:spPr bwMode="auto">
            <a:xfrm>
              <a:off x="4295" y="1606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4571" y="1757"/>
              <a:ext cx="22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4453" y="1396"/>
              <a:ext cx="0" cy="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4450" y="1888"/>
              <a:ext cx="0" cy="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776" y="1604"/>
              <a:ext cx="727" cy="337"/>
              <a:chOff x="4776" y="1604"/>
              <a:chExt cx="727" cy="337"/>
            </a:xfrm>
          </p:grpSpPr>
          <p:sp>
            <p:nvSpPr>
              <p:cNvPr id="54296" name="Rectangle 24"/>
              <p:cNvSpPr>
                <a:spLocks noChangeArrowheads="1"/>
              </p:cNvSpPr>
              <p:nvPr/>
            </p:nvSpPr>
            <p:spPr bwMode="auto">
              <a:xfrm>
                <a:off x="4776" y="1604"/>
                <a:ext cx="288" cy="3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defTabSz="795338" eaLnBrk="0" hangingPunct="0">
                  <a:lnSpc>
                    <a:spcPts val="3500"/>
                  </a:lnSpc>
                  <a:spcBef>
                    <a:spcPct val="50000"/>
                  </a:spcBef>
                  <a:tabLst>
                    <a:tab pos="398463" algn="l"/>
                    <a:tab pos="795338" algn="l"/>
                    <a:tab pos="1193800" algn="l"/>
                  </a:tabLs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O</a:t>
                </a:r>
              </a:p>
            </p:txBody>
          </p:sp>
          <p:sp>
            <p:nvSpPr>
              <p:cNvPr id="54297" name="Line 25"/>
              <p:cNvSpPr>
                <a:spLocks noChangeShapeType="1"/>
              </p:cNvSpPr>
              <p:nvPr/>
            </p:nvSpPr>
            <p:spPr bwMode="auto">
              <a:xfrm>
                <a:off x="5045" y="1752"/>
                <a:ext cx="209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4298" name="Rectangle 26"/>
              <p:cNvSpPr>
                <a:spLocks noChangeArrowheads="1"/>
              </p:cNvSpPr>
              <p:nvPr/>
            </p:nvSpPr>
            <p:spPr bwMode="auto">
              <a:xfrm>
                <a:off x="5227" y="1605"/>
                <a:ext cx="276" cy="3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defTabSz="795338" eaLnBrk="0" hangingPunct="0">
                  <a:lnSpc>
                    <a:spcPts val="3500"/>
                  </a:lnSpc>
                  <a:spcBef>
                    <a:spcPct val="50000"/>
                  </a:spcBef>
                  <a:tabLst>
                    <a:tab pos="398463" algn="l"/>
                    <a:tab pos="795338" algn="l"/>
                    <a:tab pos="1193800" algn="l"/>
                  </a:tabLst>
                  <a:defRPr/>
                </a:pPr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H</a:t>
                </a:r>
              </a:p>
            </p:txBody>
          </p:sp>
        </p:grpSp>
        <p:sp>
          <p:nvSpPr>
            <p:cNvPr id="54299" name="Rectangle 27"/>
            <p:cNvSpPr>
              <a:spLocks noChangeArrowheads="1"/>
            </p:cNvSpPr>
            <p:nvPr/>
          </p:nvSpPr>
          <p:spPr bwMode="auto">
            <a:xfrm>
              <a:off x="4800" y="1430"/>
              <a:ext cx="248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••</a:t>
              </a:r>
            </a:p>
          </p:txBody>
        </p:sp>
        <p:sp>
          <p:nvSpPr>
            <p:cNvPr id="54300" name="Rectangle 28"/>
            <p:cNvSpPr>
              <a:spLocks noChangeArrowheads="1"/>
            </p:cNvSpPr>
            <p:nvPr/>
          </p:nvSpPr>
          <p:spPr bwMode="auto">
            <a:xfrm>
              <a:off x="4800" y="1768"/>
              <a:ext cx="248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••</a:t>
              </a:r>
            </a:p>
          </p:txBody>
        </p:sp>
        <p:sp>
          <p:nvSpPr>
            <p:cNvPr id="54301" name="Rectangle 29"/>
            <p:cNvSpPr>
              <a:spLocks noChangeArrowheads="1"/>
            </p:cNvSpPr>
            <p:nvPr/>
          </p:nvSpPr>
          <p:spPr bwMode="auto">
            <a:xfrm>
              <a:off x="3843" y="1419"/>
              <a:ext cx="248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••</a:t>
              </a:r>
            </a:p>
          </p:txBody>
        </p:sp>
        <p:sp>
          <p:nvSpPr>
            <p:cNvPr id="54302" name="Rectangle 30"/>
            <p:cNvSpPr>
              <a:spLocks noChangeArrowheads="1"/>
            </p:cNvSpPr>
            <p:nvPr/>
          </p:nvSpPr>
          <p:spPr bwMode="auto">
            <a:xfrm>
              <a:off x="3843" y="1757"/>
              <a:ext cx="248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••</a:t>
              </a:r>
            </a:p>
          </p:txBody>
        </p:sp>
        <p:sp>
          <p:nvSpPr>
            <p:cNvPr id="54303" name="Rectangle 31"/>
            <p:cNvSpPr>
              <a:spLocks noChangeArrowheads="1"/>
            </p:cNvSpPr>
            <p:nvPr/>
          </p:nvSpPr>
          <p:spPr bwMode="auto">
            <a:xfrm>
              <a:off x="4316" y="1128"/>
              <a:ext cx="276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</a:t>
              </a:r>
            </a:p>
          </p:txBody>
        </p:sp>
        <p:sp>
          <p:nvSpPr>
            <p:cNvPr id="54304" name="Rectangle 32"/>
            <p:cNvSpPr>
              <a:spLocks noChangeArrowheads="1"/>
            </p:cNvSpPr>
            <p:nvPr/>
          </p:nvSpPr>
          <p:spPr bwMode="auto">
            <a:xfrm>
              <a:off x="4317" y="2106"/>
              <a:ext cx="319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R'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270375" y="2682875"/>
            <a:ext cx="1084263" cy="222250"/>
            <a:chOff x="2690" y="1690"/>
            <a:chExt cx="683" cy="140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4307" name="Line 35"/>
            <p:cNvSpPr>
              <a:spLocks noChangeShapeType="1"/>
            </p:cNvSpPr>
            <p:nvPr/>
          </p:nvSpPr>
          <p:spPr bwMode="auto">
            <a:xfrm>
              <a:off x="2698" y="1690"/>
              <a:ext cx="6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4308" name="Line 36"/>
            <p:cNvSpPr>
              <a:spLocks noChangeShapeType="1"/>
            </p:cNvSpPr>
            <p:nvPr/>
          </p:nvSpPr>
          <p:spPr bwMode="auto">
            <a:xfrm flipH="1">
              <a:off x="2690" y="1830"/>
              <a:ext cx="6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2338388" y="2505075"/>
            <a:ext cx="388937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7029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	Organic compounds in nature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Carbohydrates</a:t>
            </a:r>
            <a:r>
              <a:rPr lang="en-US" dirty="0" smtClean="0"/>
              <a:t> are among the major classes of organic compounds found in nature.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Others include: </a:t>
            </a:r>
            <a:r>
              <a:rPr lang="en-US" dirty="0" smtClean="0">
                <a:solidFill>
                  <a:schemeClr val="accent1"/>
                </a:solidFill>
              </a:rPr>
              <a:t>lipids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1"/>
                </a:solidFill>
              </a:rPr>
              <a:t> proteins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1"/>
                </a:solidFill>
              </a:rPr>
              <a:t> nucleic acids.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 cap="flat"/>
          <a:effectLst>
            <a:outerShdw blurRad="25400" dist="25400" dir="2400000" algn="ctr" rotWithShape="0">
              <a:schemeClr val="tx1"/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Cyclic </a:t>
            </a:r>
            <a:r>
              <a:rPr lang="en-US" b="1" dirty="0" err="1">
                <a:solidFill>
                  <a:srgbClr val="0070C0"/>
                </a:solidFill>
              </a:rPr>
              <a:t>Hemiacetals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73113" y="4137025"/>
            <a:ext cx="7599362" cy="2540000"/>
          </a:xfrm>
          <a:effectLst>
            <a:outerShdw blurRad="25400" dist="25400" dir="2400000" algn="ctr" rotWithShape="0">
              <a:schemeClr val="tx1"/>
            </a:outerShdw>
          </a:effectLst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Aldehydes</a:t>
            </a:r>
            <a:r>
              <a:rPr lang="en-US" dirty="0"/>
              <a:t> and </a:t>
            </a:r>
            <a:r>
              <a:rPr lang="en-US" dirty="0" err="1"/>
              <a:t>ketones</a:t>
            </a:r>
            <a:r>
              <a:rPr lang="en-US" dirty="0"/>
              <a:t> that contain an OH group elsewhere in the molecule can undergo </a:t>
            </a:r>
            <a:r>
              <a:rPr lang="en-US" dirty="0" err="1"/>
              <a:t>intramolecular</a:t>
            </a:r>
            <a:r>
              <a:rPr lang="en-US" dirty="0"/>
              <a:t> </a:t>
            </a:r>
            <a:r>
              <a:rPr lang="en-US" dirty="0" err="1"/>
              <a:t>hemiacetal</a:t>
            </a:r>
            <a:r>
              <a:rPr lang="en-US" dirty="0"/>
              <a:t> formation.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equilibrium favors the cyclic </a:t>
            </a:r>
            <a:r>
              <a:rPr lang="en-US" dirty="0" err="1"/>
              <a:t>hemiacetal</a:t>
            </a:r>
            <a:r>
              <a:rPr lang="en-US" dirty="0"/>
              <a:t> if the ring is 5- or 6-membered.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82713" y="1570038"/>
            <a:ext cx="1933575" cy="2571750"/>
            <a:chOff x="871" y="989"/>
            <a:chExt cx="1218" cy="1620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200" y="1419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</a:p>
          </p:txBody>
        </p:sp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>
              <a:off x="1116" y="1212"/>
              <a:ext cx="154" cy="2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61" y="1542"/>
              <a:ext cx="225" cy="63"/>
              <a:chOff x="1461" y="1542"/>
              <a:chExt cx="225" cy="63"/>
            </a:xfrm>
          </p:grpSpPr>
          <p:sp>
            <p:nvSpPr>
              <p:cNvPr id="56328" name="Line 8"/>
              <p:cNvSpPr>
                <a:spLocks noChangeShapeType="1"/>
              </p:cNvSpPr>
              <p:nvPr/>
            </p:nvSpPr>
            <p:spPr bwMode="auto">
              <a:xfrm>
                <a:off x="1464" y="1542"/>
                <a:ext cx="22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6329" name="Line 9"/>
              <p:cNvSpPr>
                <a:spLocks noChangeShapeType="1"/>
              </p:cNvSpPr>
              <p:nvPr/>
            </p:nvSpPr>
            <p:spPr bwMode="auto">
              <a:xfrm>
                <a:off x="1461" y="1605"/>
                <a:ext cx="22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676" y="1412"/>
              <a:ext cx="288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</a:t>
              </a: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871" y="989"/>
              <a:ext cx="276" cy="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defTabSz="795338" eaLnBrk="0" hangingPunct="0">
                <a:lnSpc>
                  <a:spcPts val="3500"/>
                </a:lnSpc>
                <a:spcBef>
                  <a:spcPct val="50000"/>
                </a:spcBef>
                <a:tabLst>
                  <a:tab pos="398463" algn="l"/>
                  <a:tab pos="795338" algn="l"/>
                  <a:tab pos="1193800" algn="l"/>
                </a:tabLst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R</a:t>
              </a: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1639" y="2284"/>
              <a:ext cx="450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H</a:t>
              </a: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33" y="1656"/>
              <a:ext cx="642" cy="773"/>
              <a:chOff x="1033" y="1656"/>
              <a:chExt cx="642" cy="773"/>
            </a:xfrm>
          </p:grpSpPr>
          <p:sp>
            <p:nvSpPr>
              <p:cNvPr id="56334" name="Arc 14"/>
              <p:cNvSpPr>
                <a:spLocks/>
              </p:cNvSpPr>
              <p:nvPr/>
            </p:nvSpPr>
            <p:spPr bwMode="auto">
              <a:xfrm>
                <a:off x="1033" y="1829"/>
                <a:ext cx="642" cy="60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56335" name="Line 15"/>
              <p:cNvSpPr>
                <a:spLocks noChangeShapeType="1"/>
              </p:cNvSpPr>
              <p:nvPr/>
            </p:nvSpPr>
            <p:spPr bwMode="auto">
              <a:xfrm flipH="1">
                <a:off x="1035" y="1656"/>
                <a:ext cx="192" cy="1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30650" y="2717800"/>
            <a:ext cx="1084263" cy="222250"/>
            <a:chOff x="2476" y="1712"/>
            <a:chExt cx="683" cy="140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2484" y="1712"/>
              <a:ext cx="6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H="1">
              <a:off x="2476" y="1852"/>
              <a:ext cx="6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273800" y="2252663"/>
            <a:ext cx="4381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</a:t>
            </a:r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6140450" y="1924050"/>
            <a:ext cx="244475" cy="37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759575" y="1631950"/>
            <a:ext cx="714375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95338" eaLnBrk="0" hangingPunct="0">
              <a:lnSpc>
                <a:spcPts val="3500"/>
              </a:lnSpc>
              <a:spcBef>
                <a:spcPct val="50000"/>
              </a:spcBef>
              <a:tabLst>
                <a:tab pos="398463" algn="l"/>
                <a:tab pos="795338" algn="l"/>
                <a:tab pos="1193800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OH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751513" y="1570038"/>
            <a:ext cx="438150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defTabSz="795338" eaLnBrk="0" hangingPunct="0">
              <a:lnSpc>
                <a:spcPts val="3500"/>
              </a:lnSpc>
              <a:spcBef>
                <a:spcPct val="50000"/>
              </a:spcBef>
              <a:tabLst>
                <a:tab pos="398463" algn="l"/>
                <a:tab pos="795338" algn="l"/>
                <a:tab pos="1193800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6970713" y="3625850"/>
            <a:ext cx="457200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008688" y="2628900"/>
            <a:ext cx="1019175" cy="1227138"/>
            <a:chOff x="3785" y="1656"/>
            <a:chExt cx="642" cy="773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6345" name="Arc 25"/>
            <p:cNvSpPr>
              <a:spLocks/>
            </p:cNvSpPr>
            <p:nvPr/>
          </p:nvSpPr>
          <p:spPr bwMode="auto">
            <a:xfrm>
              <a:off x="3785" y="1829"/>
              <a:ext cx="642" cy="60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 flipH="1">
              <a:off x="3787" y="1656"/>
              <a:ext cx="192" cy="1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6347" name="Line 27"/>
          <p:cNvSpPr>
            <a:spLocks noChangeShapeType="1"/>
          </p:cNvSpPr>
          <p:nvPr/>
        </p:nvSpPr>
        <p:spPr bwMode="auto">
          <a:xfrm flipV="1">
            <a:off x="6616700" y="2024063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6583363" y="2662238"/>
            <a:ext cx="515937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9988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 466 Fig 1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466, Fig. 16-2</a:t>
            </a:r>
          </a:p>
        </p:txBody>
      </p:sp>
    </p:spTree>
    <p:extLst>
      <p:ext uri="{BB962C8B-B14F-4D97-AF65-F5344CB8AC3E}">
        <p14:creationId xmlns:p14="http://schemas.microsoft.com/office/powerpoint/2010/main" val="24560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 467 16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9144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467a</a:t>
            </a:r>
          </a:p>
        </p:txBody>
      </p:sp>
      <p:pic>
        <p:nvPicPr>
          <p:cNvPr id="4" name="Picture 3" descr="p 467 16_UNF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38648"/>
            <a:ext cx="1011236" cy="1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 468 16_UNF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9144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468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81200" y="304800"/>
            <a:ext cx="5562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16.5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Anomeric</a:t>
            </a:r>
            <a:r>
              <a:rPr lang="en-US" b="1" dirty="0" smtClean="0">
                <a:solidFill>
                  <a:srgbClr val="0070C0"/>
                </a:solidFill>
              </a:rPr>
              <a:t> Carbons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19200" y="381000"/>
            <a:ext cx="66294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16.6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Pyranose</a:t>
            </a:r>
            <a:r>
              <a:rPr lang="en-US" b="1" dirty="0" smtClean="0">
                <a:solidFill>
                  <a:srgbClr val="0070C0"/>
                </a:solidFill>
              </a:rPr>
              <a:t> Structures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p 469 16_UNF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7" y="5181600"/>
            <a:ext cx="762000" cy="13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 468 16_UNF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37" y="2286000"/>
            <a:ext cx="6598249" cy="22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3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 469 16_UNF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648200"/>
            <a:ext cx="700125" cy="10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52400"/>
            <a:ext cx="66294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16.6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Furanose</a:t>
            </a:r>
            <a:r>
              <a:rPr lang="en-US" b="1" dirty="0" smtClean="0">
                <a:solidFill>
                  <a:srgbClr val="0070C0"/>
                </a:solidFill>
              </a:rPr>
              <a:t> Structures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p 469 16_UNF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76" y="1905000"/>
            <a:ext cx="5867400" cy="21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2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 470 16_UN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470a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52400"/>
            <a:ext cx="6629400" cy="1447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16.6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Furanose</a:t>
            </a:r>
            <a:r>
              <a:rPr lang="en-US" b="1" dirty="0" smtClean="0">
                <a:solidFill>
                  <a:srgbClr val="0070C0"/>
                </a:solidFill>
              </a:rPr>
              <a:t> Structures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Conformation of </a:t>
            </a:r>
            <a:r>
              <a:rPr lang="en-US" b="1" dirty="0" err="1" smtClean="0">
                <a:solidFill>
                  <a:srgbClr val="0070C0"/>
                </a:solidFill>
              </a:rPr>
              <a:t>Pyranoses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p 468 16_UNF1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229600" cy="28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 470 16_UNF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470b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9829" y="152401"/>
            <a:ext cx="6858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16.7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Conformation of </a:t>
            </a:r>
            <a:r>
              <a:rPr lang="en-US" sz="4000" b="1" dirty="0" err="1" smtClean="0">
                <a:solidFill>
                  <a:srgbClr val="0070C0"/>
                </a:solidFill>
              </a:rPr>
              <a:t>Pyranoses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03387" y="1524000"/>
            <a:ext cx="5737225" cy="2362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Reactions of Carbohydrates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28600"/>
            <a:ext cx="7791450" cy="787400"/>
          </a:xfrm>
          <a:ln/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Functions of Carbohydrates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53603" name="Picture 3" descr="food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143000"/>
            <a:ext cx="2622550" cy="1990725"/>
          </a:xfrm>
          <a:noFill/>
          <a:ln/>
        </p:spPr>
      </p:pic>
      <p:pic>
        <p:nvPicPr>
          <p:cNvPr id="153604" name="Picture 4" descr="cellulose-fib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066800"/>
            <a:ext cx="3530600" cy="1990725"/>
          </a:xfrm>
          <a:noFill/>
          <a:ln/>
        </p:spPr>
      </p:pic>
      <p:pic>
        <p:nvPicPr>
          <p:cNvPr id="15360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143000" y="3657600"/>
            <a:ext cx="3088843" cy="1998663"/>
          </a:xfrm>
        </p:spPr>
      </p:pic>
      <p:pic>
        <p:nvPicPr>
          <p:cNvPr id="153605" name="Picture 5" descr="bin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257800" y="3581400"/>
            <a:ext cx="2734918" cy="2227934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936171" y="6019800"/>
            <a:ext cx="489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Components of genetic material; DNA</a:t>
            </a:r>
            <a:r>
              <a:rPr lang="en-US" baseline="0" dirty="0" smtClean="0"/>
              <a:t> and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225" y="647700"/>
            <a:ext cx="6330950" cy="711200"/>
          </a:xfrm>
          <a:ln cap="flat"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Carbohydrate Reactivity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38138" algn="l"/>
              </a:tabLst>
            </a:pPr>
            <a:r>
              <a:rPr lang="en-US" dirty="0" smtClean="0"/>
              <a:t>Reactions of carbohydrates are similar to other organic reactions already studied.</a:t>
            </a:r>
          </a:p>
          <a:p>
            <a:pPr>
              <a:tabLst>
                <a:tab pos="338138" algn="l"/>
              </a:tabLst>
            </a:pPr>
            <a:r>
              <a:rPr lang="en-US" dirty="0" smtClean="0"/>
              <a:t>These reactions were once used extensively for structure determination.</a:t>
            </a:r>
          </a:p>
          <a:p>
            <a:pPr>
              <a:tabLst>
                <a:tab pos="338138" algn="l"/>
              </a:tabLst>
            </a:pPr>
            <a:r>
              <a:rPr lang="en-US" dirty="0" smtClean="0"/>
              <a:t>Reactions of carbohydrates can involve either </a:t>
            </a:r>
            <a:r>
              <a:rPr lang="en-US" dirty="0" smtClean="0">
                <a:solidFill>
                  <a:srgbClr val="00B0F0"/>
                </a:solidFill>
              </a:rPr>
              <a:t>open-chain form, </a:t>
            </a:r>
            <a:r>
              <a:rPr lang="en-US" dirty="0" err="1" smtClean="0">
                <a:solidFill>
                  <a:srgbClr val="00B0F0"/>
                </a:solidFill>
              </a:rPr>
              <a:t>furanose</a:t>
            </a:r>
            <a:r>
              <a:rPr lang="en-US" dirty="0" smtClean="0">
                <a:solidFill>
                  <a:srgbClr val="00B0F0"/>
                </a:solidFill>
              </a:rPr>
              <a:t>, or </a:t>
            </a:r>
            <a:r>
              <a:rPr lang="en-US" dirty="0" err="1" smtClean="0">
                <a:solidFill>
                  <a:srgbClr val="00B0F0"/>
                </a:solidFill>
              </a:rPr>
              <a:t>pyranose</a:t>
            </a:r>
            <a:r>
              <a:rPr lang="en-US" dirty="0" smtClean="0">
                <a:solidFill>
                  <a:srgbClr val="00B0F0"/>
                </a:solidFill>
              </a:rPr>
              <a:t> forms.</a:t>
            </a:r>
          </a:p>
        </p:txBody>
      </p:sp>
    </p:spTree>
    <p:extLst>
      <p:ext uri="{BB962C8B-B14F-4D97-AF65-F5344CB8AC3E}">
        <p14:creationId xmlns:p14="http://schemas.microsoft.com/office/powerpoint/2010/main" val="1630139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 471 16_UN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981200"/>
            <a:ext cx="9144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471b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91998" y="304800"/>
            <a:ext cx="6581775" cy="1028700"/>
          </a:xfrm>
          <a:prstGeom prst="rect">
            <a:avLst/>
          </a:prstGeom>
          <a:ln cap="flat"/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16.8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Esters from monosaccharides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471b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6581775" cy="1028700"/>
          </a:xfrm>
          <a:prstGeom prst="rect">
            <a:avLst/>
          </a:prstGeom>
          <a:ln cap="flat"/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16.8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Ethers from monosaccharides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p 471 16_UNF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42582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2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471b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8700" y="304800"/>
            <a:ext cx="6581775" cy="1028700"/>
          </a:xfrm>
          <a:prstGeom prst="rect">
            <a:avLst/>
          </a:prstGeom>
          <a:ln cap="flat"/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16.9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Reduction of monosaccharides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p 472 16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9" y="2159567"/>
            <a:ext cx="7565200" cy="21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471b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6581775" cy="1028700"/>
          </a:xfrm>
          <a:prstGeom prst="rect">
            <a:avLst/>
          </a:prstGeom>
          <a:ln cap="flat"/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16.10 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Oxidation of monosaccharides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p 472 16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809919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471b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6581775" cy="1028700"/>
          </a:xfrm>
          <a:prstGeom prst="rect">
            <a:avLst/>
          </a:prstGeom>
          <a:ln cap="flat"/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16.10 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Oxidation of monosaccharides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p 473 16_UN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19975" cy="138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 472 16_UNF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3" y="3429000"/>
            <a:ext cx="1893887" cy="22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1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43800" y="6548438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/>
          <a:p>
            <a:pPr algn="r"/>
            <a:r>
              <a:rPr lang="en-US" sz="1200" b="1"/>
              <a:t>p. 471b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304800"/>
            <a:ext cx="6581775" cy="1028700"/>
          </a:xfrm>
          <a:prstGeom prst="rect">
            <a:avLst/>
          </a:prstGeom>
          <a:ln cap="flat"/>
        </p:spPr>
        <p:txBody>
          <a:bodyPr rtlCol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16.10 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Oxidation of monosaccharides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p 472 16_UNF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6" y="1600200"/>
            <a:ext cx="643401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369888"/>
            <a:ext cx="6940550" cy="711200"/>
          </a:xfrm>
          <a:ln cap="flat"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</a:rPr>
              <a:t>Oxidation Occurs at the Ends</a:t>
            </a:r>
          </a:p>
        </p:txBody>
      </p:sp>
      <p:sp>
        <p:nvSpPr>
          <p:cNvPr id="57394" name="Rectangle 50"/>
          <p:cNvSpPr>
            <a:spLocks noGrp="1" noChangeArrowheads="1"/>
          </p:cNvSpPr>
          <p:nvPr>
            <p:ph idx="1"/>
          </p:nvPr>
        </p:nvSpPr>
        <p:spPr>
          <a:xfrm>
            <a:off x="698500" y="1290638"/>
            <a:ext cx="7816850" cy="9191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Easiest to oxidize the </a:t>
            </a:r>
            <a:r>
              <a:rPr lang="en-US" dirty="0" err="1"/>
              <a:t>aldehyde</a:t>
            </a:r>
            <a:r>
              <a:rPr lang="en-US" dirty="0"/>
              <a:t> and the primary alcohol functions.</a:t>
            </a: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585788" y="1622425"/>
            <a:ext cx="18415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7445" name="Text Box 101"/>
          <p:cNvSpPr txBox="1">
            <a:spLocks noChangeArrowheads="1"/>
          </p:cNvSpPr>
          <p:nvPr/>
        </p:nvSpPr>
        <p:spPr bwMode="auto">
          <a:xfrm>
            <a:off x="3605439" y="6106268"/>
            <a:ext cx="1345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err="1">
                <a:cs typeface="+mn-cs"/>
              </a:rPr>
              <a:t>Aldonic</a:t>
            </a:r>
            <a:r>
              <a:rPr lang="en-US" b="1" dirty="0">
                <a:cs typeface="+mn-cs"/>
              </a:rPr>
              <a:t> acid</a:t>
            </a:r>
          </a:p>
        </p:txBody>
      </p:sp>
      <p:sp>
        <p:nvSpPr>
          <p:cNvPr id="57447" name="Text Box 103"/>
          <p:cNvSpPr txBox="1">
            <a:spLocks noChangeArrowheads="1"/>
          </p:cNvSpPr>
          <p:nvPr/>
        </p:nvSpPr>
        <p:spPr bwMode="auto">
          <a:xfrm>
            <a:off x="7042150" y="6084888"/>
            <a:ext cx="129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Aldaric acid</a:t>
            </a: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482975" y="2743201"/>
            <a:ext cx="1720850" cy="2968625"/>
            <a:chOff x="816" y="1728"/>
            <a:chExt cx="1084" cy="1870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 flipV="1">
              <a:off x="1173" y="1994"/>
              <a:ext cx="0" cy="35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1171" y="2932"/>
              <a:ext cx="0" cy="3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366" name="Rectangle 22"/>
            <p:cNvSpPr>
              <a:spLocks noChangeArrowheads="1"/>
            </p:cNvSpPr>
            <p:nvPr/>
          </p:nvSpPr>
          <p:spPr bwMode="auto">
            <a:xfrm>
              <a:off x="1035" y="1728"/>
              <a:ext cx="697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</a:t>
              </a:r>
              <a:r>
                <a:rPr lang="en-US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2</a:t>
              </a:r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H</a:t>
              </a:r>
            </a:p>
          </p:txBody>
        </p:sp>
        <p:sp>
          <p:nvSpPr>
            <p:cNvPr id="57370" name="Rectangle 26"/>
            <p:cNvSpPr>
              <a:spLocks noChangeArrowheads="1"/>
            </p:cNvSpPr>
            <p:nvPr/>
          </p:nvSpPr>
          <p:spPr bwMode="auto">
            <a:xfrm>
              <a:off x="1632" y="1728"/>
              <a:ext cx="114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7371" name="Rectangle 27"/>
            <p:cNvSpPr>
              <a:spLocks noChangeArrowheads="1"/>
            </p:cNvSpPr>
            <p:nvPr/>
          </p:nvSpPr>
          <p:spPr bwMode="auto">
            <a:xfrm>
              <a:off x="1041" y="3273"/>
              <a:ext cx="859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CH</a:t>
              </a:r>
              <a:r>
                <a:rPr 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2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OH</a:t>
              </a:r>
            </a:p>
          </p:txBody>
        </p:sp>
        <p:sp>
          <p:nvSpPr>
            <p:cNvPr id="57453" name="Freeform 109"/>
            <p:cNvSpPr>
              <a:spLocks/>
            </p:cNvSpPr>
            <p:nvPr/>
          </p:nvSpPr>
          <p:spPr bwMode="auto">
            <a:xfrm>
              <a:off x="816" y="3024"/>
              <a:ext cx="672" cy="4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576" y="96"/>
                </a:cxn>
                <a:cxn ang="0">
                  <a:pos x="672" y="0"/>
                </a:cxn>
                <a:cxn ang="0">
                  <a:pos x="768" y="96"/>
                </a:cxn>
                <a:cxn ang="0">
                  <a:pos x="864" y="0"/>
                </a:cxn>
                <a:cxn ang="0">
                  <a:pos x="960" y="96"/>
                </a:cxn>
                <a:cxn ang="0">
                  <a:pos x="1056" y="0"/>
                </a:cxn>
              </a:cxnLst>
              <a:rect l="0" t="0" r="r" b="b"/>
              <a:pathLst>
                <a:path w="1056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96"/>
                    <a:pt x="192" y="96"/>
                  </a:cubicBezTo>
                  <a:cubicBezTo>
                    <a:pt x="224" y="96"/>
                    <a:pt x="256" y="0"/>
                    <a:pt x="288" y="0"/>
                  </a:cubicBezTo>
                  <a:cubicBezTo>
                    <a:pt x="320" y="0"/>
                    <a:pt x="352" y="96"/>
                    <a:pt x="384" y="96"/>
                  </a:cubicBezTo>
                  <a:cubicBezTo>
                    <a:pt x="416" y="96"/>
                    <a:pt x="448" y="0"/>
                    <a:pt x="480" y="0"/>
                  </a:cubicBezTo>
                  <a:cubicBezTo>
                    <a:pt x="512" y="0"/>
                    <a:pt x="544" y="96"/>
                    <a:pt x="576" y="96"/>
                  </a:cubicBezTo>
                  <a:cubicBezTo>
                    <a:pt x="608" y="96"/>
                    <a:pt x="640" y="0"/>
                    <a:pt x="672" y="0"/>
                  </a:cubicBezTo>
                  <a:cubicBezTo>
                    <a:pt x="704" y="0"/>
                    <a:pt x="736" y="96"/>
                    <a:pt x="768" y="96"/>
                  </a:cubicBezTo>
                  <a:cubicBezTo>
                    <a:pt x="800" y="96"/>
                    <a:pt x="832" y="0"/>
                    <a:pt x="864" y="0"/>
                  </a:cubicBezTo>
                  <a:cubicBezTo>
                    <a:pt x="896" y="0"/>
                    <a:pt x="928" y="96"/>
                    <a:pt x="960" y="96"/>
                  </a:cubicBezTo>
                  <a:cubicBezTo>
                    <a:pt x="992" y="96"/>
                    <a:pt x="1040" y="16"/>
                    <a:pt x="1056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454" name="Freeform 110"/>
            <p:cNvSpPr>
              <a:spLocks/>
            </p:cNvSpPr>
            <p:nvPr/>
          </p:nvSpPr>
          <p:spPr bwMode="auto">
            <a:xfrm>
              <a:off x="866" y="2172"/>
              <a:ext cx="672" cy="4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576" y="96"/>
                </a:cxn>
                <a:cxn ang="0">
                  <a:pos x="672" y="0"/>
                </a:cxn>
                <a:cxn ang="0">
                  <a:pos x="768" y="96"/>
                </a:cxn>
                <a:cxn ang="0">
                  <a:pos x="864" y="0"/>
                </a:cxn>
                <a:cxn ang="0">
                  <a:pos x="960" y="96"/>
                </a:cxn>
                <a:cxn ang="0">
                  <a:pos x="1056" y="0"/>
                </a:cxn>
              </a:cxnLst>
              <a:rect l="0" t="0" r="r" b="b"/>
              <a:pathLst>
                <a:path w="1056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96"/>
                    <a:pt x="192" y="96"/>
                  </a:cubicBezTo>
                  <a:cubicBezTo>
                    <a:pt x="224" y="96"/>
                    <a:pt x="256" y="0"/>
                    <a:pt x="288" y="0"/>
                  </a:cubicBezTo>
                  <a:cubicBezTo>
                    <a:pt x="320" y="0"/>
                    <a:pt x="352" y="96"/>
                    <a:pt x="384" y="96"/>
                  </a:cubicBezTo>
                  <a:cubicBezTo>
                    <a:pt x="416" y="96"/>
                    <a:pt x="448" y="0"/>
                    <a:pt x="480" y="0"/>
                  </a:cubicBezTo>
                  <a:cubicBezTo>
                    <a:pt x="512" y="0"/>
                    <a:pt x="544" y="96"/>
                    <a:pt x="576" y="96"/>
                  </a:cubicBezTo>
                  <a:cubicBezTo>
                    <a:pt x="608" y="96"/>
                    <a:pt x="640" y="0"/>
                    <a:pt x="672" y="0"/>
                  </a:cubicBezTo>
                  <a:cubicBezTo>
                    <a:pt x="704" y="0"/>
                    <a:pt x="736" y="96"/>
                    <a:pt x="768" y="96"/>
                  </a:cubicBezTo>
                  <a:cubicBezTo>
                    <a:pt x="800" y="96"/>
                    <a:pt x="832" y="0"/>
                    <a:pt x="864" y="0"/>
                  </a:cubicBezTo>
                  <a:cubicBezTo>
                    <a:pt x="896" y="0"/>
                    <a:pt x="928" y="96"/>
                    <a:pt x="960" y="96"/>
                  </a:cubicBezTo>
                  <a:cubicBezTo>
                    <a:pt x="992" y="96"/>
                    <a:pt x="1040" y="16"/>
                    <a:pt x="1056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7286625" y="2743200"/>
            <a:ext cx="1476375" cy="2968625"/>
            <a:chOff x="4080" y="1776"/>
            <a:chExt cx="930" cy="1870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7466" name="Line 122"/>
            <p:cNvSpPr>
              <a:spLocks noChangeShapeType="1"/>
            </p:cNvSpPr>
            <p:nvPr/>
          </p:nvSpPr>
          <p:spPr bwMode="auto">
            <a:xfrm flipV="1">
              <a:off x="4437" y="2042"/>
              <a:ext cx="0" cy="35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467" name="Line 123"/>
            <p:cNvSpPr>
              <a:spLocks noChangeShapeType="1"/>
            </p:cNvSpPr>
            <p:nvPr/>
          </p:nvSpPr>
          <p:spPr bwMode="auto">
            <a:xfrm>
              <a:off x="4435" y="2980"/>
              <a:ext cx="0" cy="3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469" name="Rectangle 125"/>
            <p:cNvSpPr>
              <a:spLocks noChangeArrowheads="1"/>
            </p:cNvSpPr>
            <p:nvPr/>
          </p:nvSpPr>
          <p:spPr bwMode="auto">
            <a:xfrm>
              <a:off x="4299" y="1776"/>
              <a:ext cx="697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</a:t>
              </a:r>
              <a:r>
                <a:rPr lang="en-US" baseline="-25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2</a:t>
              </a:r>
              <a:r>
                <a:rPr lang="en-US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H</a:t>
              </a:r>
            </a:p>
          </p:txBody>
        </p:sp>
        <p:sp>
          <p:nvSpPr>
            <p:cNvPr id="57473" name="Rectangle 129"/>
            <p:cNvSpPr>
              <a:spLocks noChangeArrowheads="1"/>
            </p:cNvSpPr>
            <p:nvPr/>
          </p:nvSpPr>
          <p:spPr bwMode="auto">
            <a:xfrm>
              <a:off x="4896" y="1776"/>
              <a:ext cx="114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7474" name="Rectangle 130"/>
            <p:cNvSpPr>
              <a:spLocks noChangeArrowheads="1"/>
            </p:cNvSpPr>
            <p:nvPr/>
          </p:nvSpPr>
          <p:spPr bwMode="auto">
            <a:xfrm>
              <a:off x="4305" y="3321"/>
              <a:ext cx="697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CO</a:t>
              </a:r>
              <a:r>
                <a:rPr lang="en-US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2</a:t>
              </a:r>
              <a:r>
                <a:rPr lang="en-US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H</a:t>
              </a:r>
            </a:p>
          </p:txBody>
        </p:sp>
        <p:sp>
          <p:nvSpPr>
            <p:cNvPr id="57475" name="Freeform 131"/>
            <p:cNvSpPr>
              <a:spLocks/>
            </p:cNvSpPr>
            <p:nvPr/>
          </p:nvSpPr>
          <p:spPr bwMode="auto">
            <a:xfrm>
              <a:off x="4080" y="3072"/>
              <a:ext cx="672" cy="4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576" y="96"/>
                </a:cxn>
                <a:cxn ang="0">
                  <a:pos x="672" y="0"/>
                </a:cxn>
                <a:cxn ang="0">
                  <a:pos x="768" y="96"/>
                </a:cxn>
                <a:cxn ang="0">
                  <a:pos x="864" y="0"/>
                </a:cxn>
                <a:cxn ang="0">
                  <a:pos x="960" y="96"/>
                </a:cxn>
                <a:cxn ang="0">
                  <a:pos x="1056" y="0"/>
                </a:cxn>
              </a:cxnLst>
              <a:rect l="0" t="0" r="r" b="b"/>
              <a:pathLst>
                <a:path w="1056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96"/>
                    <a:pt x="192" y="96"/>
                  </a:cubicBezTo>
                  <a:cubicBezTo>
                    <a:pt x="224" y="96"/>
                    <a:pt x="256" y="0"/>
                    <a:pt x="288" y="0"/>
                  </a:cubicBezTo>
                  <a:cubicBezTo>
                    <a:pt x="320" y="0"/>
                    <a:pt x="352" y="96"/>
                    <a:pt x="384" y="96"/>
                  </a:cubicBezTo>
                  <a:cubicBezTo>
                    <a:pt x="416" y="96"/>
                    <a:pt x="448" y="0"/>
                    <a:pt x="480" y="0"/>
                  </a:cubicBezTo>
                  <a:cubicBezTo>
                    <a:pt x="512" y="0"/>
                    <a:pt x="544" y="96"/>
                    <a:pt x="576" y="96"/>
                  </a:cubicBezTo>
                  <a:cubicBezTo>
                    <a:pt x="608" y="96"/>
                    <a:pt x="640" y="0"/>
                    <a:pt x="672" y="0"/>
                  </a:cubicBezTo>
                  <a:cubicBezTo>
                    <a:pt x="704" y="0"/>
                    <a:pt x="736" y="96"/>
                    <a:pt x="768" y="96"/>
                  </a:cubicBezTo>
                  <a:cubicBezTo>
                    <a:pt x="800" y="96"/>
                    <a:pt x="832" y="0"/>
                    <a:pt x="864" y="0"/>
                  </a:cubicBezTo>
                  <a:cubicBezTo>
                    <a:pt x="896" y="0"/>
                    <a:pt x="928" y="96"/>
                    <a:pt x="960" y="96"/>
                  </a:cubicBezTo>
                  <a:cubicBezTo>
                    <a:pt x="992" y="96"/>
                    <a:pt x="1040" y="16"/>
                    <a:pt x="1056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476" name="Freeform 132"/>
            <p:cNvSpPr>
              <a:spLocks/>
            </p:cNvSpPr>
            <p:nvPr/>
          </p:nvSpPr>
          <p:spPr bwMode="auto">
            <a:xfrm>
              <a:off x="4130" y="2220"/>
              <a:ext cx="672" cy="4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576" y="96"/>
                </a:cxn>
                <a:cxn ang="0">
                  <a:pos x="672" y="0"/>
                </a:cxn>
                <a:cxn ang="0">
                  <a:pos x="768" y="96"/>
                </a:cxn>
                <a:cxn ang="0">
                  <a:pos x="864" y="0"/>
                </a:cxn>
                <a:cxn ang="0">
                  <a:pos x="960" y="96"/>
                </a:cxn>
                <a:cxn ang="0">
                  <a:pos x="1056" y="0"/>
                </a:cxn>
              </a:cxnLst>
              <a:rect l="0" t="0" r="r" b="b"/>
              <a:pathLst>
                <a:path w="1056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96"/>
                    <a:pt x="192" y="96"/>
                  </a:cubicBezTo>
                  <a:cubicBezTo>
                    <a:pt x="224" y="96"/>
                    <a:pt x="256" y="0"/>
                    <a:pt x="288" y="0"/>
                  </a:cubicBezTo>
                  <a:cubicBezTo>
                    <a:pt x="320" y="0"/>
                    <a:pt x="352" y="96"/>
                    <a:pt x="384" y="96"/>
                  </a:cubicBezTo>
                  <a:cubicBezTo>
                    <a:pt x="416" y="96"/>
                    <a:pt x="448" y="0"/>
                    <a:pt x="480" y="0"/>
                  </a:cubicBezTo>
                  <a:cubicBezTo>
                    <a:pt x="512" y="0"/>
                    <a:pt x="544" y="96"/>
                    <a:pt x="576" y="96"/>
                  </a:cubicBezTo>
                  <a:cubicBezTo>
                    <a:pt x="608" y="96"/>
                    <a:pt x="640" y="0"/>
                    <a:pt x="672" y="0"/>
                  </a:cubicBezTo>
                  <a:cubicBezTo>
                    <a:pt x="704" y="0"/>
                    <a:pt x="736" y="96"/>
                    <a:pt x="768" y="96"/>
                  </a:cubicBezTo>
                  <a:cubicBezTo>
                    <a:pt x="800" y="96"/>
                    <a:pt x="832" y="0"/>
                    <a:pt x="864" y="0"/>
                  </a:cubicBezTo>
                  <a:cubicBezTo>
                    <a:pt x="896" y="0"/>
                    <a:pt x="928" y="96"/>
                    <a:pt x="960" y="96"/>
                  </a:cubicBezTo>
                  <a:cubicBezTo>
                    <a:pt x="992" y="96"/>
                    <a:pt x="1040" y="16"/>
                    <a:pt x="1056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609600" y="2743200"/>
            <a:ext cx="1720850" cy="2968625"/>
            <a:chOff x="2496" y="1776"/>
            <a:chExt cx="1084" cy="1870"/>
          </a:xfrm>
          <a:effectLst>
            <a:outerShdw blurRad="25400" dist="25400" dir="2400000" algn="ctr" rotWithShape="0">
              <a:schemeClr val="tx1"/>
            </a:outerShdw>
          </a:effectLst>
        </p:grpSpPr>
        <p:sp>
          <p:nvSpPr>
            <p:cNvPr id="57481" name="Line 137"/>
            <p:cNvSpPr>
              <a:spLocks noChangeShapeType="1"/>
            </p:cNvSpPr>
            <p:nvPr/>
          </p:nvSpPr>
          <p:spPr bwMode="auto">
            <a:xfrm flipV="1">
              <a:off x="2853" y="2042"/>
              <a:ext cx="0" cy="356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482" name="Line 138"/>
            <p:cNvSpPr>
              <a:spLocks noChangeShapeType="1"/>
            </p:cNvSpPr>
            <p:nvPr/>
          </p:nvSpPr>
          <p:spPr bwMode="auto">
            <a:xfrm>
              <a:off x="2851" y="2980"/>
              <a:ext cx="0" cy="3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8" name="Group 139"/>
            <p:cNvGrpSpPr>
              <a:grpSpLocks/>
            </p:cNvGrpSpPr>
            <p:nvPr/>
          </p:nvGrpSpPr>
          <p:grpSpPr bwMode="auto">
            <a:xfrm>
              <a:off x="2715" y="1776"/>
              <a:ext cx="791" cy="347"/>
              <a:chOff x="942" y="1531"/>
              <a:chExt cx="791" cy="347"/>
            </a:xfrm>
          </p:grpSpPr>
          <p:sp>
            <p:nvSpPr>
              <p:cNvPr id="57484" name="Rectangle 140"/>
              <p:cNvSpPr>
                <a:spLocks noChangeArrowheads="1"/>
              </p:cNvSpPr>
              <p:nvPr/>
            </p:nvSpPr>
            <p:spPr bwMode="auto">
              <a:xfrm>
                <a:off x="942" y="1531"/>
                <a:ext cx="438" cy="3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CH</a:t>
                </a:r>
              </a:p>
            </p:txBody>
          </p:sp>
          <p:grpSp>
            <p:nvGrpSpPr>
              <p:cNvPr id="9" name="Group 141"/>
              <p:cNvGrpSpPr>
                <a:grpSpLocks/>
              </p:cNvGrpSpPr>
              <p:nvPr/>
            </p:nvGrpSpPr>
            <p:grpSpPr bwMode="auto">
              <a:xfrm>
                <a:off x="1236" y="1665"/>
                <a:ext cx="227" cy="29"/>
                <a:chOff x="1236" y="1665"/>
                <a:chExt cx="227" cy="29"/>
              </a:xfrm>
            </p:grpSpPr>
            <p:sp>
              <p:nvSpPr>
                <p:cNvPr id="57486" name="Line 142"/>
                <p:cNvSpPr>
                  <a:spLocks noChangeShapeType="1"/>
                </p:cNvSpPr>
                <p:nvPr/>
              </p:nvSpPr>
              <p:spPr bwMode="auto">
                <a:xfrm>
                  <a:off x="1236" y="1665"/>
                  <a:ext cx="21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57487" name="Line 143"/>
                <p:cNvSpPr>
                  <a:spLocks noChangeShapeType="1"/>
                </p:cNvSpPr>
                <p:nvPr/>
              </p:nvSpPr>
              <p:spPr bwMode="auto">
                <a:xfrm>
                  <a:off x="1245" y="1694"/>
                  <a:ext cx="21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</p:grpSp>
          <p:sp>
            <p:nvSpPr>
              <p:cNvPr id="57488" name="Rectangle 144"/>
              <p:cNvSpPr>
                <a:spLocks noChangeArrowheads="1"/>
              </p:cNvSpPr>
              <p:nvPr/>
            </p:nvSpPr>
            <p:spPr bwMode="auto">
              <a:xfrm>
                <a:off x="1445" y="1553"/>
                <a:ext cx="288" cy="3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O</a:t>
                </a:r>
              </a:p>
            </p:txBody>
          </p:sp>
        </p:grpSp>
        <p:sp>
          <p:nvSpPr>
            <p:cNvPr id="57489" name="Rectangle 145"/>
            <p:cNvSpPr>
              <a:spLocks noChangeArrowheads="1"/>
            </p:cNvSpPr>
            <p:nvPr/>
          </p:nvSpPr>
          <p:spPr bwMode="auto">
            <a:xfrm>
              <a:off x="2721" y="3321"/>
              <a:ext cx="859" cy="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CH</a:t>
              </a:r>
              <a:r>
                <a:rPr 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2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OH</a:t>
              </a:r>
            </a:p>
          </p:txBody>
        </p:sp>
        <p:sp>
          <p:nvSpPr>
            <p:cNvPr id="57490" name="Freeform 146"/>
            <p:cNvSpPr>
              <a:spLocks/>
            </p:cNvSpPr>
            <p:nvPr/>
          </p:nvSpPr>
          <p:spPr bwMode="auto">
            <a:xfrm>
              <a:off x="2496" y="3072"/>
              <a:ext cx="672" cy="4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576" y="96"/>
                </a:cxn>
                <a:cxn ang="0">
                  <a:pos x="672" y="0"/>
                </a:cxn>
                <a:cxn ang="0">
                  <a:pos x="768" y="96"/>
                </a:cxn>
                <a:cxn ang="0">
                  <a:pos x="864" y="0"/>
                </a:cxn>
                <a:cxn ang="0">
                  <a:pos x="960" y="96"/>
                </a:cxn>
                <a:cxn ang="0">
                  <a:pos x="1056" y="0"/>
                </a:cxn>
              </a:cxnLst>
              <a:rect l="0" t="0" r="r" b="b"/>
              <a:pathLst>
                <a:path w="1056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96"/>
                    <a:pt x="192" y="96"/>
                  </a:cubicBezTo>
                  <a:cubicBezTo>
                    <a:pt x="224" y="96"/>
                    <a:pt x="256" y="0"/>
                    <a:pt x="288" y="0"/>
                  </a:cubicBezTo>
                  <a:cubicBezTo>
                    <a:pt x="320" y="0"/>
                    <a:pt x="352" y="96"/>
                    <a:pt x="384" y="96"/>
                  </a:cubicBezTo>
                  <a:cubicBezTo>
                    <a:pt x="416" y="96"/>
                    <a:pt x="448" y="0"/>
                    <a:pt x="480" y="0"/>
                  </a:cubicBezTo>
                  <a:cubicBezTo>
                    <a:pt x="512" y="0"/>
                    <a:pt x="544" y="96"/>
                    <a:pt x="576" y="96"/>
                  </a:cubicBezTo>
                  <a:cubicBezTo>
                    <a:pt x="608" y="96"/>
                    <a:pt x="640" y="0"/>
                    <a:pt x="672" y="0"/>
                  </a:cubicBezTo>
                  <a:cubicBezTo>
                    <a:pt x="704" y="0"/>
                    <a:pt x="736" y="96"/>
                    <a:pt x="768" y="96"/>
                  </a:cubicBezTo>
                  <a:cubicBezTo>
                    <a:pt x="800" y="96"/>
                    <a:pt x="832" y="0"/>
                    <a:pt x="864" y="0"/>
                  </a:cubicBezTo>
                  <a:cubicBezTo>
                    <a:pt x="896" y="0"/>
                    <a:pt x="928" y="96"/>
                    <a:pt x="960" y="96"/>
                  </a:cubicBezTo>
                  <a:cubicBezTo>
                    <a:pt x="992" y="96"/>
                    <a:pt x="1040" y="16"/>
                    <a:pt x="1056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7491" name="Freeform 147"/>
            <p:cNvSpPr>
              <a:spLocks/>
            </p:cNvSpPr>
            <p:nvPr/>
          </p:nvSpPr>
          <p:spPr bwMode="auto">
            <a:xfrm>
              <a:off x="2546" y="2220"/>
              <a:ext cx="672" cy="4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480" y="0"/>
                </a:cxn>
                <a:cxn ang="0">
                  <a:pos x="576" y="96"/>
                </a:cxn>
                <a:cxn ang="0">
                  <a:pos x="672" y="0"/>
                </a:cxn>
                <a:cxn ang="0">
                  <a:pos x="768" y="96"/>
                </a:cxn>
                <a:cxn ang="0">
                  <a:pos x="864" y="0"/>
                </a:cxn>
                <a:cxn ang="0">
                  <a:pos x="960" y="96"/>
                </a:cxn>
                <a:cxn ang="0">
                  <a:pos x="1056" y="0"/>
                </a:cxn>
              </a:cxnLst>
              <a:rect l="0" t="0" r="r" b="b"/>
              <a:pathLst>
                <a:path w="1056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96"/>
                    <a:pt x="192" y="96"/>
                  </a:cubicBezTo>
                  <a:cubicBezTo>
                    <a:pt x="224" y="96"/>
                    <a:pt x="256" y="0"/>
                    <a:pt x="288" y="0"/>
                  </a:cubicBezTo>
                  <a:cubicBezTo>
                    <a:pt x="320" y="0"/>
                    <a:pt x="352" y="96"/>
                    <a:pt x="384" y="96"/>
                  </a:cubicBezTo>
                  <a:cubicBezTo>
                    <a:pt x="416" y="96"/>
                    <a:pt x="448" y="0"/>
                    <a:pt x="480" y="0"/>
                  </a:cubicBezTo>
                  <a:cubicBezTo>
                    <a:pt x="512" y="0"/>
                    <a:pt x="544" y="96"/>
                    <a:pt x="576" y="96"/>
                  </a:cubicBezTo>
                  <a:cubicBezTo>
                    <a:pt x="608" y="96"/>
                    <a:pt x="640" y="0"/>
                    <a:pt x="672" y="0"/>
                  </a:cubicBezTo>
                  <a:cubicBezTo>
                    <a:pt x="704" y="0"/>
                    <a:pt x="736" y="96"/>
                    <a:pt x="768" y="96"/>
                  </a:cubicBezTo>
                  <a:cubicBezTo>
                    <a:pt x="800" y="96"/>
                    <a:pt x="832" y="0"/>
                    <a:pt x="864" y="0"/>
                  </a:cubicBezTo>
                  <a:cubicBezTo>
                    <a:pt x="896" y="0"/>
                    <a:pt x="928" y="96"/>
                    <a:pt x="960" y="96"/>
                  </a:cubicBezTo>
                  <a:cubicBezTo>
                    <a:pt x="992" y="96"/>
                    <a:pt x="1040" y="16"/>
                    <a:pt x="1056" y="0"/>
                  </a:cubicBezTo>
                </a:path>
              </a:pathLst>
            </a:cu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7492" name="Text Box 148"/>
          <p:cNvSpPr txBox="1">
            <a:spLocks noChangeArrowheads="1"/>
          </p:cNvSpPr>
          <p:nvPr/>
        </p:nvSpPr>
        <p:spPr bwMode="auto">
          <a:xfrm>
            <a:off x="762000" y="6096000"/>
            <a:ext cx="833883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blurRad="25400" dist="25400" dir="2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Aldose</a:t>
            </a:r>
          </a:p>
        </p:txBody>
      </p:sp>
    </p:spTree>
    <p:extLst>
      <p:ext uri="{BB962C8B-B14F-4D97-AF65-F5344CB8AC3E}">
        <p14:creationId xmlns:p14="http://schemas.microsoft.com/office/powerpoint/2010/main" val="1366425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16.11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Formation of glycosides from monosaccharides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 473 16_UNF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229600" cy="27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16.11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Formation of glycosides from monosaccharides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p 474 16_UNF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229600" cy="37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16.1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Classification of Carbohydrates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any of this class of molecules have a common formula </a:t>
            </a:r>
            <a:r>
              <a:rPr lang="en-US" dirty="0" err="1" smtClean="0">
                <a:solidFill>
                  <a:schemeClr val="tx2"/>
                </a:solidFill>
              </a:rPr>
              <a:t>C</a:t>
            </a:r>
            <a:r>
              <a:rPr lang="en-US" baseline="-25000" dirty="0" err="1" smtClean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(H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O)</a:t>
            </a:r>
            <a:r>
              <a:rPr lang="en-US" baseline="-25000" dirty="0" smtClean="0">
                <a:solidFill>
                  <a:schemeClr val="tx2"/>
                </a:solidFill>
              </a:rPr>
              <a:t>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which is carbon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carbo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en-US" dirty="0" smtClean="0"/>
              <a:t>and water </a:t>
            </a:r>
            <a:r>
              <a:rPr lang="en-US" dirty="0" smtClean="0">
                <a:solidFill>
                  <a:schemeClr val="tx2"/>
                </a:solidFill>
              </a:rPr>
              <a:t>(hydrate).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6">
                  <a:lumMod val="10000"/>
                  <a:lumOff val="9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Carbohydrate compounds are also known as </a:t>
            </a:r>
            <a:r>
              <a:rPr lang="en-US" dirty="0" smtClean="0">
                <a:solidFill>
                  <a:schemeClr val="tx2"/>
                </a:solidFill>
              </a:rPr>
              <a:t>sugars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2"/>
                </a:solidFill>
              </a:rPr>
              <a:t>saccharides.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Carbohydrates are </a:t>
            </a:r>
            <a:r>
              <a:rPr lang="en-US" dirty="0" err="1" smtClean="0"/>
              <a:t>polyhydroxy</a:t>
            </a:r>
            <a:r>
              <a:rPr lang="en-US" dirty="0" smtClean="0"/>
              <a:t> </a:t>
            </a:r>
            <a:r>
              <a:rPr lang="en-US" dirty="0" err="1" smtClean="0"/>
              <a:t>aldehydes</a:t>
            </a:r>
            <a:r>
              <a:rPr lang="en-US" dirty="0" smtClean="0"/>
              <a:t> 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/>
              <a:t>ketones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7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2147888" y="631824"/>
            <a:ext cx="5167312" cy="968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16.12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Disaccharides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69888" y="1908175"/>
            <a:ext cx="8405812" cy="1608138"/>
          </a:xfrm>
        </p:spPr>
        <p:txBody>
          <a:bodyPr wrap="none" lIns="19050" tIns="26987" rIns="19050" bIns="26987" rtlCol="0">
            <a:normAutofit/>
          </a:bodyPr>
          <a:lstStyle/>
          <a:p>
            <a:pPr marL="0" indent="0" fontAlgn="auto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Is cleaved to two monosaccharides on hydrolysis</a:t>
            </a:r>
            <a:r>
              <a:rPr lang="en-US" dirty="0">
                <a:solidFill>
                  <a:srgbClr val="FEFF2A"/>
                </a:solidFill>
              </a:rPr>
              <a:t>.</a:t>
            </a:r>
          </a:p>
          <a:p>
            <a:pPr marL="457200" lvl="1" indent="0" fontAlgn="auto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These two monosaccharides may be the </a:t>
            </a:r>
            <a:br>
              <a:rPr lang="en-US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same or different.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6425" y="3910013"/>
            <a:ext cx="3152775" cy="515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11  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+   H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965575" y="4173538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1350" y="5708650"/>
            <a:ext cx="2352675" cy="819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sucrose</a:t>
            </a:r>
            <a:b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(a disaccharide)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1371600" y="4529138"/>
            <a:ext cx="373063" cy="1135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65513" y="3914776"/>
            <a:ext cx="5529262" cy="2400300"/>
            <a:chOff x="2183" y="2466"/>
            <a:chExt cx="3483" cy="1770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3326" y="2466"/>
              <a:ext cx="2201" cy="2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     C</a:t>
              </a:r>
              <a:r>
                <a:rPr lang="en-US" baseline="-25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6</a:t>
              </a:r>
              <a:r>
                <a:rPr lang="en-US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H</a:t>
              </a:r>
              <a:r>
                <a:rPr lang="en-US" baseline="-25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12</a:t>
              </a:r>
              <a:r>
                <a:rPr lang="en-US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</a:t>
              </a:r>
              <a:r>
                <a:rPr lang="en-US" baseline="-25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6 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           </a:t>
              </a:r>
              <a:r>
                <a:rPr lang="en-US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+                 </a:t>
              </a:r>
              <a:r>
                <a:rPr 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C</a:t>
              </a:r>
              <a:r>
                <a:rPr lang="en-US" baseline="-25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6</a:t>
              </a:r>
              <a:r>
                <a:rPr 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H</a:t>
              </a:r>
              <a:r>
                <a:rPr lang="en-US" baseline="-25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12</a:t>
              </a:r>
              <a:r>
                <a:rPr 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O</a:t>
              </a:r>
              <a:r>
                <a:rPr lang="en-US" baseline="-250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6</a:t>
              </a:r>
              <a:endParaRPr lang="en-US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83" y="3338"/>
              <a:ext cx="1813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glucose</a:t>
              </a:r>
              <a:br>
                <a:rPr 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(a monosaccharide)</a:t>
              </a: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853" y="3720"/>
              <a:ext cx="1813" cy="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fructose</a:t>
              </a:r>
              <a:br>
                <a:rPr 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(a monosaccharide)</a:t>
              </a: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V="1">
              <a:off x="3261" y="2832"/>
              <a:ext cx="465" cy="53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V="1">
              <a:off x="4904" y="2800"/>
              <a:ext cx="166" cy="89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99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Maltose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 475 16_UNF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8865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64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Maltose</a:t>
            </a:r>
            <a:r>
              <a:rPr lang="en-US" dirty="0" smtClean="0"/>
              <a:t> is composed of two glucose units linked together by a </a:t>
            </a:r>
            <a:r>
              <a:rPr lang="en-US" dirty="0" err="1" smtClean="0"/>
              <a:t>glycosidic</a:t>
            </a:r>
            <a:r>
              <a:rPr lang="en-US" dirty="0" smtClean="0"/>
              <a:t> bond between C-1 of one glucose and C-4 of the other.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1" y="152401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Beer is made from four basic building blocks: water, </a:t>
            </a:r>
            <a:r>
              <a:rPr lang="en-US" dirty="0" smtClean="0">
                <a:solidFill>
                  <a:srgbClr val="0070C0"/>
                </a:solidFill>
              </a:rPr>
              <a:t>malted barley</a:t>
            </a:r>
            <a:r>
              <a:rPr lang="en-US" dirty="0" smtClean="0"/>
              <a:t>, and hops.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371476"/>
            <a:ext cx="1815546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Cellobiose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 476 16_UNF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21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4267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err="1" smtClean="0"/>
              <a:t>Cellobiose</a:t>
            </a:r>
            <a:r>
              <a:rPr lang="en-US" dirty="0" smtClean="0">
                <a:solidFill>
                  <a:schemeClr val="hlink"/>
                </a:solidFill>
              </a:rPr>
              <a:t> is a stereoisomer of maltose.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folHlink"/>
                </a:solidFill>
              </a:rPr>
              <a:t>The only difference between the two is that </a:t>
            </a:r>
            <a:r>
              <a:rPr lang="en-US" dirty="0" err="1" smtClean="0">
                <a:solidFill>
                  <a:schemeClr val="folHlink"/>
                </a:solidFill>
              </a:rPr>
              <a:t>cellobiose</a:t>
            </a:r>
            <a:r>
              <a:rPr lang="en-US" dirty="0" smtClean="0">
                <a:solidFill>
                  <a:schemeClr val="folHlink"/>
                </a:solidFill>
              </a:rPr>
              <a:t> has a </a:t>
            </a:r>
            <a:r>
              <a:rPr lang="en-US" dirty="0" smtClean="0">
                <a:solidFill>
                  <a:schemeClr val="folHlink"/>
                </a:solidFill>
                <a:latin typeface="Symbol" pitchFamily="18" charset="2"/>
              </a:rPr>
              <a:t></a:t>
            </a:r>
            <a:r>
              <a:rPr lang="en-US" dirty="0" smtClean="0">
                <a:solidFill>
                  <a:schemeClr val="folHlink"/>
                </a:solidFill>
              </a:rPr>
              <a:t>(1,4) </a:t>
            </a:r>
            <a:r>
              <a:rPr lang="en-US" dirty="0" err="1" smtClean="0">
                <a:solidFill>
                  <a:schemeClr val="folHlink"/>
                </a:solidFill>
              </a:rPr>
              <a:t>glycosidic</a:t>
            </a:r>
            <a:r>
              <a:rPr lang="en-US" dirty="0" smtClean="0">
                <a:solidFill>
                  <a:schemeClr val="folHlink"/>
                </a:solidFill>
              </a:rPr>
              <a:t> bond while that of maltose is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folHlink"/>
                </a:solidFill>
                <a:latin typeface="Symbol" pitchFamily="18" charset="2"/>
              </a:rPr>
              <a:t></a:t>
            </a:r>
            <a:r>
              <a:rPr lang="en-US" dirty="0" smtClean="0">
                <a:solidFill>
                  <a:schemeClr val="folHlink"/>
                </a:solidFill>
              </a:rPr>
              <a:t>(1,4).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folHlink"/>
                </a:solidFill>
              </a:rPr>
              <a:t>Obtained from hydrolysis of cellulose</a:t>
            </a:r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Lactose(</a:t>
            </a:r>
            <a:r>
              <a:rPr lang="en-US" sz="3600" b="1" dirty="0" smtClean="0">
                <a:solidFill>
                  <a:srgbClr val="0070C0"/>
                </a:solidFill>
              </a:rPr>
              <a:t>Milk Sugar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p 476 16_UNF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254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4196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Cellobiose</a:t>
            </a:r>
            <a:r>
              <a:rPr lang="en-US" dirty="0" smtClean="0">
                <a:solidFill>
                  <a:schemeClr val="hlink"/>
                </a:solidFill>
              </a:rPr>
              <a:t> and </a:t>
            </a:r>
            <a:r>
              <a:rPr lang="en-US" dirty="0" smtClean="0">
                <a:solidFill>
                  <a:schemeClr val="accent1"/>
                </a:solidFill>
              </a:rPr>
              <a:t>lactose</a:t>
            </a:r>
            <a:r>
              <a:rPr lang="en-US" dirty="0" smtClean="0">
                <a:solidFill>
                  <a:schemeClr val="hlink"/>
                </a:solidFill>
              </a:rPr>
              <a:t> are </a:t>
            </a:r>
            <a:r>
              <a:rPr lang="en-US" dirty="0" err="1" smtClean="0">
                <a:solidFill>
                  <a:schemeClr val="hlink"/>
                </a:solidFill>
              </a:rPr>
              <a:t>stereoisomeric</a:t>
            </a:r>
            <a:r>
              <a:rPr lang="en-US" dirty="0" smtClean="0">
                <a:solidFill>
                  <a:schemeClr val="hlink"/>
                </a:solidFill>
              </a:rPr>
              <a:t> disaccharides.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Both have </a:t>
            </a:r>
            <a:r>
              <a:rPr lang="en-US" dirty="0" smtClean="0">
                <a:solidFill>
                  <a:schemeClr val="folHlink"/>
                </a:solidFill>
                <a:latin typeface="Symbol" pitchFamily="18" charset="2"/>
              </a:rPr>
              <a:t></a:t>
            </a:r>
            <a:r>
              <a:rPr lang="en-US" dirty="0" smtClean="0">
                <a:solidFill>
                  <a:schemeClr val="folHlink"/>
                </a:solidFill>
              </a:rPr>
              <a:t>(1,4) </a:t>
            </a:r>
            <a:r>
              <a:rPr lang="en-US" dirty="0" err="1" smtClean="0">
                <a:solidFill>
                  <a:schemeClr val="folHlink"/>
                </a:solidFill>
              </a:rPr>
              <a:t>glycosidic</a:t>
            </a:r>
            <a:r>
              <a:rPr lang="en-US" dirty="0" smtClean="0">
                <a:solidFill>
                  <a:schemeClr val="folHlink"/>
                </a:solidFill>
              </a:rPr>
              <a:t> bonds.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 err="1" smtClean="0">
                <a:solidFill>
                  <a:schemeClr val="accent1"/>
                </a:solidFill>
              </a:rPr>
              <a:t>glycosidic</a:t>
            </a:r>
            <a:r>
              <a:rPr lang="en-US" dirty="0" smtClean="0">
                <a:solidFill>
                  <a:schemeClr val="accent1"/>
                </a:solidFill>
              </a:rPr>
              <a:t> bond unites two glucose units in </a:t>
            </a:r>
            <a:r>
              <a:rPr lang="en-US" dirty="0" err="1" smtClean="0">
                <a:solidFill>
                  <a:schemeClr val="accent1"/>
                </a:solidFill>
              </a:rPr>
              <a:t>cellobiose</a:t>
            </a:r>
            <a:r>
              <a:rPr lang="en-US" dirty="0" smtClean="0">
                <a:solidFill>
                  <a:schemeClr val="accent1"/>
                </a:solidFill>
              </a:rPr>
              <a:t>.  It unites </a:t>
            </a:r>
            <a:r>
              <a:rPr lang="en-US" dirty="0" err="1" smtClean="0">
                <a:solidFill>
                  <a:schemeClr val="accent1"/>
                </a:solidFill>
              </a:rPr>
              <a:t>galactose</a:t>
            </a:r>
            <a:r>
              <a:rPr lang="en-US" dirty="0" smtClean="0">
                <a:solidFill>
                  <a:schemeClr val="accent1"/>
                </a:solidFill>
              </a:rPr>
              <a:t> and glucose in lactose.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Sucrose(</a:t>
            </a:r>
            <a:r>
              <a:rPr lang="en-US" sz="3600" b="1" dirty="0" smtClean="0">
                <a:solidFill>
                  <a:srgbClr val="0070C0"/>
                </a:solidFill>
              </a:rPr>
              <a:t>Table sugar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 478 16_UNF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8229600" cy="389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4555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 477 16_UNF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46"/>
            <a:ext cx="1219200" cy="191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9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16.13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Polysaccharides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many linked monosaccharides</a:t>
            </a:r>
          </a:p>
          <a:p>
            <a:r>
              <a:rPr lang="en-US" dirty="0" smtClean="0"/>
              <a:t>Vary in chain length and molecular weight</a:t>
            </a:r>
          </a:p>
          <a:p>
            <a:r>
              <a:rPr lang="en-US" dirty="0" smtClean="0"/>
              <a:t>Most give a single monosaccharide on complete hydrolysis</a:t>
            </a:r>
          </a:p>
          <a:p>
            <a:r>
              <a:rPr lang="en-US" dirty="0" smtClean="0"/>
              <a:t>Monosaccharide units may be linearly connected or may be branched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Starch</a:t>
            </a:r>
            <a:r>
              <a:rPr lang="en-US" dirty="0" smtClean="0"/>
              <a:t>- energy storing carbohydrate of plants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cereals, rice, potatoes and corn</a:t>
            </a:r>
          </a:p>
          <a:p>
            <a:r>
              <a:rPr lang="en-US" dirty="0" smtClean="0"/>
              <a:t>Starch is a mixture of </a:t>
            </a:r>
            <a:r>
              <a:rPr lang="en-US" dirty="0" smtClean="0">
                <a:solidFill>
                  <a:srgbClr val="0070C0"/>
                </a:solidFill>
              </a:rPr>
              <a:t>amylose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amylopectin</a:t>
            </a:r>
            <a:r>
              <a:rPr lang="en-US" dirty="0" smtClean="0"/>
              <a:t>, which are both composed of thousands of </a:t>
            </a:r>
            <a:r>
              <a:rPr lang="en-US" sz="2800" dirty="0" smtClean="0"/>
              <a:t>D</a:t>
            </a:r>
            <a:r>
              <a:rPr lang="en-US" dirty="0" smtClean="0"/>
              <a:t>-glucose units joined by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/>
              <a:t>(1,4)-</a:t>
            </a:r>
            <a:r>
              <a:rPr lang="en-US" dirty="0" err="1" smtClean="0"/>
              <a:t>glycosidic</a:t>
            </a:r>
            <a:r>
              <a:rPr lang="en-US" dirty="0" smtClean="0"/>
              <a:t> linkages.  </a:t>
            </a:r>
          </a:p>
          <a:p>
            <a:r>
              <a:rPr lang="en-US" dirty="0" smtClean="0"/>
              <a:t>Thus, they can be viewed as a repeating collection of maltose units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090738" cy="108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9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Starch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 480 Fig 16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346"/>
            <a:ext cx="8229600" cy="37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Starch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 481 Fig 16-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39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Glycogen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Glycogen</a:t>
            </a:r>
            <a:r>
              <a:rPr lang="en-US" dirty="0" smtClean="0"/>
              <a:t>- energy storing carbohydrate of animals</a:t>
            </a:r>
          </a:p>
          <a:p>
            <a:r>
              <a:rPr lang="en-US" dirty="0" smtClean="0"/>
              <a:t>More branched than starch(amylopectin)</a:t>
            </a:r>
          </a:p>
          <a:p>
            <a:r>
              <a:rPr lang="en-US" dirty="0" smtClean="0"/>
              <a:t>Produced from glucose that is absorbed from the intestines into the blood</a:t>
            </a:r>
          </a:p>
          <a:p>
            <a:r>
              <a:rPr lang="en-US" dirty="0" smtClean="0"/>
              <a:t>Transported to the liver, muscles and then polymerized enzymatically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553200" cy="1295400"/>
          </a:xfrm>
          <a:noFill/>
          <a:ln cap="flat"/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Classification </a:t>
            </a:r>
            <a:r>
              <a:rPr lang="en-US" sz="4000" b="1" dirty="0" smtClean="0">
                <a:solidFill>
                  <a:srgbClr val="0070C0"/>
                </a:solidFill>
              </a:rPr>
              <a:t>of Carbohydrates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5638800" cy="39624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Monosaccharide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Oligosaccharide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dirty="0"/>
              <a:t>Polysaccharide</a:t>
            </a:r>
          </a:p>
        </p:txBody>
      </p:sp>
    </p:spTree>
    <p:extLst>
      <p:ext uri="{BB962C8B-B14F-4D97-AF65-F5344CB8AC3E}">
        <p14:creationId xmlns:p14="http://schemas.microsoft.com/office/powerpoint/2010/main" val="2504747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Cellulose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cellulose-fib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1219200"/>
            <a:ext cx="4054279" cy="2286000"/>
          </a:xfrm>
          <a:prstGeom prst="rect">
            <a:avLst/>
          </a:prstGeom>
          <a:noFill/>
          <a:ln/>
        </p:spPr>
      </p:pic>
      <p:pic>
        <p:nvPicPr>
          <p:cNvPr id="5" name="Picture 4" descr="p 481 Fig 16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5355"/>
            <a:ext cx="8299490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Chitin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71" y="1524000"/>
            <a:ext cx="6049758" cy="3914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3535" y="4572000"/>
            <a:ext cx="6531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tough, protective, semitransparent substance, primarily a nitrogen-containing polysaccharide, forming the principal component of arthropod exoskeletons and the cell walls of certain fungi.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Pectin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743" y="1371600"/>
            <a:ext cx="7772400" cy="5706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structural </a:t>
            </a:r>
            <a:r>
              <a:rPr lang="en-US" sz="2400" dirty="0" err="1"/>
              <a:t>heteropolysaccharide</a:t>
            </a:r>
            <a:r>
              <a:rPr lang="en-US" sz="2400" dirty="0"/>
              <a:t> contained in the primary cell walls of terrestrial plants.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It is produced commercially as a white to light brown powder, mainly extracted from citrus fruits, and is used in food as a gelling agent particularly in jams and jellies.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It is also used in fillings, medicines, sweets, as a stabilizer in fruit juices and milk drinks, and as a source of dietary fiber.</a:t>
            </a:r>
          </a:p>
        </p:txBody>
      </p:sp>
      <p:pic>
        <p:nvPicPr>
          <p:cNvPr id="6148" name="Picture 4" descr="https://encrypted-tbn1.gstatic.com/images?q=tbn:ANd9GcQXIXPJBxRF_OuEBbl5oy00A_YJH17NVb71_I6TlxYuJZfQ17w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 461 16_UNF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229600" cy="11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 461 16_UN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2209800"/>
            <a:ext cx="862148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304800"/>
            <a:ext cx="8229600" cy="1143000"/>
          </a:xfrm>
          <a:noFill/>
          <a:ln cap="flat"/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Classification </a:t>
            </a:r>
            <a:r>
              <a:rPr lang="en-US" b="1" dirty="0" smtClean="0">
                <a:solidFill>
                  <a:srgbClr val="0070C0"/>
                </a:solidFill>
              </a:rPr>
              <a:t>of Carbohydrates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970088" y="596900"/>
            <a:ext cx="5170487" cy="787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Monosaccharides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79413" y="2286000"/>
            <a:ext cx="8764587" cy="2446338"/>
          </a:xfrm>
        </p:spPr>
        <p:txBody>
          <a:bodyPr wrap="none" lIns="19050" tIns="26987" rIns="19050" bIns="26987" rtlCol="0">
            <a:normAutofit/>
          </a:bodyPr>
          <a:lstStyle/>
          <a:p>
            <a:pPr marL="0" indent="0" fontAlgn="auto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dirty="0"/>
              <a:t>Is not cleaved to a simpler carbohydrate on </a:t>
            </a:r>
            <a:br>
              <a:rPr lang="en-US" dirty="0"/>
            </a:br>
            <a:r>
              <a:rPr lang="en-US" dirty="0"/>
              <a:t>hydrolysis</a:t>
            </a:r>
            <a:r>
              <a:rPr lang="en-US" dirty="0" smtClean="0"/>
              <a:t>.</a:t>
            </a:r>
          </a:p>
          <a:p>
            <a:pPr marL="0" indent="0" fontAlgn="auto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en-US" dirty="0"/>
          </a:p>
          <a:p>
            <a:pPr marL="0" indent="0" fontAlgn="auto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Glucose</a:t>
            </a:r>
            <a:r>
              <a:rPr lang="en-US" dirty="0" smtClean="0"/>
              <a:t>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), </a:t>
            </a:r>
            <a:r>
              <a:rPr lang="en-US" dirty="0"/>
              <a:t>for example,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monosaccharide</a:t>
            </a:r>
          </a:p>
          <a:p>
            <a:pPr marL="0" indent="0" fontAlgn="auto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14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Classification is based on: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Number of carbon atoms present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Whether the carbonyl group is an aldehyde or ketone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34204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Trioses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p 461 16_UNF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7245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808</Words>
  <Application>Microsoft Office PowerPoint</Application>
  <PresentationFormat>On-screen Show (4:3)</PresentationFormat>
  <Paragraphs>195</Paragraphs>
  <Slides>52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Chapter 16 Carbohydrates</vt:lpstr>
      <vt:lpstr> Organic compounds in nature</vt:lpstr>
      <vt:lpstr>Functions of Carbohydrates</vt:lpstr>
      <vt:lpstr>16.1 Classification of Carbohydrates</vt:lpstr>
      <vt:lpstr>Classification of Carbohydrates</vt:lpstr>
      <vt:lpstr>Classification of Carbohydrates</vt:lpstr>
      <vt:lpstr>Monosaccharides</vt:lpstr>
      <vt:lpstr>Monosaccharides</vt:lpstr>
      <vt:lpstr>Trioses</vt:lpstr>
      <vt:lpstr>Some Classes of monosaccharides</vt:lpstr>
      <vt:lpstr>PowerPoint Presentation</vt:lpstr>
      <vt:lpstr>16.3 Chirality in Monosaccharides</vt:lpstr>
      <vt:lpstr>PowerPoint Presentation</vt:lpstr>
      <vt:lpstr>PowerPoint Presentation</vt:lpstr>
      <vt:lpstr>PowerPoint Presentation</vt:lpstr>
      <vt:lpstr>D and L Notation</vt:lpstr>
      <vt:lpstr>PowerPoint Presentation</vt:lpstr>
      <vt:lpstr>PowerPoint Presentation</vt:lpstr>
      <vt:lpstr>Recall from Section 9.7</vt:lpstr>
      <vt:lpstr>Cyclic Hemiacetals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Conformation of Pyranoses</vt:lpstr>
      <vt:lpstr>PowerPoint Presentation</vt:lpstr>
      <vt:lpstr>PowerPoint Presentation</vt:lpstr>
      <vt:lpstr>Carbohydrate Reactivity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Oxidation Occurs at the Ends</vt:lpstr>
      <vt:lpstr>16.11 Formation of glycosides from monosaccharides</vt:lpstr>
      <vt:lpstr>16.11 Formation of glycosides from monosaccharides</vt:lpstr>
      <vt:lpstr>16.12 Disaccharides</vt:lpstr>
      <vt:lpstr>Maltose</vt:lpstr>
      <vt:lpstr>Cellobiose</vt:lpstr>
      <vt:lpstr>Lactose(Milk Sugar)</vt:lpstr>
      <vt:lpstr>Sucrose(Table sugar)</vt:lpstr>
      <vt:lpstr>16.13 Polysaccharides</vt:lpstr>
      <vt:lpstr>Starch</vt:lpstr>
      <vt:lpstr>Starch</vt:lpstr>
      <vt:lpstr>Starch</vt:lpstr>
      <vt:lpstr>Glycogen</vt:lpstr>
      <vt:lpstr>Cellulose</vt:lpstr>
      <vt:lpstr>Chitin</vt:lpstr>
      <vt:lpstr>Pectin</vt:lpstr>
    </vt:vector>
  </TitlesOfParts>
  <Company>SUNY College at Oneonta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Carbohydrates</dc:title>
  <dc:creator>Kalikanda, Jane</dc:creator>
  <cp:lastModifiedBy>Kalikanda, Jane</cp:lastModifiedBy>
  <cp:revision>35</cp:revision>
  <dcterms:created xsi:type="dcterms:W3CDTF">2013-04-04T15:25:57Z</dcterms:created>
  <dcterms:modified xsi:type="dcterms:W3CDTF">2013-04-05T16:44:39Z</dcterms:modified>
</cp:coreProperties>
</file>