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1" d="100"/>
          <a:sy n="91" d="100"/>
        </p:scale>
        <p:origin x="-157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D0C73-CEE5-7E42-852B-555A91440A03}" type="datetimeFigureOut">
              <a:rPr lang="en-US" smtClean="0"/>
              <a:t>5/28/13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409441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D0C73-CEE5-7E42-852B-555A91440A03}" type="datetimeFigureOut">
              <a:rPr lang="en-US" smtClean="0"/>
              <a:t>5/28/13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333449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D0C73-CEE5-7E42-852B-555A91440A03}" type="datetimeFigureOut">
              <a:rPr lang="en-US" smtClean="0"/>
              <a:t>5/28/13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288411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D0C73-CEE5-7E42-852B-555A91440A03}" type="datetimeFigureOut">
              <a:rPr lang="en-US" smtClean="0"/>
              <a:t>5/28/13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182866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D0C73-CEE5-7E42-852B-555A91440A03}" type="datetimeFigureOut">
              <a:rPr lang="en-US" smtClean="0"/>
              <a:t>5/28/13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336833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2D0C73-CEE5-7E42-852B-555A91440A03}" type="datetimeFigureOut">
              <a:rPr lang="en-US" smtClean="0"/>
              <a:t>5/28/13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55472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2D0C73-CEE5-7E42-852B-555A91440A03}" type="datetimeFigureOut">
              <a:rPr lang="en-US" smtClean="0"/>
              <a:t>5/28/13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104523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D0C73-CEE5-7E42-852B-555A91440A03}" type="datetimeFigureOut">
              <a:rPr lang="en-US" smtClean="0"/>
              <a:t>5/28/13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298106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D0C73-CEE5-7E42-852B-555A91440A03}" type="datetimeFigureOut">
              <a:rPr lang="en-US" smtClean="0"/>
              <a:t>5/28/13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26625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D0C73-CEE5-7E42-852B-555A91440A03}" type="datetimeFigureOut">
              <a:rPr lang="en-US" smtClean="0"/>
              <a:t>5/28/13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121926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D0C73-CEE5-7E42-852B-555A91440A03}" type="datetimeFigureOut">
              <a:rPr lang="en-US" smtClean="0"/>
              <a:t>5/28/13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0D3B0-7369-6946-A9C1-484510DAF625}" type="slidenum">
              <a:rPr lang="en-US" smtClean="0"/>
              <a:t>‹#›</a:t>
            </a:fld>
            <a:endParaRPr lang="en-US"/>
          </a:p>
        </p:txBody>
      </p:sp>
    </p:spTree>
    <p:extLst>
      <p:ext uri="{BB962C8B-B14F-4D97-AF65-F5344CB8AC3E}">
        <p14:creationId xmlns:p14="http://schemas.microsoft.com/office/powerpoint/2010/main" val="26377263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D0C73-CEE5-7E42-852B-555A91440A03}" type="datetimeFigureOut">
              <a:rPr lang="en-US" smtClean="0"/>
              <a:t>5/28/13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0D3B0-7369-6946-A9C1-484510DAF625}" type="slidenum">
              <a:rPr lang="en-US" smtClean="0"/>
              <a:t>‹#›</a:t>
            </a:fld>
            <a:endParaRPr lang="en-US"/>
          </a:p>
        </p:txBody>
      </p:sp>
    </p:spTree>
    <p:extLst>
      <p:ext uri="{BB962C8B-B14F-4D97-AF65-F5344CB8AC3E}">
        <p14:creationId xmlns:p14="http://schemas.microsoft.com/office/powerpoint/2010/main" val="1018098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 Id="rId3" Type="http://schemas.openxmlformats.org/officeDocument/2006/relationships/image" Target="../media/image4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 Id="rId3" Type="http://schemas.openxmlformats.org/officeDocument/2006/relationships/image" Target="../media/image4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 Id="rId3" Type="http://schemas.openxmlformats.org/officeDocument/2006/relationships/image" Target="../media/image5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p 36 02_UN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447800"/>
            <a:ext cx="9144000" cy="359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TextBox 1"/>
          <p:cNvSpPr txBox="1">
            <a:spLocks noChangeArrowheads="1"/>
          </p:cNvSpPr>
          <p:nvPr/>
        </p:nvSpPr>
        <p:spPr bwMode="auto">
          <a:xfrm>
            <a:off x="152400" y="53340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t>Chapter 2 : Alkanes and Cycloalkanes</a:t>
            </a:r>
          </a:p>
        </p:txBody>
      </p:sp>
    </p:spTree>
    <p:extLst>
      <p:ext uri="{BB962C8B-B14F-4D97-AF65-F5344CB8AC3E}">
        <p14:creationId xmlns:p14="http://schemas.microsoft.com/office/powerpoint/2010/main" val="384898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p 40 02_UNF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153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TextBox 1"/>
          <p:cNvSpPr txBox="1">
            <a:spLocks noChangeArrowheads="1"/>
          </p:cNvSpPr>
          <p:nvPr/>
        </p:nvSpPr>
        <p:spPr bwMode="auto">
          <a:xfrm>
            <a:off x="152400" y="381000"/>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If there is a branch equidistant from each end of the longest chain, begin numbering nearest to a third branch.</a:t>
            </a:r>
          </a:p>
        </p:txBody>
      </p:sp>
    </p:spTree>
    <p:extLst>
      <p:ext uri="{BB962C8B-B14F-4D97-AF65-F5344CB8AC3E}">
        <p14:creationId xmlns:p14="http://schemas.microsoft.com/office/powerpoint/2010/main" val="306782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p 41 02_UNF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TextBox 1"/>
          <p:cNvSpPr txBox="1">
            <a:spLocks noChangeArrowheads="1"/>
          </p:cNvSpPr>
          <p:nvPr/>
        </p:nvSpPr>
        <p:spPr bwMode="auto">
          <a:xfrm>
            <a:off x="0" y="533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If there is no third branch, begin numbering nearest the substituent whose name has alphabetic priority;</a:t>
            </a:r>
          </a:p>
        </p:txBody>
      </p:sp>
    </p:spTree>
    <p:extLst>
      <p:ext uri="{BB962C8B-B14F-4D97-AF65-F5344CB8AC3E}">
        <p14:creationId xmlns:p14="http://schemas.microsoft.com/office/powerpoint/2010/main" val="260302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p 41 02_UNF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3505200" cy="170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TextBox 1"/>
          <p:cNvSpPr txBox="1">
            <a:spLocks noChangeArrowheads="1"/>
          </p:cNvSpPr>
          <p:nvPr/>
        </p:nvSpPr>
        <p:spPr bwMode="auto">
          <a:xfrm>
            <a:off x="304800" y="304800"/>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Give the IUPAC name for the compound shown?</a:t>
            </a:r>
          </a:p>
        </p:txBody>
      </p:sp>
    </p:spTree>
    <p:extLst>
      <p:ext uri="{BB962C8B-B14F-4D97-AF65-F5344CB8AC3E}">
        <p14:creationId xmlns:p14="http://schemas.microsoft.com/office/powerpoint/2010/main" val="218314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p 41 02_UN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239077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descr="p 41 02_UN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0"/>
            <a:ext cx="239553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2" descr="p 41 02_UNF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800600"/>
            <a:ext cx="21717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4" name="TextBox 1"/>
          <p:cNvSpPr txBox="1">
            <a:spLocks noChangeArrowheads="1"/>
          </p:cNvSpPr>
          <p:nvPr/>
        </p:nvSpPr>
        <p:spPr bwMode="auto">
          <a:xfrm>
            <a:off x="228600" y="3048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Give the IUPAC name of the following compounds:</a:t>
            </a:r>
          </a:p>
        </p:txBody>
      </p:sp>
    </p:spTree>
    <p:extLst>
      <p:ext uri="{BB962C8B-B14F-4D97-AF65-F5344CB8AC3E}">
        <p14:creationId xmlns:p14="http://schemas.microsoft.com/office/powerpoint/2010/main" val="311330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lstStyle/>
          <a:p>
            <a:pPr marL="0" indent="0">
              <a:buNone/>
            </a:pPr>
            <a:r>
              <a:rPr lang="en-US" dirty="0" smtClean="0"/>
              <a:t>What is the correct IUPAC name of the compound below?</a:t>
            </a:r>
          </a:p>
          <a:p>
            <a:pPr marL="514350" indent="-514350">
              <a:buAutoNum type="arabicPeriod"/>
            </a:pPr>
            <a:r>
              <a:rPr lang="en-US" dirty="0" smtClean="0"/>
              <a:t>4-methylpentane</a:t>
            </a:r>
          </a:p>
          <a:p>
            <a:pPr marL="514350" indent="-514350">
              <a:buAutoNum type="arabicPeriod"/>
            </a:pPr>
            <a:r>
              <a:rPr lang="en-US" dirty="0" smtClean="0"/>
              <a:t>2-methylpentane</a:t>
            </a:r>
          </a:p>
          <a:p>
            <a:pPr marL="514350" indent="-514350">
              <a:buAutoNum type="arabicPeriod"/>
            </a:pPr>
            <a:r>
              <a:rPr lang="en-US" dirty="0" smtClean="0"/>
              <a:t>Methylbutane</a:t>
            </a:r>
          </a:p>
          <a:p>
            <a:pPr marL="514350" indent="-514350">
              <a:buAutoNum type="arabicPeriod"/>
            </a:pPr>
            <a:r>
              <a:rPr lang="en-US" dirty="0" err="1"/>
              <a:t>D</a:t>
            </a:r>
            <a:r>
              <a:rPr lang="en-US" dirty="0" err="1" smtClean="0"/>
              <a:t>imethylbutane</a:t>
            </a:r>
            <a:endParaRPr lang="en-US" dirty="0"/>
          </a:p>
        </p:txBody>
      </p:sp>
      <p:pic>
        <p:nvPicPr>
          <p:cNvPr id="4" name="Picture 3"/>
          <p:cNvPicPr>
            <a:picLocks noChangeAspect="1"/>
          </p:cNvPicPr>
          <p:nvPr/>
        </p:nvPicPr>
        <p:blipFill>
          <a:blip r:embed="rId2"/>
          <a:stretch>
            <a:fillRect/>
          </a:stretch>
        </p:blipFill>
        <p:spPr>
          <a:xfrm>
            <a:off x="5373106" y="2730902"/>
            <a:ext cx="2086727" cy="941572"/>
          </a:xfrm>
          <a:prstGeom prst="rect">
            <a:avLst/>
          </a:prstGeom>
        </p:spPr>
      </p:pic>
    </p:spTree>
    <p:extLst>
      <p:ext uri="{BB962C8B-B14F-4D97-AF65-F5344CB8AC3E}">
        <p14:creationId xmlns:p14="http://schemas.microsoft.com/office/powerpoint/2010/main" val="10509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p 41 02_UNF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371600"/>
            <a:ext cx="9144000" cy="129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TextBox 1"/>
          <p:cNvSpPr txBox="1">
            <a:spLocks noChangeArrowheads="1"/>
          </p:cNvSpPr>
          <p:nvPr/>
        </p:nvSpPr>
        <p:spPr bwMode="auto">
          <a:xfrm>
            <a:off x="381000" y="2286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solidFill>
                  <a:srgbClr val="000000"/>
                </a:solidFill>
              </a:rPr>
              <a:t>Alkyl and Halogen Substituents</a:t>
            </a:r>
          </a:p>
        </p:txBody>
      </p:sp>
      <p:pic>
        <p:nvPicPr>
          <p:cNvPr id="26628" name="Picture 2" descr="p 41 02_UNF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6038"/>
            <a:ext cx="9144000" cy="185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06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p 42 02_UNF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185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904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p 42 02_UNF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420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TextBox 1"/>
          <p:cNvSpPr txBox="1">
            <a:spLocks noChangeArrowheads="1"/>
          </p:cNvSpPr>
          <p:nvPr/>
        </p:nvSpPr>
        <p:spPr bwMode="auto">
          <a:xfrm>
            <a:off x="304800" y="3810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There are four different butyl groups</a:t>
            </a:r>
          </a:p>
        </p:txBody>
      </p:sp>
    </p:spTree>
    <p:extLst>
      <p:ext uri="{BB962C8B-B14F-4D97-AF65-F5344CB8AC3E}">
        <p14:creationId xmlns:p14="http://schemas.microsoft.com/office/powerpoint/2010/main" val="613526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p 42 02_UNF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88950"/>
            <a:ext cx="4419600" cy="179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TextBox 1"/>
          <p:cNvSpPr txBox="1">
            <a:spLocks noChangeArrowheads="1"/>
          </p:cNvSpPr>
          <p:nvPr/>
        </p:nvSpPr>
        <p:spPr bwMode="auto">
          <a:xfrm>
            <a:off x="152400" y="2667000"/>
            <a:ext cx="8763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letter R is used as a general symbol for an alkyl group.</a:t>
            </a:r>
          </a:p>
          <a:p>
            <a:endParaRPr lang="en-US"/>
          </a:p>
          <a:p>
            <a:r>
              <a:rPr lang="en-US"/>
              <a:t>R-H	alkane</a:t>
            </a:r>
          </a:p>
          <a:p>
            <a:endParaRPr lang="en-US"/>
          </a:p>
          <a:p>
            <a:r>
              <a:rPr lang="en-US"/>
              <a:t>R-X 	X=F, Cl, Br, I (halogen) Alkyl halide</a:t>
            </a:r>
          </a:p>
          <a:p>
            <a:endParaRPr lang="en-US"/>
          </a:p>
          <a:p>
            <a:endParaRPr lang="en-US"/>
          </a:p>
          <a:p>
            <a:r>
              <a:rPr lang="en-US"/>
              <a:t>Named: F- (fluoro-), Cl- (chloro-), Br- (bromo-) I- (iodo-)</a:t>
            </a:r>
          </a:p>
          <a:p>
            <a:endParaRPr lang="en-US"/>
          </a:p>
        </p:txBody>
      </p:sp>
    </p:spTree>
    <p:extLst>
      <p:ext uri="{BB962C8B-B14F-4D97-AF65-F5344CB8AC3E}">
        <p14:creationId xmlns:p14="http://schemas.microsoft.com/office/powerpoint/2010/main" val="2408055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p 43 02_UNF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373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TextBox 1"/>
          <p:cNvSpPr txBox="1">
            <a:spLocks noChangeArrowheads="1"/>
          </p:cNvSpPr>
          <p:nvPr/>
        </p:nvSpPr>
        <p:spPr bwMode="auto">
          <a:xfrm>
            <a:off x="228600" y="376238"/>
            <a:ext cx="876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Write the formula for 2,2,4-trimethylpentane</a:t>
            </a:r>
          </a:p>
        </p:txBody>
      </p:sp>
    </p:spTree>
    <p:extLst>
      <p:ext uri="{BB962C8B-B14F-4D97-AF65-F5344CB8AC3E}">
        <p14:creationId xmlns:p14="http://schemas.microsoft.com/office/powerpoint/2010/main" val="26970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p 37 Fig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0"/>
            <a:ext cx="4205288" cy="685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TextBox 1"/>
          <p:cNvSpPr txBox="1">
            <a:spLocks noChangeArrowheads="1"/>
          </p:cNvSpPr>
          <p:nvPr/>
        </p:nvSpPr>
        <p:spPr bwMode="auto">
          <a:xfrm>
            <a:off x="76200" y="228600"/>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Structure of Alkanes</a:t>
            </a:r>
          </a:p>
        </p:txBody>
      </p:sp>
    </p:spTree>
    <p:extLst>
      <p:ext uri="{BB962C8B-B14F-4D97-AF65-F5344CB8AC3E}">
        <p14:creationId xmlns:p14="http://schemas.microsoft.com/office/powerpoint/2010/main" val="260709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p 43 Tab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4707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634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a:xfrm>
            <a:off x="154474" y="1600200"/>
            <a:ext cx="8736360" cy="4525963"/>
          </a:xfrm>
        </p:spPr>
        <p:txBody>
          <a:bodyPr/>
          <a:lstStyle/>
          <a:p>
            <a:pPr marL="0" indent="0">
              <a:buNone/>
            </a:pPr>
            <a:r>
              <a:rPr lang="en-US" dirty="0" smtClean="0"/>
              <a:t>A student named a hydrocarbon as </a:t>
            </a:r>
          </a:p>
          <a:p>
            <a:pPr marL="0" indent="0">
              <a:buNone/>
            </a:pPr>
            <a:r>
              <a:rPr lang="en-US" dirty="0" smtClean="0"/>
              <a:t>2-ethylpentane and was graded incorrect, what should the correct IUPAC name of the compound be?</a:t>
            </a:r>
          </a:p>
          <a:p>
            <a:pPr marL="0" indent="0">
              <a:buNone/>
            </a:pPr>
            <a:endParaRPr lang="en-US" dirty="0"/>
          </a:p>
        </p:txBody>
      </p:sp>
      <p:pic>
        <p:nvPicPr>
          <p:cNvPr id="4" name="Picture 3"/>
          <p:cNvPicPr>
            <a:picLocks noChangeAspect="1"/>
          </p:cNvPicPr>
          <p:nvPr/>
        </p:nvPicPr>
        <p:blipFill>
          <a:blip r:embed="rId2"/>
          <a:stretch>
            <a:fillRect/>
          </a:stretch>
        </p:blipFill>
        <p:spPr>
          <a:xfrm>
            <a:off x="3308832" y="3750295"/>
            <a:ext cx="1877985" cy="1161385"/>
          </a:xfrm>
          <a:prstGeom prst="rect">
            <a:avLst/>
          </a:prstGeom>
        </p:spPr>
      </p:pic>
    </p:spTree>
    <p:extLst>
      <p:ext uri="{BB962C8B-B14F-4D97-AF65-F5344CB8AC3E}">
        <p14:creationId xmlns:p14="http://schemas.microsoft.com/office/powerpoint/2010/main" val="289970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 44 02_UNF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200400" cy="10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TextBox 1"/>
          <p:cNvSpPr txBox="1">
            <a:spLocks noChangeArrowheads="1"/>
          </p:cNvSpPr>
          <p:nvPr/>
        </p:nvSpPr>
        <p:spPr bwMode="auto">
          <a:xfrm>
            <a:off x="304800" y="3810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Name the following compounds by the IUPAC system:</a:t>
            </a:r>
          </a:p>
        </p:txBody>
      </p:sp>
      <p:sp>
        <p:nvSpPr>
          <p:cNvPr id="32771" name="TextBox 2"/>
          <p:cNvSpPr txBox="1">
            <a:spLocks noChangeArrowheads="1"/>
          </p:cNvSpPr>
          <p:nvPr/>
        </p:nvSpPr>
        <p:spPr bwMode="auto">
          <a:xfrm>
            <a:off x="685800" y="3048000"/>
            <a:ext cx="254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CH</a:t>
            </a:r>
            <a:r>
              <a:rPr lang="en-US" baseline="-25000"/>
              <a:t>3</a:t>
            </a:r>
            <a:r>
              <a:rPr lang="en-US"/>
              <a:t>CHFCH</a:t>
            </a:r>
            <a:r>
              <a:rPr lang="en-US" baseline="-25000"/>
              <a:t>2</a:t>
            </a:r>
            <a:r>
              <a:rPr lang="en-US"/>
              <a:t>CH</a:t>
            </a:r>
            <a:r>
              <a:rPr lang="en-US" baseline="-25000"/>
              <a:t>3</a:t>
            </a:r>
          </a:p>
        </p:txBody>
      </p:sp>
      <p:sp>
        <p:nvSpPr>
          <p:cNvPr id="32772" name="TextBox 3"/>
          <p:cNvSpPr txBox="1">
            <a:spLocks noChangeArrowheads="1"/>
          </p:cNvSpPr>
          <p:nvPr/>
        </p:nvSpPr>
        <p:spPr bwMode="auto">
          <a:xfrm>
            <a:off x="381000" y="4262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Write the structure for 3,3-dimethyloctane</a:t>
            </a:r>
          </a:p>
        </p:txBody>
      </p:sp>
    </p:spTree>
    <p:extLst>
      <p:ext uri="{BB962C8B-B14F-4D97-AF65-F5344CB8AC3E}">
        <p14:creationId xmlns:p14="http://schemas.microsoft.com/office/powerpoint/2010/main" val="1462003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 44 02_UNF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200400" cy="10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TextBox 1"/>
          <p:cNvSpPr txBox="1">
            <a:spLocks noChangeArrowheads="1"/>
          </p:cNvSpPr>
          <p:nvPr/>
        </p:nvSpPr>
        <p:spPr bwMode="auto">
          <a:xfrm>
            <a:off x="304800" y="3810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Name the following compounds by the IUPAC system:</a:t>
            </a:r>
          </a:p>
        </p:txBody>
      </p:sp>
      <p:sp>
        <p:nvSpPr>
          <p:cNvPr id="32771" name="TextBox 2"/>
          <p:cNvSpPr txBox="1">
            <a:spLocks noChangeArrowheads="1"/>
          </p:cNvSpPr>
          <p:nvPr/>
        </p:nvSpPr>
        <p:spPr bwMode="auto">
          <a:xfrm>
            <a:off x="685800" y="3048000"/>
            <a:ext cx="254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CH</a:t>
            </a:r>
            <a:r>
              <a:rPr lang="en-US" baseline="-25000"/>
              <a:t>3</a:t>
            </a:r>
            <a:r>
              <a:rPr lang="en-US"/>
              <a:t>CHFCH</a:t>
            </a:r>
            <a:r>
              <a:rPr lang="en-US" baseline="-25000"/>
              <a:t>2</a:t>
            </a:r>
            <a:r>
              <a:rPr lang="en-US"/>
              <a:t>CH</a:t>
            </a:r>
            <a:r>
              <a:rPr lang="en-US" baseline="-25000"/>
              <a:t>3</a:t>
            </a:r>
          </a:p>
        </p:txBody>
      </p:sp>
      <p:sp>
        <p:nvSpPr>
          <p:cNvPr id="32772" name="TextBox 3"/>
          <p:cNvSpPr txBox="1">
            <a:spLocks noChangeArrowheads="1"/>
          </p:cNvSpPr>
          <p:nvPr/>
        </p:nvSpPr>
        <p:spPr bwMode="auto">
          <a:xfrm>
            <a:off x="381000" y="4262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Write the structure for 3,3-dimethyloctane</a:t>
            </a:r>
          </a:p>
        </p:txBody>
      </p:sp>
    </p:spTree>
    <p:extLst>
      <p:ext uri="{BB962C8B-B14F-4D97-AF65-F5344CB8AC3E}">
        <p14:creationId xmlns:p14="http://schemas.microsoft.com/office/powerpoint/2010/main" val="1423885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p 45 Fig 2-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46212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4" name="TextBox 1"/>
          <p:cNvSpPr txBox="1">
            <a:spLocks noChangeArrowheads="1"/>
          </p:cNvSpPr>
          <p:nvPr/>
        </p:nvSpPr>
        <p:spPr bwMode="auto">
          <a:xfrm>
            <a:off x="76200" y="152400"/>
            <a:ext cx="906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Physical Properties of Alkanes and Nonbonding Intermolecular Interactions</a:t>
            </a:r>
          </a:p>
        </p:txBody>
      </p:sp>
      <p:pic>
        <p:nvPicPr>
          <p:cNvPr id="33795" name="Picture 2" descr="p 45 Fig 2-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43038"/>
            <a:ext cx="3644900" cy="335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6" name="TextBox 1"/>
          <p:cNvSpPr txBox="1">
            <a:spLocks noChangeArrowheads="1"/>
          </p:cNvSpPr>
          <p:nvPr/>
        </p:nvSpPr>
        <p:spPr bwMode="auto">
          <a:xfrm>
            <a:off x="228600" y="5105400"/>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Water molecules are polar and they have special attractions called </a:t>
            </a:r>
            <a:r>
              <a:rPr lang="en-US" sz="2000" i="1">
                <a:solidFill>
                  <a:srgbClr val="008000"/>
                </a:solidFill>
              </a:rPr>
              <a:t>hydrogen bonding.</a:t>
            </a:r>
          </a:p>
          <a:p>
            <a:r>
              <a:rPr lang="en-US" sz="2000"/>
              <a:t>Alkanes are insoluble in water because they are non-polar (all the C-C and C-H are nearly purely covalent)</a:t>
            </a:r>
          </a:p>
        </p:txBody>
      </p:sp>
    </p:spTree>
    <p:extLst>
      <p:ext uri="{BB962C8B-B14F-4D97-AF65-F5344CB8AC3E}">
        <p14:creationId xmlns:p14="http://schemas.microsoft.com/office/powerpoint/2010/main" val="326754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p 46 02_UNF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8" name="TextBox 1"/>
          <p:cNvSpPr txBox="1">
            <a:spLocks noChangeArrowheads="1"/>
          </p:cNvSpPr>
          <p:nvPr/>
        </p:nvSpPr>
        <p:spPr bwMode="auto">
          <a:xfrm>
            <a:off x="304800" y="381000"/>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Van der Waals attractions</a:t>
            </a:r>
          </a:p>
        </p:txBody>
      </p:sp>
      <p:sp>
        <p:nvSpPr>
          <p:cNvPr id="34819" name="TextBox 1"/>
          <p:cNvSpPr txBox="1">
            <a:spLocks noChangeArrowheads="1"/>
          </p:cNvSpPr>
          <p:nvPr/>
        </p:nvSpPr>
        <p:spPr bwMode="auto">
          <a:xfrm>
            <a:off x="152400" y="48768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The boiling points of alkanes rise as the chain length increases and fall as the chains become branched and more nearly spherical in shape</a:t>
            </a:r>
          </a:p>
        </p:txBody>
      </p:sp>
    </p:spTree>
    <p:extLst>
      <p:ext uri="{BB962C8B-B14F-4D97-AF65-F5344CB8AC3E}">
        <p14:creationId xmlns:p14="http://schemas.microsoft.com/office/powerpoint/2010/main" val="217463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p 46 Fig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0"/>
            <a:ext cx="9144000" cy="419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2" name="TextBox 1"/>
          <p:cNvSpPr txBox="1">
            <a:spLocks noChangeArrowheads="1"/>
          </p:cNvSpPr>
          <p:nvPr/>
        </p:nvSpPr>
        <p:spPr bwMode="auto">
          <a:xfrm>
            <a:off x="142780" y="381000"/>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The effect of molecular shapes on van der Waals attractions</a:t>
            </a:r>
          </a:p>
        </p:txBody>
      </p:sp>
    </p:spTree>
    <p:extLst>
      <p:ext uri="{BB962C8B-B14F-4D97-AF65-F5344CB8AC3E}">
        <p14:creationId xmlns:p14="http://schemas.microsoft.com/office/powerpoint/2010/main" val="2408361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p 47 Fig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0"/>
            <a:ext cx="5743575"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474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p 48 02_UNF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5334000" cy="307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extBox 1"/>
          <p:cNvSpPr txBox="1">
            <a:spLocks noChangeArrowheads="1"/>
          </p:cNvSpPr>
          <p:nvPr/>
        </p:nvSpPr>
        <p:spPr bwMode="auto">
          <a:xfrm>
            <a:off x="228600" y="381000"/>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a:t>Conformations of Alkanes</a:t>
            </a:r>
          </a:p>
        </p:txBody>
      </p:sp>
    </p:spTree>
    <p:extLst>
      <p:ext uri="{BB962C8B-B14F-4D97-AF65-F5344CB8AC3E}">
        <p14:creationId xmlns:p14="http://schemas.microsoft.com/office/powerpoint/2010/main" val="1819614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026" descr="p 48 Fig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3900"/>
            <a:ext cx="9144000" cy="541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53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p 38 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51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591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p 48 02_UNF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277653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8" name="Picture 3" descr="p 48 02_UNF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0"/>
            <a:ext cx="321627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585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lstStyle/>
          <a:p>
            <a:pPr marL="0" indent="0">
              <a:buNone/>
            </a:pPr>
            <a:r>
              <a:rPr lang="en-US" dirty="0"/>
              <a:t>The most stable conformation of propane is</a:t>
            </a:r>
            <a:r>
              <a:rPr lang="en-US" dirty="0" smtClean="0"/>
              <a:t>:</a:t>
            </a:r>
          </a:p>
          <a:p>
            <a:pPr marL="514350" indent="-514350">
              <a:buAutoNum type="alphaUcPeriod"/>
            </a:pPr>
            <a:r>
              <a:rPr lang="en-US" dirty="0" smtClean="0"/>
              <a:t>Eclipsed</a:t>
            </a:r>
          </a:p>
          <a:p>
            <a:pPr marL="514350" indent="-514350">
              <a:buAutoNum type="alphaUcPeriod"/>
            </a:pPr>
            <a:r>
              <a:rPr lang="en-US" dirty="0" smtClean="0"/>
              <a:t>Planar</a:t>
            </a:r>
          </a:p>
          <a:p>
            <a:pPr marL="514350" indent="-514350">
              <a:buAutoNum type="alphaUcPeriod"/>
            </a:pPr>
            <a:r>
              <a:rPr lang="en-US" dirty="0" smtClean="0"/>
              <a:t>Boat</a:t>
            </a:r>
          </a:p>
          <a:p>
            <a:pPr marL="514350" indent="-514350">
              <a:buAutoNum type="alphaUcPeriod"/>
            </a:pPr>
            <a:r>
              <a:rPr lang="en-US" dirty="0" smtClean="0"/>
              <a:t>Staggered</a:t>
            </a:r>
          </a:p>
          <a:p>
            <a:pPr marL="514350" indent="-514350">
              <a:buAutoNum type="alphaUcPeriod"/>
            </a:pPr>
            <a:r>
              <a:rPr lang="en-US" dirty="0" smtClean="0"/>
              <a:t>chair</a:t>
            </a:r>
            <a:endParaRPr lang="en-US" dirty="0"/>
          </a:p>
        </p:txBody>
      </p:sp>
    </p:spTree>
    <p:extLst>
      <p:ext uri="{BB962C8B-B14F-4D97-AF65-F5344CB8AC3E}">
        <p14:creationId xmlns:p14="http://schemas.microsoft.com/office/powerpoint/2010/main" val="799169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p 49 02_UNF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7814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2" name="TextBox 1"/>
          <p:cNvSpPr txBox="1">
            <a:spLocks noChangeArrowheads="1"/>
          </p:cNvSpPr>
          <p:nvPr/>
        </p:nvSpPr>
        <p:spPr bwMode="auto">
          <a:xfrm>
            <a:off x="533400" y="4572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Cycloalkane Nomenclature and Conformation</a:t>
            </a:r>
          </a:p>
        </p:txBody>
      </p:sp>
      <p:pic>
        <p:nvPicPr>
          <p:cNvPr id="40963" name="Picture 2" descr="p 49 02_UNF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9144000" cy="185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008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p 50 02_UNF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400"/>
            <a:ext cx="9144000" cy="173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TextBox 1"/>
          <p:cNvSpPr txBox="1">
            <a:spLocks noChangeArrowheads="1"/>
          </p:cNvSpPr>
          <p:nvPr/>
        </p:nvSpPr>
        <p:spPr bwMode="auto">
          <a:xfrm>
            <a:off x="152400" y="533400"/>
            <a:ext cx="8839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One substituent is always located at ring carbon numbered 1, the remaining carbons are then numbered consecutively in a way that gives the other substituents the lowest possible numbers. With different substituents, the one with highest alphabetic priority is located at carbon 1.</a:t>
            </a:r>
          </a:p>
        </p:txBody>
      </p:sp>
    </p:spTree>
    <p:extLst>
      <p:ext uri="{BB962C8B-B14F-4D97-AF65-F5344CB8AC3E}">
        <p14:creationId xmlns:p14="http://schemas.microsoft.com/office/powerpoint/2010/main" val="2060565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QR Codes</a:t>
            </a:r>
            <a:endParaRPr lang="en-US" dirty="0"/>
          </a:p>
        </p:txBody>
      </p:sp>
      <p:pic>
        <p:nvPicPr>
          <p:cNvPr id="4" name="Content Placeholder 3"/>
          <p:cNvPicPr>
            <a:picLocks noGrp="1" noChangeAspect="1"/>
          </p:cNvPicPr>
          <p:nvPr>
            <p:ph idx="1"/>
          </p:nvPr>
        </p:nvPicPr>
        <p:blipFill>
          <a:blip r:embed="rId2"/>
          <a:srcRect l="-40942" r="-40942"/>
          <a:stretch>
            <a:fillRect/>
          </a:stretch>
        </p:blipFill>
        <p:spPr>
          <a:xfrm>
            <a:off x="285178" y="1503139"/>
            <a:ext cx="5610225" cy="3084513"/>
          </a:xfrm>
        </p:spPr>
      </p:pic>
      <p:sp>
        <p:nvSpPr>
          <p:cNvPr id="5" name="TextBox 4"/>
          <p:cNvSpPr txBox="1"/>
          <p:nvPr/>
        </p:nvSpPr>
        <p:spPr>
          <a:xfrm>
            <a:off x="120146" y="4787639"/>
            <a:ext cx="9023854" cy="1938992"/>
          </a:xfrm>
          <a:prstGeom prst="rect">
            <a:avLst/>
          </a:prstGeom>
          <a:noFill/>
        </p:spPr>
        <p:txBody>
          <a:bodyPr wrap="square" rtlCol="0">
            <a:spAutoFit/>
          </a:bodyPr>
          <a:lstStyle/>
          <a:p>
            <a:r>
              <a:rPr lang="en-US" sz="2400" b="1" dirty="0" smtClean="0"/>
              <a:t>The molecular modeling lab:</a:t>
            </a:r>
          </a:p>
          <a:p>
            <a:r>
              <a:rPr lang="en-US" sz="2400" dirty="0" smtClean="0"/>
              <a:t>Bring all iPads to lab this week</a:t>
            </a:r>
          </a:p>
          <a:p>
            <a:r>
              <a:rPr lang="en-US" sz="2400" dirty="0" smtClean="0"/>
              <a:t>Read and practice before lab if you already have an </a:t>
            </a:r>
            <a:r>
              <a:rPr lang="en-US" sz="2400" dirty="0" err="1" smtClean="0"/>
              <a:t>iPad</a:t>
            </a:r>
            <a:r>
              <a:rPr lang="en-US" sz="2400" dirty="0" smtClean="0"/>
              <a:t> this week</a:t>
            </a:r>
          </a:p>
          <a:p>
            <a:r>
              <a:rPr lang="en-US" sz="2400" dirty="0" smtClean="0"/>
              <a:t>Link to the </a:t>
            </a:r>
            <a:r>
              <a:rPr lang="en-US" sz="2400" dirty="0" err="1" smtClean="0"/>
              <a:t>iSpartan</a:t>
            </a:r>
            <a:r>
              <a:rPr lang="en-US" sz="2400" dirty="0" smtClean="0"/>
              <a:t> instructions is available on the lab website or you may use QR code readers from your smartphones or iPads</a:t>
            </a:r>
            <a:endParaRPr lang="en-US" sz="2400" dirty="0"/>
          </a:p>
        </p:txBody>
      </p:sp>
      <p:sp>
        <p:nvSpPr>
          <p:cNvPr id="3" name="TextBox 2"/>
          <p:cNvSpPr txBox="1"/>
          <p:nvPr/>
        </p:nvSpPr>
        <p:spPr>
          <a:xfrm>
            <a:off x="5458080" y="2822805"/>
            <a:ext cx="3503341" cy="954107"/>
          </a:xfrm>
          <a:prstGeom prst="rect">
            <a:avLst/>
          </a:prstGeom>
          <a:noFill/>
        </p:spPr>
        <p:txBody>
          <a:bodyPr wrap="square" rtlCol="0">
            <a:spAutoFit/>
          </a:bodyPr>
          <a:lstStyle/>
          <a:p>
            <a:r>
              <a:rPr lang="en-US" sz="2800" dirty="0" smtClean="0"/>
              <a:t>Or go to</a:t>
            </a:r>
          </a:p>
          <a:p>
            <a:r>
              <a:rPr lang="en-US" sz="2800" dirty="0" smtClean="0">
                <a:solidFill>
                  <a:srgbClr val="0000FF"/>
                </a:solidFill>
              </a:rPr>
              <a:t>http</a:t>
            </a:r>
            <a:r>
              <a:rPr lang="en-US" sz="2800" dirty="0">
                <a:solidFill>
                  <a:srgbClr val="0000FF"/>
                </a:solidFill>
              </a:rPr>
              <a:t>://</a:t>
            </a:r>
            <a:r>
              <a:rPr lang="en-US" sz="2800" dirty="0" err="1">
                <a:solidFill>
                  <a:srgbClr val="0000FF"/>
                </a:solidFill>
              </a:rPr>
              <a:t>bit.ly</a:t>
            </a:r>
            <a:r>
              <a:rPr lang="en-US" sz="2800" dirty="0">
                <a:solidFill>
                  <a:srgbClr val="0000FF"/>
                </a:solidFill>
              </a:rPr>
              <a:t>/14tF1qx</a:t>
            </a:r>
          </a:p>
        </p:txBody>
      </p:sp>
    </p:spTree>
    <p:extLst>
      <p:ext uri="{BB962C8B-B14F-4D97-AF65-F5344CB8AC3E}">
        <p14:creationId xmlns:p14="http://schemas.microsoft.com/office/powerpoint/2010/main" val="231444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iSpartan</a:t>
            </a:r>
            <a:r>
              <a:rPr lang="en-US" dirty="0"/>
              <a:t> Basics Video Tutorial</a:t>
            </a:r>
            <a:br>
              <a:rPr lang="en-US" dirty="0"/>
            </a:br>
            <a:endParaRPr lang="en-US" dirty="0"/>
          </a:p>
        </p:txBody>
      </p:sp>
      <p:pic>
        <p:nvPicPr>
          <p:cNvPr id="4" name="Picture 3"/>
          <p:cNvPicPr>
            <a:picLocks noChangeAspect="1"/>
          </p:cNvPicPr>
          <p:nvPr/>
        </p:nvPicPr>
        <p:blipFill>
          <a:blip r:embed="rId2"/>
          <a:stretch>
            <a:fillRect/>
          </a:stretch>
        </p:blipFill>
        <p:spPr>
          <a:xfrm>
            <a:off x="2540000" y="1397000"/>
            <a:ext cx="4064000" cy="4064000"/>
          </a:xfrm>
          <a:prstGeom prst="rect">
            <a:avLst/>
          </a:prstGeom>
        </p:spPr>
      </p:pic>
      <p:pic>
        <p:nvPicPr>
          <p:cNvPr id="5" name="Picture 4"/>
          <p:cNvPicPr>
            <a:picLocks noChangeAspect="1"/>
          </p:cNvPicPr>
          <p:nvPr/>
        </p:nvPicPr>
        <p:blipFill>
          <a:blip r:embed="rId2"/>
          <a:stretch>
            <a:fillRect/>
          </a:stretch>
        </p:blipFill>
        <p:spPr>
          <a:xfrm>
            <a:off x="2540000" y="1397000"/>
            <a:ext cx="4064000" cy="4064000"/>
          </a:xfrm>
          <a:prstGeom prst="rect">
            <a:avLst/>
          </a:prstGeom>
        </p:spPr>
      </p:pic>
      <p:sp>
        <p:nvSpPr>
          <p:cNvPr id="6" name="TextBox 5"/>
          <p:cNvSpPr txBox="1"/>
          <p:nvPr/>
        </p:nvSpPr>
        <p:spPr>
          <a:xfrm>
            <a:off x="1716377" y="5903414"/>
            <a:ext cx="5835683" cy="584776"/>
          </a:xfrm>
          <a:prstGeom prst="rect">
            <a:avLst/>
          </a:prstGeom>
          <a:noFill/>
        </p:spPr>
        <p:txBody>
          <a:bodyPr wrap="square" rtlCol="0">
            <a:spAutoFit/>
          </a:bodyPr>
          <a:lstStyle/>
          <a:p>
            <a:r>
              <a:rPr lang="en-US" sz="3200" dirty="0" smtClean="0"/>
              <a:t>Or go to </a:t>
            </a:r>
            <a:r>
              <a:rPr lang="en-US" sz="3200" dirty="0" smtClean="0">
                <a:solidFill>
                  <a:srgbClr val="0000FF"/>
                </a:solidFill>
              </a:rPr>
              <a:t>http</a:t>
            </a:r>
            <a:r>
              <a:rPr lang="en-US" sz="3200" dirty="0">
                <a:solidFill>
                  <a:srgbClr val="0000FF"/>
                </a:solidFill>
              </a:rPr>
              <a:t>://</a:t>
            </a:r>
            <a:r>
              <a:rPr lang="en-US" sz="3200" dirty="0" err="1">
                <a:solidFill>
                  <a:srgbClr val="0000FF"/>
                </a:solidFill>
              </a:rPr>
              <a:t>bit.ly</a:t>
            </a:r>
            <a:r>
              <a:rPr lang="en-US" sz="3200" dirty="0">
                <a:solidFill>
                  <a:srgbClr val="0000FF"/>
                </a:solidFill>
              </a:rPr>
              <a:t>/WFr8jz</a:t>
            </a:r>
          </a:p>
        </p:txBody>
      </p:sp>
    </p:spTree>
    <p:extLst>
      <p:ext uri="{BB962C8B-B14F-4D97-AF65-F5344CB8AC3E}">
        <p14:creationId xmlns:p14="http://schemas.microsoft.com/office/powerpoint/2010/main" val="780142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p 50 02_UNF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284956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0" name="TextBox 1"/>
          <p:cNvSpPr txBox="1">
            <a:spLocks noChangeArrowheads="1"/>
          </p:cNvSpPr>
          <p:nvPr/>
        </p:nvSpPr>
        <p:spPr bwMode="auto">
          <a:xfrm>
            <a:off x="304800" y="4572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Give the IUPAC names for the following compounds</a:t>
            </a:r>
          </a:p>
        </p:txBody>
      </p:sp>
      <p:pic>
        <p:nvPicPr>
          <p:cNvPr id="43011" name="Picture 2" descr="p 50 02_UNF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19367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2" descr="p 50 02_UNF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550" y="1371600"/>
            <a:ext cx="22256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487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p 50 02_UNF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29686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4" name="TextBox 1"/>
          <p:cNvSpPr txBox="1">
            <a:spLocks noChangeArrowheads="1"/>
          </p:cNvSpPr>
          <p:nvPr/>
        </p:nvSpPr>
        <p:spPr bwMode="auto">
          <a:xfrm>
            <a:off x="685800" y="304800"/>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Cyclopropane</a:t>
            </a:r>
          </a:p>
        </p:txBody>
      </p:sp>
      <p:pic>
        <p:nvPicPr>
          <p:cNvPr id="44035" name="Picture 2" descr="p 50 02_UNF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14400"/>
            <a:ext cx="306546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2" descr="p 51 02_UNF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419600"/>
            <a:ext cx="3200400" cy="222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097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 51 02_UNF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372586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8" name="TextBox 1"/>
          <p:cNvSpPr txBox="1">
            <a:spLocks noChangeArrowheads="1"/>
          </p:cNvSpPr>
          <p:nvPr/>
        </p:nvSpPr>
        <p:spPr bwMode="auto">
          <a:xfrm>
            <a:off x="152400" y="4572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Cycloalkanes with more than three carbon atoms are nonpolar and have “ puckered” conformations.</a:t>
            </a:r>
          </a:p>
        </p:txBody>
      </p:sp>
      <p:pic>
        <p:nvPicPr>
          <p:cNvPr id="45059" name="Picture 2" descr="p 51 02_UNF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3276600" cy="270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126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lstStyle/>
          <a:p>
            <a:pPr marL="0" indent="0">
              <a:buNone/>
            </a:pPr>
            <a:r>
              <a:rPr lang="en-US" dirty="0"/>
              <a:t>What is the molecular formula of a cycloalkane that has six carbon atoms</a:t>
            </a:r>
            <a:r>
              <a:rPr lang="en-US" dirty="0" smtClean="0"/>
              <a:t>?</a:t>
            </a:r>
          </a:p>
          <a:p>
            <a:pPr marL="514350" indent="-514350">
              <a:buAutoNum type="alphaUcPeriod"/>
            </a:pPr>
            <a:r>
              <a:rPr lang="en-US" dirty="0" smtClean="0"/>
              <a:t>C</a:t>
            </a:r>
            <a:r>
              <a:rPr lang="en-US" baseline="-25000" dirty="0" smtClean="0"/>
              <a:t>6</a:t>
            </a:r>
            <a:r>
              <a:rPr lang="en-US" dirty="0" smtClean="0"/>
              <a:t>H</a:t>
            </a:r>
            <a:r>
              <a:rPr lang="en-US" baseline="-25000" dirty="0" smtClean="0"/>
              <a:t>14</a:t>
            </a:r>
          </a:p>
          <a:p>
            <a:pPr marL="514350" indent="-514350">
              <a:buFont typeface="Arial"/>
              <a:buAutoNum type="alphaUcPeriod"/>
            </a:pPr>
            <a:r>
              <a:rPr lang="en-US" dirty="0" smtClean="0"/>
              <a:t>C</a:t>
            </a:r>
            <a:r>
              <a:rPr lang="en-US" baseline="-25000" dirty="0" smtClean="0"/>
              <a:t>6</a:t>
            </a:r>
            <a:r>
              <a:rPr lang="en-US" dirty="0" smtClean="0"/>
              <a:t>H</a:t>
            </a:r>
            <a:r>
              <a:rPr lang="en-US" baseline="-25000" dirty="0" smtClean="0"/>
              <a:t>12</a:t>
            </a:r>
            <a:endParaRPr lang="en-US" baseline="-25000" dirty="0"/>
          </a:p>
          <a:p>
            <a:pPr marL="514350" indent="-514350">
              <a:buFont typeface="Arial"/>
              <a:buAutoNum type="alphaUcPeriod"/>
            </a:pPr>
            <a:r>
              <a:rPr lang="en-US" dirty="0" smtClean="0"/>
              <a:t>C</a:t>
            </a:r>
            <a:r>
              <a:rPr lang="en-US" baseline="-25000" dirty="0" smtClean="0"/>
              <a:t>6</a:t>
            </a:r>
            <a:r>
              <a:rPr lang="en-US" dirty="0" smtClean="0"/>
              <a:t>H</a:t>
            </a:r>
            <a:r>
              <a:rPr lang="en-US" baseline="-25000" dirty="0" smtClean="0"/>
              <a:t>10</a:t>
            </a:r>
            <a:endParaRPr lang="en-US" baseline="-25000" dirty="0"/>
          </a:p>
          <a:p>
            <a:pPr marL="514350" indent="-514350">
              <a:buFont typeface="Arial"/>
              <a:buAutoNum type="alphaUcPeriod"/>
            </a:pPr>
            <a:r>
              <a:rPr lang="en-US" dirty="0" smtClean="0"/>
              <a:t>C</a:t>
            </a:r>
            <a:r>
              <a:rPr lang="en-US" baseline="-25000" dirty="0" smtClean="0"/>
              <a:t>6</a:t>
            </a:r>
            <a:r>
              <a:rPr lang="en-US" dirty="0" smtClean="0"/>
              <a:t>H</a:t>
            </a:r>
            <a:r>
              <a:rPr lang="en-US" baseline="-25000" dirty="0" smtClean="0"/>
              <a:t>16</a:t>
            </a:r>
            <a:endParaRPr lang="en-US" baseline="-25000" dirty="0"/>
          </a:p>
          <a:p>
            <a:pPr marL="514350" indent="-514350">
              <a:buFont typeface="Arial"/>
              <a:buAutoNum type="alphaUcPeriod"/>
            </a:pPr>
            <a:r>
              <a:rPr lang="en-US" dirty="0" smtClean="0"/>
              <a:t>C</a:t>
            </a:r>
            <a:r>
              <a:rPr lang="en-US" baseline="-25000" dirty="0" smtClean="0"/>
              <a:t>6</a:t>
            </a:r>
            <a:r>
              <a:rPr lang="en-US" dirty="0" smtClean="0"/>
              <a:t>H</a:t>
            </a:r>
            <a:r>
              <a:rPr lang="en-US" baseline="-25000" dirty="0"/>
              <a:t>7</a:t>
            </a:r>
          </a:p>
          <a:p>
            <a:pPr marL="514350" indent="-514350">
              <a:buAutoNum type="alphaUcPeriod"/>
            </a:pPr>
            <a:endParaRPr lang="en-US" baseline="-25000" dirty="0" smtClean="0"/>
          </a:p>
          <a:p>
            <a:pPr marL="514350" indent="-514350">
              <a:buAutoNum type="alphaUcPeriod"/>
            </a:pPr>
            <a:endParaRPr lang="en-US" baseline="-25000" dirty="0"/>
          </a:p>
        </p:txBody>
      </p:sp>
    </p:spTree>
    <p:extLst>
      <p:ext uri="{BB962C8B-B14F-4D97-AF65-F5344CB8AC3E}">
        <p14:creationId xmlns:p14="http://schemas.microsoft.com/office/powerpoint/2010/main" val="191074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 39 02_UN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96" y="1371600"/>
            <a:ext cx="8763000" cy="940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6" name="TextBox 1"/>
          <p:cNvSpPr txBox="1">
            <a:spLocks noChangeArrowheads="1"/>
          </p:cNvSpPr>
          <p:nvPr/>
        </p:nvSpPr>
        <p:spPr bwMode="auto">
          <a:xfrm>
            <a:off x="381000" y="3048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Nomenclature of Organic Compounds</a:t>
            </a:r>
          </a:p>
        </p:txBody>
      </p:sp>
    </p:spTree>
    <p:extLst>
      <p:ext uri="{BB962C8B-B14F-4D97-AF65-F5344CB8AC3E}">
        <p14:creationId xmlns:p14="http://schemas.microsoft.com/office/powerpoint/2010/main" val="2015035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p 51 02_UNF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322103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2" name="Picture 2" descr="p 51 02_UNF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62000"/>
            <a:ext cx="355282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45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p 51 02_UNF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4038600" cy="429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6" name="Picture 2" descr="p 51 02_UNF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800"/>
            <a:ext cx="429577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215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a:xfrm>
            <a:off x="457200" y="1600200"/>
            <a:ext cx="8521358" cy="4525963"/>
          </a:xfrm>
        </p:spPr>
        <p:txBody>
          <a:bodyPr/>
          <a:lstStyle/>
          <a:p>
            <a:pPr marL="0" indent="0">
              <a:buNone/>
            </a:pPr>
            <a:r>
              <a:rPr lang="en-US" dirty="0"/>
              <a:t>The bond angle of a normal, tetrahedral, </a:t>
            </a:r>
            <a:r>
              <a:rPr lang="en-US" i="1" dirty="0"/>
              <a:t>sp</a:t>
            </a:r>
            <a:r>
              <a:rPr lang="en-US" baseline="30000" dirty="0"/>
              <a:t>3</a:t>
            </a:r>
            <a:r>
              <a:rPr lang="en-US" dirty="0"/>
              <a:t> hybridized carbon is 109.5°.  What is the </a:t>
            </a:r>
            <a:r>
              <a:rPr lang="en-US" dirty="0" smtClean="0"/>
              <a:t>approximate C</a:t>
            </a:r>
            <a:r>
              <a:rPr lang="en-US" dirty="0"/>
              <a:t>–C–C bond angle of </a:t>
            </a:r>
            <a:r>
              <a:rPr lang="en-US" dirty="0" err="1"/>
              <a:t>cyclobutane</a:t>
            </a:r>
            <a:r>
              <a:rPr lang="en-US" dirty="0" smtClean="0"/>
              <a:t>?</a:t>
            </a:r>
          </a:p>
          <a:p>
            <a:pPr marL="514350" indent="-514350">
              <a:buAutoNum type="alphaUcPeriod"/>
            </a:pPr>
            <a:r>
              <a:rPr lang="en-US" dirty="0" smtClean="0"/>
              <a:t>109.5</a:t>
            </a:r>
            <a:r>
              <a:rPr lang="en-US" baseline="30000" dirty="0" smtClean="0"/>
              <a:t>0</a:t>
            </a:r>
          </a:p>
          <a:p>
            <a:pPr marL="514350" indent="-514350">
              <a:buFont typeface="Arial"/>
              <a:buAutoNum type="alphaUcPeriod"/>
            </a:pPr>
            <a:r>
              <a:rPr lang="en-US" dirty="0" smtClean="0"/>
              <a:t>120</a:t>
            </a:r>
            <a:r>
              <a:rPr lang="en-US" baseline="30000" dirty="0" smtClean="0"/>
              <a:t>0</a:t>
            </a:r>
          </a:p>
          <a:p>
            <a:pPr marL="514350" indent="-514350">
              <a:buFont typeface="Arial"/>
              <a:buAutoNum type="alphaUcPeriod"/>
            </a:pPr>
            <a:r>
              <a:rPr lang="en-US" dirty="0" smtClean="0"/>
              <a:t>60</a:t>
            </a:r>
            <a:r>
              <a:rPr lang="en-US" baseline="30000" dirty="0" smtClean="0"/>
              <a:t>0</a:t>
            </a:r>
          </a:p>
          <a:p>
            <a:pPr marL="514350" indent="-514350">
              <a:buFont typeface="Arial"/>
              <a:buAutoNum type="alphaUcPeriod"/>
            </a:pPr>
            <a:r>
              <a:rPr lang="en-US" dirty="0" smtClean="0"/>
              <a:t>180</a:t>
            </a:r>
            <a:r>
              <a:rPr lang="en-US" baseline="30000" dirty="0" smtClean="0"/>
              <a:t>0</a:t>
            </a:r>
          </a:p>
          <a:p>
            <a:pPr marL="514350" indent="-514350">
              <a:buFont typeface="Arial"/>
              <a:buAutoNum type="alphaUcPeriod"/>
            </a:pPr>
            <a:r>
              <a:rPr lang="en-US" dirty="0" smtClean="0"/>
              <a:t>90</a:t>
            </a:r>
            <a:r>
              <a:rPr lang="en-US" baseline="30000" dirty="0" smtClean="0"/>
              <a:t>0</a:t>
            </a:r>
            <a:endParaRPr lang="en-US" dirty="0"/>
          </a:p>
          <a:p>
            <a:pPr marL="514350" indent="-514350">
              <a:buFont typeface="Arial"/>
              <a:buAutoNum type="alphaUcPeriod"/>
            </a:pPr>
            <a:endParaRPr lang="en-US" dirty="0"/>
          </a:p>
          <a:p>
            <a:pPr marL="514350" indent="-514350">
              <a:buFont typeface="Arial"/>
              <a:buAutoNum type="alphaUcPeriod"/>
            </a:pPr>
            <a:endParaRPr lang="en-US" dirty="0"/>
          </a:p>
          <a:p>
            <a:pPr marL="514350" indent="-514350">
              <a:buFont typeface="Arial"/>
              <a:buAutoNum type="alphaUcPeriod"/>
            </a:pPr>
            <a:endParaRPr lang="en-US" dirty="0"/>
          </a:p>
          <a:p>
            <a:pPr marL="514350" indent="-514350">
              <a:buAutoNum type="alphaUcPeriod"/>
            </a:pPr>
            <a:endParaRPr lang="en-US" dirty="0"/>
          </a:p>
        </p:txBody>
      </p:sp>
    </p:spTree>
    <p:extLst>
      <p:ext uri="{BB962C8B-B14F-4D97-AF65-F5344CB8AC3E}">
        <p14:creationId xmlns:p14="http://schemas.microsoft.com/office/powerpoint/2010/main" val="148631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 52 Fig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9900"/>
            <a:ext cx="9144000" cy="337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0" name="TextBox 1"/>
          <p:cNvSpPr txBox="1">
            <a:spLocks noChangeArrowheads="1"/>
          </p:cNvSpPr>
          <p:nvPr/>
        </p:nvSpPr>
        <p:spPr bwMode="auto">
          <a:xfrm>
            <a:off x="304800" y="6858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The chair conformation of cyclohexane</a:t>
            </a:r>
          </a:p>
        </p:txBody>
      </p:sp>
    </p:spTree>
    <p:extLst>
      <p:ext uri="{BB962C8B-B14F-4D97-AF65-F5344CB8AC3E}">
        <p14:creationId xmlns:p14="http://schemas.microsoft.com/office/powerpoint/2010/main" val="3884174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p 52 Fig 2-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1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881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p 52 02_UNF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305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233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026" descr="p 53 Fig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366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2" name="TextBox 1"/>
          <p:cNvSpPr txBox="1">
            <a:spLocks noChangeArrowheads="1"/>
          </p:cNvSpPr>
          <p:nvPr/>
        </p:nvSpPr>
        <p:spPr bwMode="auto">
          <a:xfrm>
            <a:off x="152400" y="465138"/>
            <a:ext cx="883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Larger substituents on cyclohexane (such as methyl group) are stable in the equatorial positions to avoid the axial crowding.</a:t>
            </a:r>
          </a:p>
        </p:txBody>
      </p:sp>
    </p:spTree>
    <p:extLst>
      <p:ext uri="{BB962C8B-B14F-4D97-AF65-F5344CB8AC3E}">
        <p14:creationId xmlns:p14="http://schemas.microsoft.com/office/powerpoint/2010/main" val="3602673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p 53 02_UNF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614680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6" name="TextBox 1"/>
          <p:cNvSpPr txBox="1">
            <a:spLocks noChangeArrowheads="1"/>
          </p:cNvSpPr>
          <p:nvPr/>
        </p:nvSpPr>
        <p:spPr bwMode="auto">
          <a:xfrm>
            <a:off x="457200" y="457200"/>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Boat Conformation</a:t>
            </a:r>
          </a:p>
        </p:txBody>
      </p:sp>
    </p:spTree>
    <p:extLst>
      <p:ext uri="{BB962C8B-B14F-4D97-AF65-F5344CB8AC3E}">
        <p14:creationId xmlns:p14="http://schemas.microsoft.com/office/powerpoint/2010/main" val="1922071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p 53 02_UNF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649446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4" name="TextBox 1"/>
          <p:cNvSpPr txBox="1">
            <a:spLocks noChangeArrowheads="1"/>
          </p:cNvSpPr>
          <p:nvPr/>
        </p:nvSpPr>
        <p:spPr bwMode="auto">
          <a:xfrm>
            <a:off x="152400" y="3810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Glucose molecule (six-membered ring in the chair conformation.</a:t>
            </a:r>
          </a:p>
        </p:txBody>
      </p:sp>
    </p:spTree>
    <p:extLst>
      <p:ext uri="{BB962C8B-B14F-4D97-AF65-F5344CB8AC3E}">
        <p14:creationId xmlns:p14="http://schemas.microsoft.com/office/powerpoint/2010/main" val="2667042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p 54 02_UNF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2" name="TextBox 1"/>
          <p:cNvSpPr txBox="1">
            <a:spLocks noChangeArrowheads="1"/>
          </p:cNvSpPr>
          <p:nvPr/>
        </p:nvSpPr>
        <p:spPr bwMode="auto">
          <a:xfrm>
            <a:off x="381000" y="381000"/>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i="1"/>
              <a:t>Cis-Trans </a:t>
            </a:r>
            <a:r>
              <a:rPr lang="en-US" sz="2800"/>
              <a:t>Isomerism of Cycloalkanes</a:t>
            </a:r>
          </a:p>
        </p:txBody>
      </p:sp>
    </p:spTree>
    <p:extLst>
      <p:ext uri="{BB962C8B-B14F-4D97-AF65-F5344CB8AC3E}">
        <p14:creationId xmlns:p14="http://schemas.microsoft.com/office/powerpoint/2010/main" val="59603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 39 02_UNF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238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0" name="TextBox 1"/>
          <p:cNvSpPr txBox="1">
            <a:spLocks noChangeArrowheads="1"/>
          </p:cNvSpPr>
          <p:nvPr/>
        </p:nvSpPr>
        <p:spPr bwMode="auto">
          <a:xfrm>
            <a:off x="838200" y="3810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Alkyl groups</a:t>
            </a:r>
          </a:p>
        </p:txBody>
      </p:sp>
    </p:spTree>
    <p:extLst>
      <p:ext uri="{BB962C8B-B14F-4D97-AF65-F5344CB8AC3E}">
        <p14:creationId xmlns:p14="http://schemas.microsoft.com/office/powerpoint/2010/main" val="1150420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381000" y="4572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Reactions of Alkanes</a:t>
            </a:r>
          </a:p>
        </p:txBody>
      </p:sp>
      <p:sp>
        <p:nvSpPr>
          <p:cNvPr id="57346" name="TextBox 3"/>
          <p:cNvSpPr txBox="1">
            <a:spLocks noChangeArrowheads="1"/>
          </p:cNvSpPr>
          <p:nvPr/>
        </p:nvSpPr>
        <p:spPr bwMode="auto">
          <a:xfrm>
            <a:off x="152400" y="121920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Single carbon-carbon bonds</a:t>
            </a:r>
          </a:p>
          <a:p>
            <a:r>
              <a:rPr lang="en-US"/>
              <a:t>Nonpolar therefore relatively inert and often used as solvents</a:t>
            </a:r>
          </a:p>
          <a:p>
            <a:r>
              <a:rPr lang="en-US"/>
              <a:t>Reacts with oxygen and halogens.</a:t>
            </a:r>
          </a:p>
          <a:p>
            <a:endParaRPr lang="en-US"/>
          </a:p>
        </p:txBody>
      </p:sp>
    </p:spTree>
    <p:extLst>
      <p:ext uri="{BB962C8B-B14F-4D97-AF65-F5344CB8AC3E}">
        <p14:creationId xmlns:p14="http://schemas.microsoft.com/office/powerpoint/2010/main" val="1342342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p 57 02_UNF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825"/>
            <a:ext cx="9144000" cy="632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291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p 57 02_UNF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4191000" cy="171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4" name="TextBox 1"/>
          <p:cNvSpPr txBox="1">
            <a:spLocks noChangeArrowheads="1"/>
          </p:cNvSpPr>
          <p:nvPr/>
        </p:nvSpPr>
        <p:spPr bwMode="auto">
          <a:xfrm>
            <a:off x="228600" y="3810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In which compound is carbon more oxidized, formaldehyde ( CH</a:t>
            </a:r>
            <a:r>
              <a:rPr lang="en-US" baseline="-25000"/>
              <a:t>2</a:t>
            </a:r>
            <a:r>
              <a:rPr lang="en-US"/>
              <a:t>O) or formic acid( HCO</a:t>
            </a:r>
            <a:r>
              <a:rPr lang="en-US" baseline="-25000"/>
              <a:t>2</a:t>
            </a:r>
            <a:r>
              <a:rPr lang="en-US"/>
              <a:t>H)?</a:t>
            </a:r>
          </a:p>
        </p:txBody>
      </p:sp>
    </p:spTree>
    <p:extLst>
      <p:ext uri="{BB962C8B-B14F-4D97-AF65-F5344CB8AC3E}">
        <p14:creationId xmlns:p14="http://schemas.microsoft.com/office/powerpoint/2010/main" val="232946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p 59 02_UNF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9144000" cy="89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18" name="TextBox 1"/>
          <p:cNvSpPr txBox="1">
            <a:spLocks noChangeArrowheads="1"/>
          </p:cNvSpPr>
          <p:nvPr/>
        </p:nvSpPr>
        <p:spPr bwMode="auto">
          <a:xfrm>
            <a:off x="304800" y="381000"/>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solidFill>
                  <a:srgbClr val="0000FF"/>
                </a:solidFill>
              </a:rPr>
              <a:t>Halogenation of Alkanes</a:t>
            </a:r>
          </a:p>
        </p:txBody>
      </p:sp>
      <p:sp>
        <p:nvSpPr>
          <p:cNvPr id="60419" name="TextBox 2"/>
          <p:cNvSpPr txBox="1">
            <a:spLocks noChangeArrowheads="1"/>
          </p:cNvSpPr>
          <p:nvPr/>
        </p:nvSpPr>
        <p:spPr bwMode="auto">
          <a:xfrm>
            <a:off x="76200" y="1143000"/>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When a mixture of alkane and chlorine  is stored at low temperature in the dark, no reaction occurs. While in sunlight or at high temperature, however, an exothermic reaction occurs. Where one or more of the hydrogen atoms is replaced by chlorine.</a:t>
            </a:r>
          </a:p>
        </p:txBody>
      </p:sp>
    </p:spTree>
    <p:extLst>
      <p:ext uri="{BB962C8B-B14F-4D97-AF65-F5344CB8AC3E}">
        <p14:creationId xmlns:p14="http://schemas.microsoft.com/office/powerpoint/2010/main" val="630148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p 59 02_UNF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199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2" name="TextBox 1"/>
          <p:cNvSpPr txBox="1">
            <a:spLocks noChangeArrowheads="1"/>
          </p:cNvSpPr>
          <p:nvPr/>
        </p:nvSpPr>
        <p:spPr bwMode="auto">
          <a:xfrm>
            <a:off x="381000" y="45720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Example for methane</a:t>
            </a:r>
          </a:p>
        </p:txBody>
      </p:sp>
      <p:sp>
        <p:nvSpPr>
          <p:cNvPr id="61443" name="TextBox 2"/>
          <p:cNvSpPr txBox="1">
            <a:spLocks noChangeArrowheads="1"/>
          </p:cNvSpPr>
          <p:nvPr/>
        </p:nvSpPr>
        <p:spPr bwMode="auto">
          <a:xfrm>
            <a:off x="152400" y="40386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reaction is called </a:t>
            </a:r>
            <a:r>
              <a:rPr lang="en-US">
                <a:solidFill>
                  <a:srgbClr val="008000"/>
                </a:solidFill>
              </a:rPr>
              <a:t>chlorination</a:t>
            </a:r>
            <a:r>
              <a:rPr lang="en-US"/>
              <a:t> and is a </a:t>
            </a:r>
            <a:r>
              <a:rPr lang="en-US">
                <a:solidFill>
                  <a:srgbClr val="800000"/>
                </a:solidFill>
              </a:rPr>
              <a:t>substitution reaction</a:t>
            </a:r>
          </a:p>
        </p:txBody>
      </p:sp>
    </p:spTree>
    <p:extLst>
      <p:ext uri="{BB962C8B-B14F-4D97-AF65-F5344CB8AC3E}">
        <p14:creationId xmlns:p14="http://schemas.microsoft.com/office/powerpoint/2010/main" val="11478335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p 59 02_UNF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66" name="TextBox 1"/>
          <p:cNvSpPr txBox="1">
            <a:spLocks noChangeArrowheads="1"/>
          </p:cNvSpPr>
          <p:nvPr/>
        </p:nvSpPr>
        <p:spPr bwMode="auto">
          <a:xfrm>
            <a:off x="381000" y="609600"/>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Bromination</a:t>
            </a:r>
          </a:p>
        </p:txBody>
      </p:sp>
    </p:spTree>
    <p:extLst>
      <p:ext uri="{BB962C8B-B14F-4D97-AF65-F5344CB8AC3E}">
        <p14:creationId xmlns:p14="http://schemas.microsoft.com/office/powerpoint/2010/main" val="2583895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p 59 02_UNF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1675"/>
            <a:ext cx="91440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0" name="TextBox 1"/>
          <p:cNvSpPr txBox="1">
            <a:spLocks noChangeArrowheads="1"/>
          </p:cNvSpPr>
          <p:nvPr/>
        </p:nvSpPr>
        <p:spPr bwMode="auto">
          <a:xfrm>
            <a:off x="152400" y="5334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In excess halogen, the reaction can continue further to give polyhaloganated products.</a:t>
            </a:r>
          </a:p>
        </p:txBody>
      </p:sp>
    </p:spTree>
    <p:extLst>
      <p:ext uri="{BB962C8B-B14F-4D97-AF65-F5344CB8AC3E}">
        <p14:creationId xmlns:p14="http://schemas.microsoft.com/office/powerpoint/2010/main" val="1678174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p 59 02_UNF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176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4" name="TextBox 1"/>
          <p:cNvSpPr txBox="1">
            <a:spLocks noChangeArrowheads="1"/>
          </p:cNvSpPr>
          <p:nvPr/>
        </p:nvSpPr>
        <p:spPr bwMode="auto">
          <a:xfrm>
            <a:off x="228600" y="5334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 mixture of products may be obtained when longer chained alkanes are halogenated. </a:t>
            </a:r>
          </a:p>
        </p:txBody>
      </p:sp>
    </p:spTree>
    <p:extLst>
      <p:ext uri="{BB962C8B-B14F-4D97-AF65-F5344CB8AC3E}">
        <p14:creationId xmlns:p14="http://schemas.microsoft.com/office/powerpoint/2010/main" val="2371456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p 61 02_UNF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2133600"/>
            <a:ext cx="9144000" cy="270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38" name="TextBox 1"/>
          <p:cNvSpPr txBox="1">
            <a:spLocks noChangeArrowheads="1"/>
          </p:cNvSpPr>
          <p:nvPr/>
        </p:nvSpPr>
        <p:spPr bwMode="auto">
          <a:xfrm>
            <a:off x="152400" y="5334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Unsubstituted cycloalkanes, where all the hydrogens are equivalent, a single organic product can be obtained.</a:t>
            </a:r>
          </a:p>
        </p:txBody>
      </p:sp>
    </p:spTree>
    <p:extLst>
      <p:ext uri="{BB962C8B-B14F-4D97-AF65-F5344CB8AC3E}">
        <p14:creationId xmlns:p14="http://schemas.microsoft.com/office/powerpoint/2010/main" val="2276986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p 61 02_UNF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2" name="TextBox 1"/>
          <p:cNvSpPr txBox="1">
            <a:spLocks noChangeArrowheads="1"/>
          </p:cNvSpPr>
          <p:nvPr/>
        </p:nvSpPr>
        <p:spPr bwMode="auto">
          <a:xfrm>
            <a:off x="533400" y="3048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Free-Radical Chain Reaction Mechanism of Halogenation</a:t>
            </a:r>
          </a:p>
        </p:txBody>
      </p:sp>
    </p:spTree>
    <p:extLst>
      <p:ext uri="{BB962C8B-B14F-4D97-AF65-F5344CB8AC3E}">
        <p14:creationId xmlns:p14="http://schemas.microsoft.com/office/powerpoint/2010/main" val="186260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p 40 02_UNF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62000"/>
            <a:ext cx="4953000" cy="125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8169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p 62 02_UNF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8600"/>
            <a:ext cx="914400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612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p 62 02_UNF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9100"/>
            <a:ext cx="9144000" cy="347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41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p 40 02_UNF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6477000" cy="115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TextBox 1"/>
          <p:cNvSpPr txBox="1">
            <a:spLocks noChangeArrowheads="1"/>
          </p:cNvSpPr>
          <p:nvPr/>
        </p:nvSpPr>
        <p:spPr bwMode="auto">
          <a:xfrm>
            <a:off x="304800" y="228600"/>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Numbering the parent carbon chain</a:t>
            </a:r>
          </a:p>
        </p:txBody>
      </p:sp>
      <p:sp>
        <p:nvSpPr>
          <p:cNvPr id="19459" name="TextBox 3"/>
          <p:cNvSpPr txBox="1">
            <a:spLocks noChangeArrowheads="1"/>
          </p:cNvSpPr>
          <p:nvPr/>
        </p:nvSpPr>
        <p:spPr bwMode="auto">
          <a:xfrm>
            <a:off x="381000" y="2819400"/>
            <a:ext cx="8610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root name is that of the longest continuous carbon chain (</a:t>
            </a:r>
            <a:r>
              <a:rPr lang="en-US" i="1"/>
              <a:t>parent carbon chain</a:t>
            </a:r>
            <a:r>
              <a:rPr lang="en-US"/>
              <a:t>) </a:t>
            </a:r>
          </a:p>
          <a:p>
            <a:endParaRPr lang="en-US"/>
          </a:p>
          <a:p>
            <a:r>
              <a:rPr lang="en-US"/>
              <a:t>Groups attached to the main chain are called </a:t>
            </a:r>
            <a:r>
              <a:rPr lang="en-US">
                <a:solidFill>
                  <a:srgbClr val="0000FF"/>
                </a:solidFill>
              </a:rPr>
              <a:t>substituents. </a:t>
            </a:r>
            <a:r>
              <a:rPr lang="en-US"/>
              <a:t>Saturated substituents that contain only carbon and hydrogen are called </a:t>
            </a:r>
            <a:r>
              <a:rPr lang="en-US">
                <a:solidFill>
                  <a:srgbClr val="0000FF"/>
                </a:solidFill>
              </a:rPr>
              <a:t>alkyl groups. </a:t>
            </a:r>
            <a:r>
              <a:rPr lang="en-US">
                <a:solidFill>
                  <a:srgbClr val="000000"/>
                </a:solidFill>
              </a:rPr>
              <a:t>Named by replacing the </a:t>
            </a:r>
            <a:r>
              <a:rPr lang="en-US" i="1">
                <a:solidFill>
                  <a:srgbClr val="FF0000"/>
                </a:solidFill>
              </a:rPr>
              <a:t>–ane </a:t>
            </a:r>
            <a:r>
              <a:rPr lang="en-US">
                <a:solidFill>
                  <a:srgbClr val="000000"/>
                </a:solidFill>
              </a:rPr>
              <a:t>of the alkane by </a:t>
            </a:r>
            <a:r>
              <a:rPr lang="en-US" i="1">
                <a:solidFill>
                  <a:srgbClr val="FF0000"/>
                </a:solidFill>
              </a:rPr>
              <a:t>-yl</a:t>
            </a:r>
          </a:p>
        </p:txBody>
      </p:sp>
    </p:spTree>
    <p:extLst>
      <p:ext uri="{BB962C8B-B14F-4D97-AF65-F5344CB8AC3E}">
        <p14:creationId xmlns:p14="http://schemas.microsoft.com/office/powerpoint/2010/main" val="2690740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 40 02_UNF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9144000" cy="132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TextBox 1"/>
          <p:cNvSpPr txBox="1">
            <a:spLocks noChangeArrowheads="1"/>
          </p:cNvSpPr>
          <p:nvPr/>
        </p:nvSpPr>
        <p:spPr bwMode="auto">
          <a:xfrm>
            <a:off x="228600" y="381000"/>
            <a:ext cx="8915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main chain is numbered such that the first substituent encountered along the chain receives the lowest possible number. </a:t>
            </a:r>
          </a:p>
          <a:p>
            <a:r>
              <a:rPr lang="en-US"/>
              <a:t>Each substituent is then located by the number of the carbon to which it is attached.</a:t>
            </a:r>
          </a:p>
          <a:p>
            <a:r>
              <a:rPr lang="en-US"/>
              <a:t>When two or more identical groups are attached to the main chain, prefixes such as </a:t>
            </a:r>
            <a:r>
              <a:rPr lang="en-US" i="1"/>
              <a:t>di- tri-, tetra-, </a:t>
            </a:r>
            <a:r>
              <a:rPr lang="en-US"/>
              <a:t>are used.</a:t>
            </a:r>
          </a:p>
          <a:p>
            <a:endParaRPr lang="en-US"/>
          </a:p>
        </p:txBody>
      </p:sp>
    </p:spTree>
    <p:extLst>
      <p:ext uri="{BB962C8B-B14F-4D97-AF65-F5344CB8AC3E}">
        <p14:creationId xmlns:p14="http://schemas.microsoft.com/office/powerpoint/2010/main" val="345150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 40 02_UNF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481138"/>
            <a:ext cx="9144000" cy="248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6" name="TextBox 1"/>
          <p:cNvSpPr txBox="1">
            <a:spLocks noChangeArrowheads="1"/>
          </p:cNvSpPr>
          <p:nvPr/>
        </p:nvSpPr>
        <p:spPr bwMode="auto">
          <a:xfrm>
            <a:off x="228600" y="4572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If there are two equally long continuous chains, select the one with the most branches.</a:t>
            </a:r>
          </a:p>
        </p:txBody>
      </p:sp>
    </p:spTree>
    <p:extLst>
      <p:ext uri="{BB962C8B-B14F-4D97-AF65-F5344CB8AC3E}">
        <p14:creationId xmlns:p14="http://schemas.microsoft.com/office/powerpoint/2010/main" val="2994296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830</Words>
  <Application>Microsoft Macintosh PowerPoint</Application>
  <PresentationFormat>On-screen Show (4:3)</PresentationFormat>
  <Paragraphs>105</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Clicker Question</vt:lpstr>
      <vt:lpstr>PowerPoint Presentation</vt:lpstr>
      <vt:lpstr>PowerPoint Presentation</vt:lpstr>
      <vt:lpstr>PowerPoint Presentation</vt:lpstr>
      <vt:lpstr>PowerPoint Presentation</vt:lpstr>
      <vt:lpstr>PowerPoint Presentation</vt:lpstr>
      <vt:lpstr>PowerPoint Presentation</vt:lpstr>
      <vt:lpstr>Clicker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Clicker Question?</vt:lpstr>
      <vt:lpstr>PowerPoint Presentation</vt:lpstr>
      <vt:lpstr>PowerPoint Presentation</vt:lpstr>
      <vt:lpstr>QR Codes</vt:lpstr>
      <vt:lpstr>iSpartan Basics Video Tutorial </vt:lpstr>
      <vt:lpstr>PowerPoint Presentation</vt:lpstr>
      <vt:lpstr>PowerPoint Presentation</vt:lpstr>
      <vt:lpstr>PowerPoint Presentation</vt:lpstr>
      <vt:lpstr>Clicker Question?</vt:lpstr>
      <vt:lpstr>PowerPoint Presentation</vt:lpstr>
      <vt:lpstr>PowerPoint Presentation</vt:lpstr>
      <vt:lpstr>Clicker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Maurice Odago</dc:creator>
  <cp:lastModifiedBy>Maurice Odago</cp:lastModifiedBy>
  <cp:revision>1</cp:revision>
  <dcterms:created xsi:type="dcterms:W3CDTF">2013-05-28T20:18:53Z</dcterms:created>
  <dcterms:modified xsi:type="dcterms:W3CDTF">2013-05-28T20:22:47Z</dcterms:modified>
</cp:coreProperties>
</file>