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9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7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4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5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8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4FBF-D93E-E349-AAF6-DF576A7E0803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9F77-114D-E245-9D03-C1203371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Relationship Id="rId3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Relationship Id="rId3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eg"/><Relationship Id="rId3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Relationship Id="rId3" Type="http://schemas.openxmlformats.org/officeDocument/2006/relationships/image" Target="../media/image8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eg"/><Relationship Id="rId3" Type="http://schemas.openxmlformats.org/officeDocument/2006/relationships/image" Target="../media/image9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eg"/><Relationship Id="rId3" Type="http://schemas.openxmlformats.org/officeDocument/2006/relationships/image" Target="../media/image9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jpeg"/><Relationship Id="rId3" Type="http://schemas.openxmlformats.org/officeDocument/2006/relationships/image" Target="../media/image9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jpeg"/><Relationship Id="rId3" Type="http://schemas.openxmlformats.org/officeDocument/2006/relationships/image" Target="../media/image96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jpeg"/><Relationship Id="rId3" Type="http://schemas.openxmlformats.org/officeDocument/2006/relationships/image" Target="../media/image98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jpeg"/><Relationship Id="rId3" Type="http://schemas.openxmlformats.org/officeDocument/2006/relationships/image" Target="../media/image10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jpeg"/><Relationship Id="rId3" Type="http://schemas.openxmlformats.org/officeDocument/2006/relationships/image" Target="../media/image104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9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0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jpeg"/><Relationship Id="rId3" Type="http://schemas.openxmlformats.org/officeDocument/2006/relationships/image" Target="../media/image113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jpeg"/><Relationship Id="rId3" Type="http://schemas.openxmlformats.org/officeDocument/2006/relationships/image" Target="../media/image115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7.jpeg"/><Relationship Id="rId3" Type="http://schemas.openxmlformats.org/officeDocument/2006/relationships/image" Target="../media/image118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jpeg"/><Relationship Id="rId3" Type="http://schemas.openxmlformats.org/officeDocument/2006/relationships/image" Target="../media/image120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jpeg"/><Relationship Id="rId3" Type="http://schemas.openxmlformats.org/officeDocument/2006/relationships/image" Target="../media/image122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jpeg"/><Relationship Id="rId3" Type="http://schemas.openxmlformats.org/officeDocument/2006/relationships/image" Target="../media/image1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jpeg"/><Relationship Id="rId3" Type="http://schemas.openxmlformats.org/officeDocument/2006/relationships/image" Target="../media/image126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jpeg"/><Relationship Id="rId3" Type="http://schemas.openxmlformats.org/officeDocument/2006/relationships/image" Target="../media/image128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9.jpeg"/><Relationship Id="rId3" Type="http://schemas.openxmlformats.org/officeDocument/2006/relationships/image" Target="../media/image130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1.jpeg"/><Relationship Id="rId3" Type="http://schemas.openxmlformats.org/officeDocument/2006/relationships/image" Target="../media/image132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3.jpeg"/><Relationship Id="rId3" Type="http://schemas.openxmlformats.org/officeDocument/2006/relationships/image" Target="../media/image134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5.jpeg"/><Relationship Id="rId3" Type="http://schemas.openxmlformats.org/officeDocument/2006/relationships/image" Target="../media/image136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p 68 03_U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p 68 03_UN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343400"/>
            <a:ext cx="91440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28600" y="762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600">
                <a:solidFill>
                  <a:srgbClr val="000090"/>
                </a:solidFill>
              </a:rPr>
              <a:t>Chapter 3: Alkenes and Alkynes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3D918D-2112-DE4A-B6F9-DEC7773D7DBD}" type="slidenum">
              <a:rPr lang="en-US" sz="1400" b="0"/>
              <a:pPr/>
              <a:t>1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2675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 71 03_UN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81000" y="43815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The numbering rules applied</a:t>
            </a:r>
          </a:p>
        </p:txBody>
      </p:sp>
      <p:sp>
        <p:nvSpPr>
          <p:cNvPr id="245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9953AD-8B66-0440-B5E8-7ACA60EFEA03}" type="slidenum">
              <a:rPr lang="en-US" sz="1400" b="0"/>
              <a:pPr/>
              <a:t>10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18041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 71 03_UNF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76200" y="4572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With the cyclic hydrocarbons, we start numbering the ring with the carbons of the  multiple bond.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E24135-722E-3B46-9453-C0196DF1ED08}" type="slidenum">
              <a:rPr lang="en-US" sz="1400" b="0"/>
              <a:pPr/>
              <a:t>11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426836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>
                <a:solidFill>
                  <a:srgbClr val="3366FF"/>
                </a:solidFill>
              </a:rPr>
              <a:t>Write the structural formula for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3-methyl-2-pentene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85800" y="2133600"/>
            <a:ext cx="6858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/>
              <a:t>1,4-dichloro-2-pentene</a:t>
            </a:r>
          </a:p>
          <a:p>
            <a:pPr algn="l"/>
            <a:endParaRPr lang="en-US" sz="2000"/>
          </a:p>
          <a:p>
            <a:pPr algn="l"/>
            <a:endParaRPr lang="en-US" sz="2000"/>
          </a:p>
          <a:p>
            <a:pPr algn="l"/>
            <a:r>
              <a:rPr lang="en-US" sz="2000"/>
              <a:t>3-hexyne</a:t>
            </a:r>
          </a:p>
          <a:p>
            <a:pPr algn="l"/>
            <a:endParaRPr lang="en-US" sz="2000"/>
          </a:p>
          <a:p>
            <a:pPr algn="l"/>
            <a:endParaRPr lang="en-US" sz="2000"/>
          </a:p>
          <a:p>
            <a:pPr algn="l"/>
            <a:endParaRPr lang="en-US" sz="2000"/>
          </a:p>
          <a:p>
            <a:pPr algn="l"/>
            <a:r>
              <a:rPr lang="en-US" sz="2000"/>
              <a:t>1,2-dimethylcyclobutene</a:t>
            </a:r>
          </a:p>
          <a:p>
            <a:pPr algn="l"/>
            <a:endParaRPr lang="en-US" sz="2000"/>
          </a:p>
          <a:p>
            <a:pPr algn="l"/>
            <a:endParaRPr lang="en-US" sz="2000"/>
          </a:p>
          <a:p>
            <a:pPr algn="l"/>
            <a:endParaRPr lang="en-US" sz="2000"/>
          </a:p>
          <a:p>
            <a:pPr algn="l"/>
            <a:r>
              <a:rPr lang="en-US" sz="2000"/>
              <a:t>2-bromo-1,3-pentadiene</a:t>
            </a:r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FACF4A-F977-9F4B-B2F2-24E4ACB64EC9}" type="slidenum">
              <a:rPr lang="en-US" sz="1400" b="0"/>
              <a:pPr/>
              <a:t>12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12871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p 72 03_UNF1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91" y="1126616"/>
            <a:ext cx="5810117" cy="110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/>
              <a:t>Some Common names</a:t>
            </a: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C47ECF-ECFF-A74E-BB9F-08C408037EEE}" type="slidenum">
              <a:rPr lang="en-US" sz="1400" b="0"/>
              <a:pPr/>
              <a:t>13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37001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 72 03_UNF1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40" y="1267026"/>
            <a:ext cx="5956100" cy="216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7C20AF-2361-6345-8793-07F2B2308C8A}" type="slidenum">
              <a:rPr lang="en-US" sz="1400" b="0"/>
              <a:pPr/>
              <a:t>14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9528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 73 Fig 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b="0"/>
              <a:t>Some Facts about Double Bonds</a:t>
            </a:r>
          </a:p>
        </p:txBody>
      </p:sp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28D9F2-8417-A44D-BF81-6B50A3423059}" type="slidenum">
              <a:rPr lang="en-US" sz="1400" b="0"/>
              <a:pPr/>
              <a:t>15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95003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p 73 Tab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91440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DBBA75-8496-614C-BF97-8BEFCA83D612}" type="slidenum">
              <a:rPr lang="en-US" sz="1400" b="0"/>
              <a:pPr/>
              <a:t>16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05562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 74 Fig 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91440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/>
              <a:t>The Orbital Model of a Double Bond; the pi Bond</a:t>
            </a: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7B24DA-0E4A-C846-A208-D5D942CD3CB3}" type="slidenum">
              <a:rPr lang="en-US" sz="1400" b="0"/>
              <a:pPr/>
              <a:t>17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43954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 74 Fig 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66F839-6577-AF48-ACD2-5FBFF335D426}" type="slidenum">
              <a:rPr lang="en-US" sz="1400" b="0"/>
              <a:pPr/>
              <a:t>18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82012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p 75 Fig 3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0"/>
            <a:ext cx="631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7CA678-7D60-1745-B2E9-20CF0EB965E6}" type="slidenum">
              <a:rPr lang="en-US" sz="1400" b="0"/>
              <a:pPr/>
              <a:t>19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96868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 69 03_UNF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71" y="3394360"/>
            <a:ext cx="4919621" cy="162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600">
                <a:solidFill>
                  <a:srgbClr val="0000FF"/>
                </a:solidFill>
              </a:rPr>
              <a:t>Hydrogenation of Alkenes and Alkynes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52400" y="1143000"/>
            <a:ext cx="8991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Hydrocarbons that have carbon-carbon double bond are called alkenes; those  with  a carbon-carbon triple bond are alkynes</a:t>
            </a:r>
          </a:p>
          <a:p>
            <a:pPr algn="l"/>
            <a:endParaRPr lang="en-US" sz="2000" b="0"/>
          </a:p>
          <a:p>
            <a:pPr algn="l"/>
            <a:r>
              <a:rPr lang="en-US" sz="2000" b="0"/>
              <a:t>Their general formulas are  </a:t>
            </a:r>
            <a:r>
              <a:rPr lang="en-US" sz="2000">
                <a:solidFill>
                  <a:srgbClr val="008000"/>
                </a:solidFill>
              </a:rPr>
              <a:t>C</a:t>
            </a:r>
            <a:r>
              <a:rPr lang="en-US" sz="2000" baseline="-25000">
                <a:solidFill>
                  <a:srgbClr val="008000"/>
                </a:solidFill>
              </a:rPr>
              <a:t>n</a:t>
            </a:r>
            <a:r>
              <a:rPr lang="en-US" sz="2000">
                <a:solidFill>
                  <a:srgbClr val="008000"/>
                </a:solidFill>
              </a:rPr>
              <a:t>H</a:t>
            </a:r>
            <a:r>
              <a:rPr lang="en-US" sz="2000" baseline="-25000">
                <a:solidFill>
                  <a:srgbClr val="008000"/>
                </a:solidFill>
              </a:rPr>
              <a:t>2n</a:t>
            </a:r>
            <a:r>
              <a:rPr lang="en-US" sz="2000">
                <a:solidFill>
                  <a:srgbClr val="008000"/>
                </a:solidFill>
              </a:rPr>
              <a:t> alkenes </a:t>
            </a:r>
            <a:r>
              <a:rPr lang="en-US" sz="2000" b="0"/>
              <a:t>and </a:t>
            </a:r>
            <a:r>
              <a:rPr lang="en-US" sz="2000">
                <a:solidFill>
                  <a:srgbClr val="3366FF"/>
                </a:solidFill>
              </a:rPr>
              <a:t>C</a:t>
            </a:r>
            <a:r>
              <a:rPr lang="en-US" sz="2000" baseline="-25000">
                <a:solidFill>
                  <a:srgbClr val="3366FF"/>
                </a:solidFill>
              </a:rPr>
              <a:t>n</a:t>
            </a:r>
            <a:r>
              <a:rPr lang="en-US" sz="2000">
                <a:solidFill>
                  <a:srgbClr val="3366FF"/>
                </a:solidFill>
              </a:rPr>
              <a:t>H</a:t>
            </a:r>
            <a:r>
              <a:rPr lang="en-US" sz="2000" baseline="-25000">
                <a:solidFill>
                  <a:srgbClr val="3366FF"/>
                </a:solidFill>
              </a:rPr>
              <a:t>2n-2 </a:t>
            </a:r>
            <a:r>
              <a:rPr lang="en-US" sz="2000">
                <a:solidFill>
                  <a:srgbClr val="3366FF"/>
                </a:solidFill>
              </a:rPr>
              <a:t>alkynes</a:t>
            </a:r>
          </a:p>
          <a:p>
            <a:endParaRPr lang="en-US" sz="2000" b="0"/>
          </a:p>
          <a:p>
            <a:pPr algn="l"/>
            <a:r>
              <a:rPr lang="en-US" sz="2000" b="0"/>
              <a:t>Both alkenes and alkynes are unsaturated hydrocarbons</a:t>
            </a:r>
            <a:endParaRPr lang="en-US" b="0"/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E38465-CFC0-B44D-A498-A625B048E0FB}" type="slidenum">
              <a:rPr lang="en-US" sz="1400" b="0"/>
              <a:pPr/>
              <a:t>2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79935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 75 Fig 3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6F99E5-983A-CF4A-BC7C-B7987AD175C8}" type="slidenum">
              <a:rPr lang="en-US" sz="1400" b="0"/>
              <a:pPr/>
              <a:t>20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33548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p 75 Fig 3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914A0A-F4F8-A74C-AE4A-4112535200E7}" type="slidenum">
              <a:rPr lang="en-US" sz="1400" b="0"/>
              <a:pPr/>
              <a:t>21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400802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p 76 03_UNF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438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/>
              <a:t>Cis-Trans Isomerism in Alkenes</a:t>
            </a:r>
          </a:p>
        </p:txBody>
      </p:sp>
      <p:sp>
        <p:nvSpPr>
          <p:cNvPr id="378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F5EDE4-7777-9F48-BC8F-A0C00F93E82F}" type="slidenum">
              <a:rPr lang="en-US" sz="1400" b="0"/>
              <a:pPr/>
              <a:t>22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67441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p 77 03_UNF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5638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/>
              <a:t>Are cis-trans isomers possible for 1-butene and 2-butene?</a:t>
            </a:r>
          </a:p>
        </p:txBody>
      </p:sp>
      <p:pic>
        <p:nvPicPr>
          <p:cNvPr id="40963" name="Picture 2" descr="p 78 03_UNF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7772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218634-6579-2B49-94AF-B687B7DB683E}" type="slidenum">
              <a:rPr lang="en-US" sz="1400" b="0"/>
              <a:pPr/>
              <a:t>23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9566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p 78 03_UNF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p 78 03_UNF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2127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 descr="p 78 03_UNF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03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p 78 03_UNF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273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p 78 03_UNF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14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Geometric isomers of alkenes can be interconverted if sufficient energy is supplied to break the pi bond and allow rotation about the remaining sigma bond.</a:t>
            </a:r>
          </a:p>
        </p:txBody>
      </p:sp>
      <p:sp>
        <p:nvSpPr>
          <p:cNvPr id="419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FB013B-6156-D646-9BEB-39771672E9E1}" type="slidenum">
              <a:rPr lang="en-US" sz="1400" b="0"/>
              <a:pPr/>
              <a:t>24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38030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 78 03_UN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4008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305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0000FF"/>
                </a:solidFill>
              </a:rPr>
              <a:t>Addition </a:t>
            </a:r>
            <a:r>
              <a:rPr lang="en-US" sz="3200" b="0" dirty="0">
                <a:solidFill>
                  <a:srgbClr val="0000FF"/>
                </a:solidFill>
              </a:rPr>
              <a:t>Reactions </a:t>
            </a:r>
          </a:p>
        </p:txBody>
      </p:sp>
      <p:pic>
        <p:nvPicPr>
          <p:cNvPr id="43011" name="Picture 2" descr="p 79 03_UNF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7500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457200" y="3886200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>
                <a:solidFill>
                  <a:srgbClr val="000090"/>
                </a:solidFill>
              </a:rPr>
              <a:t>Addition of halogens X</a:t>
            </a:r>
            <a:r>
              <a:rPr lang="en-US" sz="2000" b="0" baseline="-25000">
                <a:solidFill>
                  <a:srgbClr val="000090"/>
                </a:solidFill>
              </a:rPr>
              <a:t>2</a:t>
            </a:r>
            <a:endParaRPr lang="en-US" sz="2000" b="0">
              <a:solidFill>
                <a:srgbClr val="000090"/>
              </a:solidFill>
            </a:endParaRPr>
          </a:p>
        </p:txBody>
      </p:sp>
      <p:sp>
        <p:nvSpPr>
          <p:cNvPr id="430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5FC270-D556-E043-AD3E-04A2AD584DAA}" type="slidenum">
              <a:rPr lang="en-US" sz="1400" b="0"/>
              <a:pPr/>
              <a:t>25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16592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 80 03_UN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0"/>
            <a:ext cx="236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DE9F25-637B-3E40-861E-27BD25EB7B70}" type="slidenum">
              <a:rPr lang="en-US" sz="1400" b="0"/>
              <a:pPr/>
              <a:t>26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330892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p 79 03_UNF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p 79 03_UNF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304800" y="32766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>
                <a:solidFill>
                  <a:srgbClr val="000090"/>
                </a:solidFill>
              </a:rPr>
              <a:t>Addition of Water (Hydration)</a:t>
            </a: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4E0888-9285-B247-85A8-25C82AC04E48}" type="slidenum">
              <a:rPr lang="en-US" sz="1400" b="0"/>
              <a:pPr/>
              <a:t>27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5134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 79 03_UNF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5238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BE0928-000A-F048-AB8E-DC79DFAEDB29}" type="slidenum">
              <a:rPr lang="en-US" sz="1400" b="0"/>
              <a:pPr/>
              <a:t>28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660847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p 80 03_UNF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006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rgbClr val="000090"/>
                </a:solidFill>
              </a:rPr>
              <a:t>Addition of Acids</a:t>
            </a:r>
          </a:p>
        </p:txBody>
      </p:sp>
      <p:pic>
        <p:nvPicPr>
          <p:cNvPr id="47107" name="Picture 2" descr="p 80 03_UNF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228600" y="3276600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Acids that add this way are the hydrogen halides (H-F, H-Cl, H-Br, H-I) and sulfuric acid (H-OSO</a:t>
            </a:r>
            <a:r>
              <a:rPr lang="en-US" sz="2000" b="0" baseline="-25000"/>
              <a:t>3</a:t>
            </a:r>
            <a:r>
              <a:rPr lang="en-US" sz="2000" b="0"/>
              <a:t>H)</a:t>
            </a:r>
          </a:p>
        </p:txBody>
      </p:sp>
      <p:sp>
        <p:nvSpPr>
          <p:cNvPr id="471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0BBA74-1555-594C-A606-4A8F366CF818}" type="slidenum">
              <a:rPr lang="en-US" sz="1400" b="0"/>
              <a:pPr/>
              <a:t>29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92103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 69 03_UNF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6200" y="47625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/>
              <a:t>Compounds with more than one double or triple bonds exist. Multiple double bonds may lead to dienes, trienes, tetraenes and polyenes. β-carotene and lycopene are examples of polyenes</a:t>
            </a:r>
          </a:p>
        </p:txBody>
      </p:sp>
      <p:pic>
        <p:nvPicPr>
          <p:cNvPr id="17411" name="Picture 2" descr="p 76 03_UNF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133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6200" y="4038600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 dirty="0"/>
              <a:t>When two or more multiple bonds </a:t>
            </a:r>
            <a:r>
              <a:rPr lang="en-US" sz="2000" b="0" dirty="0" smtClean="0"/>
              <a:t>are </a:t>
            </a:r>
            <a:r>
              <a:rPr lang="en-US" sz="2000" b="0" dirty="0"/>
              <a:t>present in a molecule, they can  be classified depending on the relative positions of the bonds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EF4B4E-1C4C-4F4F-8820-0660DBD02F56}" type="slidenum">
              <a:rPr lang="en-US" sz="1400" b="0"/>
              <a:pPr/>
              <a:t>3</a:t>
            </a:fld>
            <a:endParaRPr lang="en-US" sz="1400" b="0"/>
          </a:p>
        </p:txBody>
      </p:sp>
      <p:pic>
        <p:nvPicPr>
          <p:cNvPr id="174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981200"/>
            <a:ext cx="55832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29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p 80 03_UNF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048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962400"/>
            <a:ext cx="86106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rgbClr val="0000FF"/>
                </a:solidFill>
              </a:rPr>
              <a:t>Write the equation for each of the following reactions</a:t>
            </a:r>
          </a:p>
          <a:p>
            <a:pPr algn="l">
              <a:defRPr/>
            </a:pPr>
            <a:endParaRPr lang="en-US" sz="2000" b="0" dirty="0">
              <a:solidFill>
                <a:srgbClr val="0000FF"/>
              </a:solidFill>
            </a:endParaRPr>
          </a:p>
          <a:p>
            <a:pPr marL="457200" indent="-457200" algn="l">
              <a:buFontTx/>
              <a:buAutoNum type="alphaLcParenR"/>
              <a:defRPr/>
            </a:pPr>
            <a:r>
              <a:rPr lang="en-US" sz="2000" b="0" dirty="0"/>
              <a:t>2-butene + </a:t>
            </a:r>
            <a:r>
              <a:rPr lang="en-US" sz="2000" b="0" dirty="0" err="1"/>
              <a:t>HCl</a:t>
            </a:r>
            <a:endParaRPr lang="en-US" sz="2000" b="0" dirty="0"/>
          </a:p>
          <a:p>
            <a:pPr marL="457200" indent="-457200" algn="l">
              <a:buFontTx/>
              <a:buAutoNum type="alphaLcParenR"/>
              <a:defRPr/>
            </a:pPr>
            <a:endParaRPr lang="en-US" sz="2000" b="0" dirty="0"/>
          </a:p>
          <a:p>
            <a:pPr marL="457200" indent="-457200" algn="l">
              <a:buFontTx/>
              <a:buAutoNum type="alphaLcParenR"/>
              <a:defRPr/>
            </a:pPr>
            <a:r>
              <a:rPr lang="en-US" sz="2000" b="0" dirty="0"/>
              <a:t>3-Hexene + HI</a:t>
            </a:r>
          </a:p>
          <a:p>
            <a:pPr algn="l">
              <a:defRPr/>
            </a:pPr>
            <a:endParaRPr lang="en-US" sz="2000" b="0" dirty="0"/>
          </a:p>
          <a:p>
            <a:pPr marL="457200" indent="-457200" algn="l">
              <a:buFontTx/>
              <a:buAutoNum type="alphaLcParenR"/>
              <a:defRPr/>
            </a:pPr>
            <a:r>
              <a:rPr lang="en-US" sz="2000" b="0" dirty="0"/>
              <a:t>4-methylcyclopentene + </a:t>
            </a:r>
            <a:r>
              <a:rPr lang="en-US" sz="2000" b="0" dirty="0" err="1"/>
              <a:t>HBr</a:t>
            </a:r>
            <a:endParaRPr lang="en-US" sz="2000" b="0" dirty="0"/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81B293-6230-374A-A555-D2A2DBAAB5B7}" type="slidenum">
              <a:rPr lang="en-US" sz="1400" b="0"/>
              <a:pPr/>
              <a:t>30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12329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p 81 Ta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862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091AAE-8BF8-134A-B7A6-6C5C9472488A}" type="slidenum">
              <a:rPr lang="en-US" sz="1400" b="0"/>
              <a:pPr/>
              <a:t>31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81312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p 81 03_UNF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/>
              <a:t>Addition of Unsymmetric Reagents to Unsymmetric Alkenes; </a:t>
            </a:r>
            <a:r>
              <a:rPr lang="en-US" sz="2400">
                <a:solidFill>
                  <a:srgbClr val="0000FF"/>
                </a:solidFill>
              </a:rPr>
              <a:t>Markovnikov’s Rule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62CD8-AFF8-FE47-AE00-D6AF7D4B5A51}" type="slidenum">
              <a:rPr lang="en-US" sz="1400" b="0"/>
              <a:pPr/>
              <a:t>32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809409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 81 03_UNF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934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0A1296-45A9-C940-918C-33FE12F56CD7}" type="slidenum">
              <a:rPr lang="en-US" sz="1400" b="0"/>
              <a:pPr/>
              <a:t>33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197722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p 82 03_UN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914400"/>
            <a:ext cx="9144001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 descr="p 82 03_UNF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225"/>
            <a:ext cx="91440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6ABE77-AE32-234D-86FC-112071032EE2}" type="slidenum">
              <a:rPr lang="en-US" sz="1400" b="0"/>
              <a:pPr/>
              <a:t>34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4903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p 82 03_UNF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6902D7-3DC9-BE4D-BC7F-88D9A9873DB0}" type="slidenum">
              <a:rPr lang="en-US" sz="1400" b="0"/>
              <a:pPr/>
              <a:t>35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586685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p 83 03_UNF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400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0" y="293688"/>
            <a:ext cx="8991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/>
              <a:t>Mechanism of Electrophilic Addition to Alkenes</a:t>
            </a:r>
          </a:p>
        </p:txBody>
      </p:sp>
      <p:pic>
        <p:nvPicPr>
          <p:cNvPr id="56323" name="Picture 2" descr="p 83 03_UNF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40138"/>
            <a:ext cx="57912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25FC03-917E-0447-A557-82E9B1308744}" type="slidenum">
              <a:rPr lang="en-US" sz="1400" b="0"/>
              <a:pPr/>
              <a:t>36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793119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p 83 03_UNF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2300"/>
            <a:ext cx="9144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A6459D-4327-E34C-A4C3-BB0AADE1A692}" type="slidenum">
              <a:rPr lang="en-US" sz="1400" b="0"/>
              <a:pPr/>
              <a:t>37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208297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p 83 03_UNF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700"/>
            <a:ext cx="91440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159FC7-9168-5447-9820-26CFBB1CD4E4}" type="slidenum">
              <a:rPr lang="en-US" sz="1400" b="0"/>
              <a:pPr/>
              <a:t>38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507440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p 84 03_UNF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/>
              <a:t>Markovnokov’s Rule Explained</a:t>
            </a:r>
          </a:p>
        </p:txBody>
      </p:sp>
      <p:sp>
        <p:nvSpPr>
          <p:cNvPr id="593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E63642-3936-004A-B1D7-FD8C6D6EF52D}" type="slidenum">
              <a:rPr lang="en-US" sz="1400" b="0"/>
              <a:pPr/>
              <a:t>39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22086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 70 03_UN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95321"/>
            <a:ext cx="106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 smtClean="0"/>
              <a:t>Clicker Question</a:t>
            </a:r>
          </a:p>
          <a:p>
            <a:pPr algn="l"/>
            <a:endParaRPr lang="en-US" sz="2400" b="0" dirty="0" smtClean="0"/>
          </a:p>
          <a:p>
            <a:pPr algn="l"/>
            <a:r>
              <a:rPr lang="en-US" sz="2400" b="0" dirty="0" smtClean="0"/>
              <a:t>Which </a:t>
            </a:r>
            <a:r>
              <a:rPr lang="en-US" sz="2400" b="0" dirty="0"/>
              <a:t>of the following compounds have conjugated multiple bonds</a:t>
            </a:r>
            <a:r>
              <a:rPr lang="en-US" sz="2400" b="0" dirty="0" smtClean="0"/>
              <a:t>? (enter in order of numbers no comas)</a:t>
            </a:r>
            <a:endParaRPr lang="en-US" sz="2400" b="0" dirty="0"/>
          </a:p>
        </p:txBody>
      </p:sp>
      <p:pic>
        <p:nvPicPr>
          <p:cNvPr id="18435" name="Picture 2" descr="p 70 03_UN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31" y="2995321"/>
            <a:ext cx="992966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p 70 03_UNF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65400"/>
            <a:ext cx="856589" cy="219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38" y="3185111"/>
            <a:ext cx="1479154" cy="8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70AD30-40A5-3840-8E23-4041CDB93C7A}" type="slidenum">
              <a:rPr lang="en-US" sz="1400" b="0"/>
              <a:pPr/>
              <a:t>4</a:t>
            </a:fld>
            <a:endParaRPr lang="en-US" sz="1400" b="0"/>
          </a:p>
        </p:txBody>
      </p:sp>
      <p:sp>
        <p:nvSpPr>
          <p:cNvPr id="2" name="TextBox 1"/>
          <p:cNvSpPr txBox="1"/>
          <p:nvPr/>
        </p:nvSpPr>
        <p:spPr>
          <a:xfrm>
            <a:off x="978085" y="442050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5862" y="480315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98459" y="439130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44338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21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p 85 03_UNF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544"/>
            <a:ext cx="91440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1658EB-ACA7-BC4D-8076-BDD513A59E2E}" type="slidenum">
              <a:rPr lang="en-US" sz="1400" b="0"/>
              <a:pPr/>
              <a:t>40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691386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868" y="1680862"/>
            <a:ext cx="826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 the following carbocation and primary (1) secondary (2)</a:t>
            </a:r>
          </a:p>
          <a:p>
            <a:r>
              <a:rPr lang="en-US" sz="2400" dirty="0" smtClean="0"/>
              <a:t>or tertiary (3)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129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p 85 Fig 3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610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B04DCB-0EE8-184E-83C0-8E835B67AB1D}" type="slidenum">
              <a:rPr lang="en-US" sz="1400" b="0"/>
              <a:pPr/>
              <a:t>42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618536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p 86 03_UNF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6934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609600" y="6096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/>
              <a:t>Reaction Equilibrium</a:t>
            </a: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B2E1CA-F626-0044-8EB4-114847489D5E}" type="slidenum">
              <a:rPr lang="en-US" sz="1400" b="0"/>
              <a:pPr/>
              <a:t>43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046274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p 88 Fig 3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997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9F1893-2B2E-6942-9ED3-925472445DE9}" type="slidenum">
              <a:rPr lang="en-US" sz="1400" b="0"/>
              <a:pPr/>
              <a:t>44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144260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p 88 Fig 3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0"/>
            <a:ext cx="8593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E966A2-7E13-D949-AE12-397FFC125D33}" type="slidenum">
              <a:rPr lang="en-US" sz="1400" b="0"/>
              <a:pPr/>
              <a:t>45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606127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p 89 03_UNF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8945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FC6F8A-A4E6-B94E-89A1-5692BC3A79F7}" type="slidenum">
              <a:rPr lang="en-US" sz="1400" b="0"/>
              <a:pPr/>
              <a:t>46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727727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p 90 03_UNF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 descr="p 90 03_UNF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6002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609600" y="4572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rgbClr val="0000FF"/>
                </a:solidFill>
              </a:rPr>
              <a:t>Hydroboration of Alkenes</a:t>
            </a:r>
          </a:p>
        </p:txBody>
      </p:sp>
      <p:sp>
        <p:nvSpPr>
          <p:cNvPr id="6758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972B43-6A4A-8749-9CBF-0FD2E8D1DC33}" type="slidenum">
              <a:rPr lang="en-US" sz="1400" b="0"/>
              <a:pPr/>
              <a:t>47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936750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p 90 03_UNF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E36D57-0F80-3043-AE43-EFC383877985}" type="slidenum">
              <a:rPr lang="en-US" sz="1400" b="0"/>
              <a:pPr/>
              <a:t>48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790737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p 90 03_UNF5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 descr="p 90 03_UNF5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5888"/>
            <a:ext cx="914400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78C4B3-55CE-6C40-9D13-E82B17C7B5AF}" type="slidenum">
              <a:rPr lang="en-US" sz="1400" b="0"/>
              <a:pPr/>
              <a:t>49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18414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 70 03_UNF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5825"/>
            <a:ext cx="67056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/>
              <a:t>Nomenclature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52400" y="1219200"/>
            <a:ext cx="8991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AutoNum type="arabicPeriod"/>
            </a:pPr>
            <a:r>
              <a:rPr lang="en-US" sz="2000" b="0"/>
              <a:t>The ending </a:t>
            </a:r>
            <a:r>
              <a:rPr lang="en-US" sz="2000" b="0" i="1"/>
              <a:t>–ene </a:t>
            </a:r>
            <a:r>
              <a:rPr lang="en-US" sz="2000" b="0"/>
              <a:t>is used to designate carbon-carbon double bond. When more than one double bond is present, the ending is </a:t>
            </a:r>
            <a:r>
              <a:rPr lang="en-US" sz="2000" b="0" i="1"/>
              <a:t>–diene, triene, tetraene </a:t>
            </a:r>
            <a:r>
              <a:rPr lang="en-US" sz="2000" b="0"/>
              <a:t>and so on. The  ending –yne is used for triple carbon-carbon bond.</a:t>
            </a:r>
          </a:p>
          <a:p>
            <a:pPr algn="l">
              <a:buFontTx/>
              <a:buAutoNum type="arabicPeriod"/>
            </a:pPr>
            <a:r>
              <a:rPr lang="en-US" sz="2000" b="0"/>
              <a:t> Select the longest chain that includes both carbons of the double bond or triple bond.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0776E0-E12B-A041-A402-CDFDCAD7BCB8}" type="slidenum">
              <a:rPr lang="en-US" sz="1400" b="0"/>
              <a:pPr/>
              <a:t>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413620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p 91 03_UNF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C9EB00-03D4-4146-A410-32141CCF2E48}" type="slidenum">
              <a:rPr lang="en-US" sz="1400" b="0"/>
              <a:pPr/>
              <a:t>50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961701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p 91 03_UNF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105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951DE-A30B-5D42-A3FB-8806142D05C3}" type="slidenum">
              <a:rPr lang="en-US" sz="1400" b="0"/>
              <a:pPr/>
              <a:t>51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697709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p 91 03_UNF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7CC2DB-D8F5-5E44-97F5-B455B7DB5180}" type="slidenum">
              <a:rPr lang="en-US" sz="1400" b="0"/>
              <a:pPr/>
              <a:t>52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994358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p 91 03_UNF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194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152400" y="609600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 dirty="0"/>
              <a:t>What alkene is needed to obtain </a:t>
            </a:r>
            <a:r>
              <a:rPr lang="en-US" sz="2000" b="0" dirty="0" smtClean="0"/>
              <a:t>the </a:t>
            </a:r>
            <a:r>
              <a:rPr lang="en-US" sz="2000" b="0" dirty="0"/>
              <a:t>alcohol below via hydroboration-oxidation sequence, what product would this alkene give with acid-catalyzed hydration.</a:t>
            </a:r>
          </a:p>
        </p:txBody>
      </p:sp>
      <p:sp>
        <p:nvSpPr>
          <p:cNvPr id="737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EC2CD7-76E4-FE44-88D4-D225A3325F15}" type="slidenum">
              <a:rPr lang="en-US" sz="1400" b="0"/>
              <a:pPr/>
              <a:t>53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399036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p 91 03_UNF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9436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228600" y="528638"/>
            <a:ext cx="769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rgbClr val="0000FF"/>
                </a:solidFill>
              </a:rPr>
              <a:t>Addition of Hydrogen</a:t>
            </a:r>
          </a:p>
        </p:txBody>
      </p:sp>
      <p:sp>
        <p:nvSpPr>
          <p:cNvPr id="747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6CA82-74E3-104D-B84B-F33DA32F4BF8}" type="slidenum">
              <a:rPr lang="en-US" sz="1400" b="0"/>
              <a:pPr/>
              <a:t>54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9912401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p 92 03_UN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9144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580C43-B8F5-8141-9F0F-29AC113B2EE6}" type="slidenum">
              <a:rPr lang="en-US" sz="1400" b="0"/>
              <a:pPr/>
              <a:t>55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2433886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p 92 03_UNF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1440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rgbClr val="0000FF"/>
                </a:solidFill>
              </a:rPr>
              <a:t>Addition to Conjugated Systems</a:t>
            </a:r>
          </a:p>
        </p:txBody>
      </p:sp>
      <p:sp>
        <p:nvSpPr>
          <p:cNvPr id="768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F510D0-0AF3-4549-A042-07EC6690C8A3}" type="slidenum">
              <a:rPr lang="en-US" sz="1400" b="0"/>
              <a:pPr/>
              <a:t>56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439581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p 92 03_UNF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 descr="p 93 03_UNF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738"/>
            <a:ext cx="91440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4FAD03-7B83-A24F-BE7A-951D12066E53}" type="slidenum">
              <a:rPr lang="en-US" sz="1400" b="0"/>
              <a:pPr/>
              <a:t>57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911181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p 93 03_UNF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700"/>
            <a:ext cx="9144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0442D8-A755-C946-A6FD-92DBF257751E}" type="slidenum">
              <a:rPr lang="en-US" sz="1400" b="0"/>
              <a:pPr/>
              <a:t>58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5135964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p 93 03_UN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 descr="p 93 03_UNF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581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35BB03-D466-7443-8682-EE96D4DFADA0}" type="slidenum">
              <a:rPr lang="en-US" sz="1400" b="0"/>
              <a:pPr/>
              <a:t>59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77499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 70 03_UNF0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05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Number the chain from the end nearest the multiple bond so that  the carbon atoms in that bond have the lowest possible numbers.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30480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If the multiple bond is equidistant from both ends of the chain, number the chain from the end nearest the first branch point.</a:t>
            </a:r>
          </a:p>
        </p:txBody>
      </p:sp>
      <p:pic>
        <p:nvPicPr>
          <p:cNvPr id="20484" name="Picture 2" descr="p 70 03_UNF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75438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0808AE-C983-B241-AC33-16FAA5C433D0}" type="slidenum">
              <a:rPr lang="en-US" sz="1400" b="0"/>
              <a:pPr/>
              <a:t>6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7534673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p 93 03_UNF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14303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A970FB-84DE-AF4C-ADBC-731326E48538}" type="slidenum">
              <a:rPr lang="en-US" sz="1400" b="0"/>
              <a:pPr/>
              <a:t>60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3994995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p 94 03_UNF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/>
              <a:t>Cycloaddition to Conjugated Dienes: </a:t>
            </a:r>
            <a:r>
              <a:rPr lang="en-US" sz="2400">
                <a:solidFill>
                  <a:srgbClr val="0000FF"/>
                </a:solidFill>
              </a:rPr>
              <a:t>Diels-Alder Reaction</a:t>
            </a:r>
          </a:p>
        </p:txBody>
      </p:sp>
      <p:sp>
        <p:nvSpPr>
          <p:cNvPr id="819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94555B-FDCB-EA4D-95B8-75114FF560B9}" type="slidenum">
              <a:rPr lang="en-US" sz="1400" b="0"/>
              <a:pPr/>
              <a:t>61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6270383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p 94 03_UNF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B7B971-2790-5347-AC03-86FF2D431D57}" type="slidenum">
              <a:rPr lang="en-US" sz="1400" b="0"/>
              <a:pPr/>
              <a:t>62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0859894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p 94 03_UNF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EEC164-4B24-9B4F-A29B-86DAD4C984DE}" type="slidenum">
              <a:rPr lang="en-US" sz="1400" b="0"/>
              <a:pPr/>
              <a:t>63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3627815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p 94 03_UNF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3128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79CF5A-34BB-234D-8117-25D5046BBB56}" type="slidenum">
              <a:rPr lang="en-US" sz="1400" b="0"/>
              <a:pPr/>
              <a:t>64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1734874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p 95 03_UNF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4335A5-010E-BA40-B8B7-15859DBD32D6}" type="slidenum">
              <a:rPr lang="en-US" sz="1400" b="0"/>
              <a:pPr/>
              <a:t>65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707772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p 95 03_UNF7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724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E94983-10B4-DB4D-BCBE-B2DAD457EEF6}" type="slidenum">
              <a:rPr lang="en-US" sz="1400" b="0"/>
              <a:pPr/>
              <a:t>66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7144254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 95 03_UNF7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/>
              <a:t>Free-Radical Additions; Polyethene</a:t>
            </a:r>
          </a:p>
        </p:txBody>
      </p:sp>
      <p:pic>
        <p:nvPicPr>
          <p:cNvPr id="88067" name="Picture 2" descr="p 95 03_UNF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53340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BE9149-A872-6647-B298-79649684C078}" type="slidenum">
              <a:rPr lang="en-US" sz="1400" b="0"/>
              <a:pPr/>
              <a:t>67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6074197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p 95 03_UNF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 descr="p 96 03_UNF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D3C19C-C936-4941-8EDC-1AA493DBE37C}" type="slidenum">
              <a:rPr lang="en-US" sz="1400" b="0"/>
              <a:pPr/>
              <a:t>68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3721700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p 96 03_UNF8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 descr="p 96 03_UNF8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775"/>
            <a:ext cx="91440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BB732C-9CF3-A945-A47F-E721A1E2F3DB}" type="slidenum">
              <a:rPr lang="en-US" sz="1400" b="0"/>
              <a:pPr/>
              <a:t>69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41909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 70 03_UNF0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162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Indicate the position of the multiple bond using the lower numbered carbon atom of that bond.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52400" y="35591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If more than one multiple bond is present, number the chain from the end nearest the first multiple bond.</a:t>
            </a:r>
          </a:p>
        </p:txBody>
      </p:sp>
      <p:pic>
        <p:nvPicPr>
          <p:cNvPr id="21508" name="Picture 2" descr="p 70 03_UNF0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40213"/>
            <a:ext cx="73914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569821-3B40-5A4C-A656-4B3FD96A55ED}" type="slidenum">
              <a:rPr lang="en-US" sz="1400" b="0"/>
              <a:pPr/>
              <a:t>7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356920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p 96 03_UNF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Picture 2" descr="p 96 03_UNF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1701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1585A7-2664-3144-B1F9-7D43F0E875CB}" type="slidenum">
              <a:rPr lang="en-US" sz="1400" b="0"/>
              <a:pPr/>
              <a:t>70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938844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p 97 03_UNF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rgbClr val="0000FF"/>
                </a:solidFill>
              </a:rPr>
              <a:t>Oxidation with permanganate; a Chemical Test</a:t>
            </a:r>
          </a:p>
        </p:txBody>
      </p:sp>
      <p:pic>
        <p:nvPicPr>
          <p:cNvPr id="92163" name="Picture 2" descr="p 97 03_UNF8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1708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45E290-113A-7940-87A1-DC3555074FD6}" type="slidenum">
              <a:rPr lang="en-US" sz="1400" b="0"/>
              <a:pPr/>
              <a:t>71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0760318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p 97 03_UNF8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rgbClr val="0000FF"/>
                </a:solidFill>
              </a:rPr>
              <a:t>Ozonolysis of Alkenes</a:t>
            </a:r>
          </a:p>
        </p:txBody>
      </p:sp>
      <p:sp>
        <p:nvSpPr>
          <p:cNvPr id="931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67F341-EA34-CA45-8E8C-D6F70ABC67EC}" type="slidenum">
              <a:rPr lang="en-US" sz="1400" b="0"/>
              <a:pPr/>
              <a:t>72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624875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p 97 03_UNF8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 descr="p 97 03_UNF8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38EF4C-13D5-8641-BA3E-DADD9D273E1D}" type="slidenum">
              <a:rPr lang="en-US" sz="1400" b="0"/>
              <a:pPr/>
              <a:t>73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2989796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p 98 Fig 3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0"/>
            <a:ext cx="7573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2E65FD-2E75-F246-983B-D8415EB75795}" type="slidenum">
              <a:rPr lang="en-US" sz="1400" b="0"/>
              <a:pPr/>
              <a:t>74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5109746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p 99 03_UNF9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2672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solidFill>
                  <a:srgbClr val="0000FF"/>
                </a:solidFill>
              </a:rPr>
              <a:t>Other Alkene Oxidations</a:t>
            </a:r>
          </a:p>
        </p:txBody>
      </p:sp>
      <p:pic>
        <p:nvPicPr>
          <p:cNvPr id="96259" name="Picture 2" descr="p 99 03_UNF9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62484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CF0D54-6683-C343-825E-F0E82E56E170}" type="slidenum">
              <a:rPr lang="en-US" sz="1400" b="0"/>
              <a:pPr/>
              <a:t>75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998223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p 100 Fig 3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0200"/>
            <a:ext cx="91440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DA527F-955E-AA48-B671-52042F87BD5A}" type="slidenum">
              <a:rPr lang="en-US" sz="1400" b="0"/>
              <a:pPr/>
              <a:t>76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7655871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p 100 Fig 3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1BD49E-4948-734E-A0D1-FC9FBFA167E8}" type="slidenum">
              <a:rPr lang="en-US" sz="1400" b="0"/>
              <a:pPr/>
              <a:t>77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2544680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p 101 Fig 3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0"/>
            <a:ext cx="61944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5ADF96-E465-B942-A040-FB9C35C9F5F1}" type="slidenum">
              <a:rPr lang="en-US" sz="1400" b="0"/>
              <a:pPr/>
              <a:t>78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6930409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p 101 03_UNF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CC506C-4514-E44F-A600-1F5E1BF9E820}" type="slidenum">
              <a:rPr lang="en-US" sz="1400" b="0"/>
              <a:pPr/>
              <a:t>79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8313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 70 03_UNF0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705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If the double bond and the triple bond are equidistant from the end of the chain, the </a:t>
            </a:r>
            <a:r>
              <a:rPr lang="en-US" sz="2000" b="0">
                <a:solidFill>
                  <a:srgbClr val="3366FF"/>
                </a:solidFill>
              </a:rPr>
              <a:t>double</a:t>
            </a:r>
            <a:r>
              <a:rPr lang="en-US" sz="2000" b="0"/>
              <a:t> bond receives the lowest number.</a:t>
            </a:r>
          </a:p>
        </p:txBody>
      </p:sp>
      <p:pic>
        <p:nvPicPr>
          <p:cNvPr id="22531" name="Picture 2" descr="p 71 03_UNF09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73500"/>
            <a:ext cx="7543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228600" y="3333750"/>
            <a:ext cx="876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The root name is from the longest carbon chain containing the multiple bond</a:t>
            </a:r>
          </a:p>
        </p:txBody>
      </p:sp>
      <p:sp>
        <p:nvSpPr>
          <p:cNvPr id="225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16AA21-A100-9244-A610-7B2B2A8F1F2A}" type="slidenum">
              <a:rPr lang="en-US" sz="1400" b="0"/>
              <a:pPr/>
              <a:t>8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3997571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p 102 03_UNF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796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DF8EE3-2982-DA4A-AB1C-67120143A8AC}" type="slidenum">
              <a:rPr lang="en-US" sz="1400" b="0"/>
              <a:pPr/>
              <a:t>80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0602288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p 102 Tab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9144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D4CC87-F44D-A741-B820-5C7ADB26F3B8}" type="slidenum">
              <a:rPr lang="en-US" sz="1400" b="0"/>
              <a:pPr/>
              <a:t>81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3480012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p 103 03_UNF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900"/>
            <a:ext cx="91440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3DA865-18FC-414E-B6A7-3590B25F3D5A}" type="slidenum">
              <a:rPr lang="en-US" sz="1400" b="0"/>
              <a:pPr/>
              <a:t>82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780119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p 104 03_UNF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0" name="Picture 2" descr="p 104 03_UNF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245A2-7B04-0B4F-967C-0364DA48B333}" type="slidenum">
              <a:rPr lang="en-US" sz="1400" b="0"/>
              <a:pPr/>
              <a:t>83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9312342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p 104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2" descr="p 104 03_UNF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0"/>
            <a:ext cx="914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F76EAA-C954-FA46-8547-0A77F594AEF7}" type="slidenum">
              <a:rPr lang="en-US" sz="1400" b="0"/>
              <a:pPr/>
              <a:t>84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5834138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p 104 03_UNF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6900"/>
            <a:ext cx="80772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17DC71-8C95-1047-83FD-C9E58FE3D220}" type="slidenum">
              <a:rPr lang="en-US" sz="1400" b="0"/>
              <a:pPr/>
              <a:t>85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8824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p 106 03_UNF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225"/>
            <a:ext cx="9144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2" name="Picture 2" descr="p 106 03_UNF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2138"/>
            <a:ext cx="67056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/>
              <a:t>REACTIONS SUMMARY</a:t>
            </a:r>
          </a:p>
        </p:txBody>
      </p:sp>
      <p:sp>
        <p:nvSpPr>
          <p:cNvPr id="1075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BC25EB-BCD6-AC45-892C-8AAC9896C074}" type="slidenum">
              <a:rPr lang="en-US" sz="1400" b="0"/>
              <a:pPr/>
              <a:t>86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8604553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 descr="p 106 03_UNF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6" name="Picture 2" descr="p 106 03_UNF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3F9A52-A35E-C047-804A-DC08ADB2A805}" type="slidenum">
              <a:rPr lang="en-US" sz="1400" b="0"/>
              <a:pPr/>
              <a:t>87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6759284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 descr="p 106 03_UNF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63246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2" descr="p 106 03_UNF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E0D1C8-2527-1E42-9C03-8DD55874FB3E}" type="slidenum">
              <a:rPr lang="en-US" sz="1400" b="0"/>
              <a:pPr/>
              <a:t>88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7996841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 descr="p 106 03_UNF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4" name="Picture 2" descr="p 106 03_UNF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1148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47E18F-5FF4-5440-BFAC-D0E5C3909882}" type="slidenum">
              <a:rPr lang="en-US" sz="1400" b="0"/>
              <a:pPr/>
              <a:t>89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16494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p 71 03_UNF0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p 71 03_UN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6738"/>
            <a:ext cx="91440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C9E4AF-9441-2F4D-9C3A-9C0CB4B13E59}" type="slidenum">
              <a:rPr lang="en-US" sz="1400" b="0"/>
              <a:pPr/>
              <a:t>9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9846245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p 107 03_UNF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4582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8" name="Picture 2" descr="p 107 03_UNF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46463"/>
            <a:ext cx="7924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732736-1109-1045-878D-7E5F0DFF0683}" type="slidenum">
              <a:rPr lang="en-US" sz="1400" b="0"/>
              <a:pPr/>
              <a:t>90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7071787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p 107 03_UNF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3"/>
            <a:ext cx="9144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2" name="Picture 2" descr="p 107 03_UNF11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7225"/>
            <a:ext cx="914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039E78-A451-2E41-9773-1E360F87709B}" type="slidenum">
              <a:rPr lang="en-US" sz="1400" b="0"/>
              <a:pPr/>
              <a:t>91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247432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p 107 03_UNF11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Picture 2" descr="p 107 03_UNF11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263"/>
            <a:ext cx="91440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E925B0-30E8-9143-A8BE-0648987F7461}" type="slidenum">
              <a:rPr lang="en-US" sz="1400" b="0"/>
              <a:pPr/>
              <a:t>92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0814625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p 107 03_UNF11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Picture 2" descr="p 107 03_UNF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53CE16-CA42-FF42-A25B-7BEF9F612E73}" type="slidenum">
              <a:rPr lang="en-US" sz="1400" b="0"/>
              <a:pPr/>
              <a:t>93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8117860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p 107 03_UNF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6096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Picture 2" descr="p 108 03_UNF1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78526C-3FF6-AB46-9289-4A51333C3975}" type="slidenum">
              <a:rPr lang="en-US" sz="1400" b="0"/>
              <a:pPr/>
              <a:t>94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7950290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p 108 03_UNF1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65532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Picture 2" descr="p 108 03_UNF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581400"/>
            <a:ext cx="428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C02A5E-AAA4-8E40-A66C-A5EDCCCF1D30}" type="slidenum">
              <a:rPr lang="en-US" sz="1400" b="0"/>
              <a:pPr/>
              <a:t>95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41136019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p 108 03_UNF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898FD0-25E2-F649-8473-1129991DEC55}" type="slidenum">
              <a:rPr lang="en-US" sz="1400" b="0"/>
              <a:pPr/>
              <a:t>96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249013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723</Words>
  <Application>Microsoft Macintosh PowerPoint</Application>
  <PresentationFormat>On-screen Show (4:3)</PresentationFormat>
  <Paragraphs>172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Odago</dc:creator>
  <cp:lastModifiedBy>Maurice Odago</cp:lastModifiedBy>
  <cp:revision>2</cp:revision>
  <dcterms:created xsi:type="dcterms:W3CDTF">2013-06-05T13:10:06Z</dcterms:created>
  <dcterms:modified xsi:type="dcterms:W3CDTF">2013-06-05T13:18:49Z</dcterms:modified>
</cp:coreProperties>
</file>