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F253-186A-7F4C-8544-58B1D44D1626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DF74-3DBF-EE4C-9C9E-AEA80E36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14 04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29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14 04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676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Chapter 4: Aromatic Compounds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Bitter almonds are the source of the aromatic compound benzaldehyde</a:t>
            </a:r>
          </a:p>
        </p:txBody>
      </p:sp>
    </p:spTree>
    <p:extLst>
      <p:ext uri="{BB962C8B-B14F-4D97-AF65-F5344CB8AC3E}">
        <p14:creationId xmlns:p14="http://schemas.microsoft.com/office/powerpoint/2010/main" val="255115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 120 04_UN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For more than two substituents, their positions are designated by numbering the ring.</a:t>
            </a:r>
          </a:p>
        </p:txBody>
      </p:sp>
    </p:spTree>
    <p:extLst>
      <p:ext uri="{BB962C8B-B14F-4D97-AF65-F5344CB8AC3E}">
        <p14:creationId xmlns:p14="http://schemas.microsoft.com/office/powerpoint/2010/main" val="70685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20 04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685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Aromatic hydrocarbons, as a class called Arenes (Ar) the aryl groups are therefore aromatic substituents.</a:t>
            </a:r>
          </a:p>
        </p:txBody>
      </p:sp>
    </p:spTree>
    <p:extLst>
      <p:ext uri="{BB962C8B-B14F-4D97-AF65-F5344CB8AC3E}">
        <p14:creationId xmlns:p14="http://schemas.microsoft.com/office/powerpoint/2010/main" val="13700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21 04_UNF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8825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533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The symbol Ph is sometimes used as an abbreviation for phenyl group</a:t>
            </a:r>
          </a:p>
        </p:txBody>
      </p:sp>
      <p:pic>
        <p:nvPicPr>
          <p:cNvPr id="25603" name="Picture 2" descr="p 121 04_UNF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721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21 04_UN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6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p 121 04_UN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76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Name the following structures</a:t>
            </a:r>
          </a:p>
        </p:txBody>
      </p:sp>
    </p:spTree>
    <p:extLst>
      <p:ext uri="{BB962C8B-B14F-4D97-AF65-F5344CB8AC3E}">
        <p14:creationId xmlns:p14="http://schemas.microsoft.com/office/powerpoint/2010/main" val="280226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22 04_UN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94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Electrophilic Aromatic Substitution</a:t>
            </a:r>
          </a:p>
        </p:txBody>
      </p:sp>
      <p:pic>
        <p:nvPicPr>
          <p:cNvPr id="29699" name="Picture 2" descr="p 122 04_UN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6257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22 04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855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23 04_UN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84600"/>
            <a:ext cx="65293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6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23 04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400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p 123 04_UNF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3500"/>
            <a:ext cx="7239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23 04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23 04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19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Mechanisms of Electrophilic Substitutions</a:t>
            </a:r>
          </a:p>
        </p:txBody>
      </p:sp>
    </p:spTree>
    <p:extLst>
      <p:ext uri="{BB962C8B-B14F-4D97-AF65-F5344CB8AC3E}">
        <p14:creationId xmlns:p14="http://schemas.microsoft.com/office/powerpoint/2010/main" val="423802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24 04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88"/>
            <a:ext cx="9144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p 123 Fig 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667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15 04_U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Sources of Benzene</a:t>
            </a:r>
          </a:p>
        </p:txBody>
      </p:sp>
    </p:spTree>
    <p:extLst>
      <p:ext uri="{BB962C8B-B14F-4D97-AF65-F5344CB8AC3E}">
        <p14:creationId xmlns:p14="http://schemas.microsoft.com/office/powerpoint/2010/main" val="166299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24 04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24 04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2075"/>
            <a:ext cx="701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9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24 04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p 125 04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5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25 Fig 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796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p 126 04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95400"/>
            <a:ext cx="8067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Nitration</a:t>
            </a:r>
          </a:p>
        </p:txBody>
      </p:sp>
    </p:spTree>
    <p:extLst>
      <p:ext uri="{BB962C8B-B14F-4D97-AF65-F5344CB8AC3E}">
        <p14:creationId xmlns:p14="http://schemas.microsoft.com/office/powerpoint/2010/main" val="67826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26 04_UNF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5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26 04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81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sulfonation</a:t>
            </a:r>
          </a:p>
        </p:txBody>
      </p:sp>
      <p:pic>
        <p:nvPicPr>
          <p:cNvPr id="40963" name="Picture 2" descr="p 126 04_UN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4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p 127 04_UNF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629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27 04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91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Alkylation and Acylation (Friedel-Crafts reaction)</a:t>
            </a:r>
          </a:p>
        </p:txBody>
      </p:sp>
      <p:pic>
        <p:nvPicPr>
          <p:cNvPr id="41987" name="Picture 2" descr="p 127 04_UN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8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27 04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48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p 127 04_UNF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6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28 04_UN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Ring-Activating and ring-Deactivating Substituents</a:t>
            </a:r>
          </a:p>
        </p:txBody>
      </p:sp>
    </p:spTree>
    <p:extLst>
      <p:ext uri="{BB962C8B-B14F-4D97-AF65-F5344CB8AC3E}">
        <p14:creationId xmlns:p14="http://schemas.microsoft.com/office/powerpoint/2010/main" val="200073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29 Fig 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9009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15 04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33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Some Facts About Benzene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Reacts mainly by substitution</a:t>
            </a:r>
          </a:p>
        </p:txBody>
      </p:sp>
      <p:pic>
        <p:nvPicPr>
          <p:cNvPr id="16388" name="Picture 2" descr="p 115 04_U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376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6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29 04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Ortho</a:t>
            </a:r>
            <a:r>
              <a:rPr lang="en-US" sz="2800"/>
              <a:t>, </a:t>
            </a:r>
            <a:r>
              <a:rPr lang="en-US" sz="2800" i="1"/>
              <a:t>Para</a:t>
            </a:r>
            <a:r>
              <a:rPr lang="en-US" sz="2800"/>
              <a:t>-Directing and </a:t>
            </a:r>
            <a:r>
              <a:rPr lang="en-US" sz="2800" i="1"/>
              <a:t>Meta</a:t>
            </a:r>
            <a:r>
              <a:rPr lang="en-US" sz="28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93341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30 04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30 04_UN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/>
              <a:t>Ortho</a:t>
            </a:r>
            <a:r>
              <a:rPr lang="en-US" sz="2400"/>
              <a:t>, </a:t>
            </a:r>
            <a:r>
              <a:rPr lang="en-US" sz="2400" i="1"/>
              <a:t>Para</a:t>
            </a:r>
            <a:r>
              <a:rPr lang="en-US" sz="24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848062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30 04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24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31 04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"/>
            <a:ext cx="381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p 131 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752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40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32 04_UNF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4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32 04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36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33 04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36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33 04_UNF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9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33 04_UN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16 04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69888"/>
            <a:ext cx="481488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 116 04_U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82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 117 04_UN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81400"/>
            <a:ext cx="439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p 117 Fig 4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828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6200" y="29718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Friedrich August Kekule’</a:t>
            </a:r>
          </a:p>
        </p:txBody>
      </p:sp>
    </p:spTree>
    <p:extLst>
      <p:ext uri="{BB962C8B-B14F-4D97-AF65-F5344CB8AC3E}">
        <p14:creationId xmlns:p14="http://schemas.microsoft.com/office/powerpoint/2010/main" val="2724337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34 04_UNF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086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Importance of Directing Effects in Synthesis</a:t>
            </a:r>
          </a:p>
        </p:txBody>
      </p:sp>
    </p:spTree>
    <p:extLst>
      <p:ext uri="{BB962C8B-B14F-4D97-AF65-F5344CB8AC3E}">
        <p14:creationId xmlns:p14="http://schemas.microsoft.com/office/powerpoint/2010/main" val="303797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34 04_UN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4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1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35 04_UN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477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Polycyclic Aromatic Hydrocarbons</a:t>
            </a:r>
          </a:p>
        </p:txBody>
      </p:sp>
      <p:pic>
        <p:nvPicPr>
          <p:cNvPr id="59395" name="Picture 2" descr="p 135 04_UNF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0"/>
            <a:ext cx="228123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37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135 04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6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37 04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Fused polycyclic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26750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138 04_UN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357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73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38 04_UN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05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139 04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18 Fig 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32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The Orbital Model for Benzene</a:t>
            </a:r>
          </a:p>
        </p:txBody>
      </p:sp>
      <p:pic>
        <p:nvPicPr>
          <p:cNvPr id="18435" name="Picture 2" descr="p 118 04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3810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57200" y="43386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Symbols for Benzene</a:t>
            </a:r>
          </a:p>
        </p:txBody>
      </p:sp>
    </p:spTree>
    <p:extLst>
      <p:ext uri="{BB962C8B-B14F-4D97-AF65-F5344CB8AC3E}">
        <p14:creationId xmlns:p14="http://schemas.microsoft.com/office/powerpoint/2010/main" val="39958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18 04_UN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33600"/>
            <a:ext cx="6986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Nomenclature of Aromatic Compounds</a:t>
            </a:r>
          </a:p>
        </p:txBody>
      </p:sp>
      <p:pic>
        <p:nvPicPr>
          <p:cNvPr id="19459" name="Picture 2" descr="p 118 04_UNF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300"/>
            <a:ext cx="7543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Monosubstituted benzenes with common names</a:t>
            </a:r>
          </a:p>
        </p:txBody>
      </p:sp>
    </p:spTree>
    <p:extLst>
      <p:ext uri="{BB962C8B-B14F-4D97-AF65-F5344CB8AC3E}">
        <p14:creationId xmlns:p14="http://schemas.microsoft.com/office/powerpoint/2010/main" val="233743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19 04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Monosubstituted benzenes that do not have common names</a:t>
            </a:r>
          </a:p>
        </p:txBody>
      </p:sp>
    </p:spTree>
    <p:extLst>
      <p:ext uri="{BB962C8B-B14F-4D97-AF65-F5344CB8AC3E}">
        <p14:creationId xmlns:p14="http://schemas.microsoft.com/office/powerpoint/2010/main" val="411139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19 04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4488"/>
            <a:ext cx="21336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p 119 04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088"/>
            <a:ext cx="9144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When two substituents are present, we use prefixes </a:t>
            </a:r>
            <a:r>
              <a:rPr lang="en-US" sz="2400" i="1"/>
              <a:t>ortho-</a:t>
            </a:r>
            <a:r>
              <a:rPr lang="en-US" sz="2400"/>
              <a:t>, </a:t>
            </a:r>
            <a:r>
              <a:rPr lang="en-US" sz="2400" i="1"/>
              <a:t>meta-</a:t>
            </a:r>
            <a:r>
              <a:rPr lang="en-US" sz="2400"/>
              <a:t>, and </a:t>
            </a:r>
            <a:r>
              <a:rPr lang="en-US" sz="2400" i="1"/>
              <a:t>para-, </a:t>
            </a:r>
            <a:r>
              <a:rPr lang="en-US" sz="2400"/>
              <a:t>usually abbreviated as o-, m-, and p-, respectively.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2700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20 04_UN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194</Words>
  <Application>Microsoft Macintosh PowerPoint</Application>
  <PresentationFormat>On-screen Show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1</cp:revision>
  <dcterms:created xsi:type="dcterms:W3CDTF">2013-06-09T20:55:04Z</dcterms:created>
  <dcterms:modified xsi:type="dcterms:W3CDTF">2013-06-09T20:58:43Z</dcterms:modified>
</cp:coreProperties>
</file>