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4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1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4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5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7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5/29/13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5/29/13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35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5/29/13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6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2A8C-F9BB-4F4A-B5DD-FAFF28FD2F16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2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C2A8C-F9BB-4F4A-B5DD-FAFF28FD2F16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36A20-09A8-2F43-A5E3-7203A12FA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Relationship Id="rId3" Type="http://schemas.openxmlformats.org/officeDocument/2006/relationships/image" Target="../media/image5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p 147 05_UNF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35004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p 147 05_UN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908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p 147 05_UNF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1800"/>
            <a:ext cx="1860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685800" y="457200"/>
            <a:ext cx="784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3200"/>
              <a:t>Chapter 5: Stereoisomerism</a:t>
            </a:r>
          </a:p>
        </p:txBody>
      </p:sp>
      <p:sp>
        <p:nvSpPr>
          <p:cNvPr id="14341" name="TextBox 2"/>
          <p:cNvSpPr txBox="1">
            <a:spLocks noChangeArrowheads="1"/>
          </p:cNvSpPr>
          <p:nvPr/>
        </p:nvSpPr>
        <p:spPr bwMode="auto">
          <a:xfrm>
            <a:off x="152400" y="12192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Stereoisomers are compounds that have the same structural formula in terms  of order of attachment, but differ in arrangements of the atoms in space.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533400" y="5791200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/>
              <a:t>The difference in odor between caraway seeds and mint leaves arises from two stereoisomers of carvone due to different arrangement of atoms at the carbon (*)</a:t>
            </a:r>
          </a:p>
        </p:txBody>
      </p:sp>
    </p:spTree>
    <p:extLst>
      <p:ext uri="{BB962C8B-B14F-4D97-AF65-F5344CB8AC3E}">
        <p14:creationId xmlns:p14="http://schemas.microsoft.com/office/powerpoint/2010/main" val="158546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763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800" dirty="0" smtClean="0"/>
              <a:t>Clicker Question?</a:t>
            </a:r>
          </a:p>
          <a:p>
            <a:pPr algn="l"/>
            <a:r>
              <a:rPr lang="en-US" dirty="0" smtClean="0"/>
              <a:t>How many </a:t>
            </a:r>
            <a:r>
              <a:rPr lang="en-US" dirty="0" err="1" smtClean="0"/>
              <a:t>stereogenic</a:t>
            </a:r>
            <a:r>
              <a:rPr lang="en-US" dirty="0" smtClean="0"/>
              <a:t> carbons does 3-methylhexane have</a:t>
            </a:r>
          </a:p>
          <a:p>
            <a:pPr algn="l"/>
            <a:endParaRPr lang="en-US" b="0" dirty="0"/>
          </a:p>
          <a:p>
            <a:pPr algn="l"/>
            <a:endParaRPr lang="en-US" b="0" dirty="0" smtClean="0"/>
          </a:p>
          <a:p>
            <a:pPr algn="l"/>
            <a:r>
              <a:rPr lang="en-US" b="0" dirty="0" smtClean="0"/>
              <a:t>Locate </a:t>
            </a:r>
            <a:r>
              <a:rPr lang="en-US" b="0" dirty="0"/>
              <a:t>the </a:t>
            </a:r>
            <a:r>
              <a:rPr lang="en-US" b="0" dirty="0" err="1"/>
              <a:t>stereogenic</a:t>
            </a:r>
            <a:r>
              <a:rPr lang="en-US" b="0" dirty="0"/>
              <a:t> center in 3-methylhexane and draw the two enantiomers of 3-methylhexane.</a:t>
            </a:r>
          </a:p>
        </p:txBody>
      </p:sp>
      <p:pic>
        <p:nvPicPr>
          <p:cNvPr id="23554" name="Picture 2" descr="p 152 05_UNF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33528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2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p 152 05_UNF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2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p 153 05_UNF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065213"/>
            <a:ext cx="6159500" cy="57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457200" y="3048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Configuration and the R-S Convention</a:t>
            </a:r>
          </a:p>
        </p:txBody>
      </p:sp>
    </p:spTree>
    <p:extLst>
      <p:ext uri="{BB962C8B-B14F-4D97-AF65-F5344CB8AC3E}">
        <p14:creationId xmlns:p14="http://schemas.microsoft.com/office/powerpoint/2010/main" val="46921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 153 05_UNF1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3528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52400" y="533400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i="1"/>
              <a:t>Rule 1</a:t>
            </a:r>
          </a:p>
          <a:p>
            <a:pPr algn="l"/>
            <a:r>
              <a:rPr lang="en-US" b="0"/>
              <a:t>The atoms directly attached  to the stereogenic center are ranked according to atomic number. The higher the atomic number, the higher the priority</a:t>
            </a:r>
          </a:p>
        </p:txBody>
      </p:sp>
    </p:spTree>
    <p:extLst>
      <p:ext uri="{BB962C8B-B14F-4D97-AF65-F5344CB8AC3E}">
        <p14:creationId xmlns:p14="http://schemas.microsoft.com/office/powerpoint/2010/main" val="415547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p 154 05_UNF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51063"/>
            <a:ext cx="55594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52400" y="381000"/>
            <a:ext cx="883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i="1"/>
              <a:t>Rule 2</a:t>
            </a:r>
          </a:p>
          <a:p>
            <a:pPr algn="l"/>
            <a:r>
              <a:rPr lang="en-US" b="0"/>
              <a:t>If a decision cannot be reached with rule 1, work outward from the stereogenic center until a decision is made. Example of ethyl and methyl below.</a:t>
            </a:r>
          </a:p>
        </p:txBody>
      </p:sp>
      <p:pic>
        <p:nvPicPr>
          <p:cNvPr id="27651" name="Picture 2" descr="p 154 05_UN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0"/>
            <a:ext cx="2587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4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p 155 05_UNF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905000"/>
            <a:ext cx="39862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i="1"/>
              <a:t>Rule 3</a:t>
            </a:r>
          </a:p>
          <a:p>
            <a:pPr algn="l"/>
            <a:r>
              <a:rPr lang="en-US" b="0"/>
              <a:t>Multiple bonds are treated as if they were an equal number of single bonds.</a:t>
            </a:r>
          </a:p>
        </p:txBody>
      </p:sp>
    </p:spTree>
    <p:extLst>
      <p:ext uri="{BB962C8B-B14F-4D97-AF65-F5344CB8AC3E}">
        <p14:creationId xmlns:p14="http://schemas.microsoft.com/office/powerpoint/2010/main" val="414681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p 155 05_UNF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61722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p 155 05_UNF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200400"/>
            <a:ext cx="57292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38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p 155 05_UNF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4876800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p 155 05_UNF1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525780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258763" y="457200"/>
            <a:ext cx="8656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Which group has the higher priority, isopropyl or vinyl?</a:t>
            </a:r>
          </a:p>
        </p:txBody>
      </p:sp>
    </p:spTree>
    <p:extLst>
      <p:ext uri="{BB962C8B-B14F-4D97-AF65-F5344CB8AC3E}">
        <p14:creationId xmlns:p14="http://schemas.microsoft.com/office/powerpoint/2010/main" val="277957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p 156 05_UN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38100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228600" y="381000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/>
              <a:t>Assign </a:t>
            </a:r>
            <a:r>
              <a:rPr lang="en-US" b="0" dirty="0"/>
              <a:t>the configuration (R or S) to the following enantiomer of 3-</a:t>
            </a:r>
            <a:r>
              <a:rPr lang="en-US" b="0" dirty="0" smtClean="0"/>
              <a:t>methylhexane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0052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p 156 05_UNF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18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p 148 Fig 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54991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04800" y="3000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Mirror-image  relationship of chiral and achiral objects</a:t>
            </a:r>
          </a:p>
        </p:txBody>
      </p:sp>
    </p:spTree>
    <p:extLst>
      <p:ext uri="{BB962C8B-B14F-4D97-AF65-F5344CB8AC3E}">
        <p14:creationId xmlns:p14="http://schemas.microsoft.com/office/powerpoint/2010/main" val="348203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p 156 05_UNF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47" y="2482326"/>
            <a:ext cx="1849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4" name="Picture 2" descr="p 156 05_UNF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254" y="2477563"/>
            <a:ext cx="22098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77544"/>
            <a:ext cx="76290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Clicker Question</a:t>
            </a:r>
            <a:br>
              <a:rPr lang="en-US" sz="2400" b="1" dirty="0"/>
            </a:br>
            <a:r>
              <a:rPr lang="en-US" sz="2400" dirty="0" smtClean="0"/>
              <a:t>What is absolute configuration for each of the </a:t>
            </a:r>
            <a:r>
              <a:rPr lang="en-US" sz="2400" dirty="0" err="1" smtClean="0"/>
              <a:t>stereogenic</a:t>
            </a:r>
            <a:r>
              <a:rPr lang="en-US" sz="2400" dirty="0" smtClean="0"/>
              <a:t> center shown in the following compounds?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721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p 180 05_UNF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00013"/>
            <a:ext cx="50482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 descr="p 180 05_UNF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9131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1"/>
          <p:cNvSpPr txBox="1">
            <a:spLocks noChangeArrowheads="1"/>
          </p:cNvSpPr>
          <p:nvPr/>
        </p:nvSpPr>
        <p:spPr bwMode="auto">
          <a:xfrm>
            <a:off x="0" y="1828800"/>
            <a:ext cx="4191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Mature crocodiles secrete from their skin glands the compound with the following structure. The compound is thought to be a communication pheromone for nesting and mating.</a:t>
            </a:r>
          </a:p>
          <a:p>
            <a:pPr algn="l"/>
            <a:r>
              <a:rPr lang="en-US" sz="1600" b="0"/>
              <a:t>How many stereogenic centers are in the compound? Mark then with an asterisk.</a:t>
            </a:r>
          </a:p>
          <a:p>
            <a:pPr algn="l"/>
            <a:r>
              <a:rPr lang="en-US" sz="1600" b="0"/>
              <a:t>How many stereoisomers of this compound are possible.</a:t>
            </a:r>
          </a:p>
          <a:p>
            <a:pPr algn="l"/>
            <a:endParaRPr lang="en-US" sz="1600" b="0"/>
          </a:p>
        </p:txBody>
      </p:sp>
    </p:spTree>
    <p:extLst>
      <p:ext uri="{BB962C8B-B14F-4D97-AF65-F5344CB8AC3E}">
        <p14:creationId xmlns:p14="http://schemas.microsoft.com/office/powerpoint/2010/main" val="147307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p 157 05_UNF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876800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The </a:t>
            </a:r>
            <a:r>
              <a:rPr lang="en-US" i="1"/>
              <a:t>E-Z</a:t>
            </a:r>
            <a:r>
              <a:rPr lang="en-US"/>
              <a:t> convention for </a:t>
            </a:r>
            <a:r>
              <a:rPr lang="en-US" i="1"/>
              <a:t>Cis-Trans </a:t>
            </a:r>
            <a:r>
              <a:rPr lang="en-US"/>
              <a:t>Isomers</a:t>
            </a:r>
          </a:p>
        </p:txBody>
      </p:sp>
      <p:pic>
        <p:nvPicPr>
          <p:cNvPr id="34819" name="Picture 2" descr="p 157 05_UNF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55705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150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p 158 05_UNF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7432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p 158 05_UNF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16764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Name each compound by the E-Z system</a:t>
            </a:r>
          </a:p>
        </p:txBody>
      </p:sp>
    </p:spTree>
    <p:extLst>
      <p:ext uri="{BB962C8B-B14F-4D97-AF65-F5344CB8AC3E}">
        <p14:creationId xmlns:p14="http://schemas.microsoft.com/office/powerpoint/2010/main" val="341351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p 158 Fig 5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89050"/>
            <a:ext cx="83820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52400" y="376238"/>
            <a:ext cx="868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Polarized Light and Optical Activity</a:t>
            </a:r>
          </a:p>
        </p:txBody>
      </p:sp>
    </p:spTree>
    <p:extLst>
      <p:ext uri="{BB962C8B-B14F-4D97-AF65-F5344CB8AC3E}">
        <p14:creationId xmlns:p14="http://schemas.microsoft.com/office/powerpoint/2010/main" val="1279918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p 159 Fig 5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313"/>
            <a:ext cx="9144000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 descr="p 159 Fig 5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26035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749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 160 05_UNF3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41" y="663860"/>
            <a:ext cx="56388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153" y="2788410"/>
            <a:ext cx="8364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(problem5.14)</a:t>
            </a:r>
          </a:p>
          <a:p>
            <a:r>
              <a:rPr lang="en-US" sz="2400" dirty="0" smtClean="0"/>
              <a:t>Camphor is optically active. A camphor sample (1.5g) dissolved in ethanol (optically inactive) to a total volume of 50 mL, placed in a 5-cm polarimeter sample tube, gives an observed rotation of +0.66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at 20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C (using the sodium D-line). Calculate and express the specific rotation of camphor.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077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p 163 Fig 5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81000" y="4572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Properties of Enantiomers</a:t>
            </a:r>
          </a:p>
        </p:txBody>
      </p:sp>
    </p:spTree>
    <p:extLst>
      <p:ext uri="{BB962C8B-B14F-4D97-AF65-F5344CB8AC3E}">
        <p14:creationId xmlns:p14="http://schemas.microsoft.com/office/powerpoint/2010/main" val="1524495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p 163 05_UNF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518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p 163 05_UNF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4495800"/>
            <a:ext cx="77612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47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p 164 05_UNF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244316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p 164 05_UNF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45513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815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Fischer Projection Formulas</a:t>
            </a:r>
          </a:p>
        </p:txBody>
      </p:sp>
    </p:spTree>
    <p:extLst>
      <p:ext uri="{BB962C8B-B14F-4D97-AF65-F5344CB8AC3E}">
        <p14:creationId xmlns:p14="http://schemas.microsoft.com/office/powerpoint/2010/main" val="181817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p 149 Fig 5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0"/>
            <a:ext cx="4905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p 164 Fig 5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219200"/>
            <a:ext cx="91440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605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p 165 05_UNF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914400"/>
            <a:ext cx="5486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p 165 05_UNF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76800"/>
            <a:ext cx="27273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76200" y="36576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Determine the absolute configuration of of the following enantiomer of 2-butanol from its Fischer projection</a:t>
            </a:r>
          </a:p>
        </p:txBody>
      </p:sp>
    </p:spTree>
    <p:extLst>
      <p:ext uri="{BB962C8B-B14F-4D97-AF65-F5344CB8AC3E}">
        <p14:creationId xmlns:p14="http://schemas.microsoft.com/office/powerpoint/2010/main" val="3853544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p 165 05_UNF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35814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52400" y="465138"/>
            <a:ext cx="883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Compounds  with More Than One Stereogenic Center; Diastereomers</a:t>
            </a:r>
          </a:p>
        </p:txBody>
      </p:sp>
    </p:spTree>
    <p:extLst>
      <p:ext uri="{BB962C8B-B14F-4D97-AF65-F5344CB8AC3E}">
        <p14:creationId xmlns:p14="http://schemas.microsoft.com/office/powerpoint/2010/main" val="34122129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p 166 Fig 5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3400"/>
            <a:ext cx="91440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Box 1"/>
          <p:cNvSpPr txBox="1">
            <a:spLocks noChangeArrowheads="1"/>
          </p:cNvSpPr>
          <p:nvPr/>
        </p:nvSpPr>
        <p:spPr bwMode="auto">
          <a:xfrm>
            <a:off x="76200" y="3962400"/>
            <a:ext cx="899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The four  stereoisomers of 2-bromo-3-chlorobutane a compound with two stereogenic centers</a:t>
            </a:r>
          </a:p>
        </p:txBody>
      </p:sp>
    </p:spTree>
    <p:extLst>
      <p:ext uri="{BB962C8B-B14F-4D97-AF65-F5344CB8AC3E}">
        <p14:creationId xmlns:p14="http://schemas.microsoft.com/office/powerpoint/2010/main" val="10630587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p 166 05_UNF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400"/>
            <a:ext cx="41148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002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p 167 05_UNF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1730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42672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Given is the Fischer projection of glucose (blood sugar), how may stereoisomers of this sugar are possible?</a:t>
            </a:r>
          </a:p>
        </p:txBody>
      </p:sp>
    </p:spTree>
    <p:extLst>
      <p:ext uri="{BB962C8B-B14F-4D97-AF65-F5344CB8AC3E}">
        <p14:creationId xmlns:p14="http://schemas.microsoft.com/office/powerpoint/2010/main" val="1186810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p 167 05_UNF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29797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Meso Compounds; the Stereoisomers of Tartaric Acid</a:t>
            </a:r>
          </a:p>
        </p:txBody>
      </p:sp>
      <p:pic>
        <p:nvPicPr>
          <p:cNvPr id="49155" name="Picture 2" descr="p 168 Fig 5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91440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697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p 168 05_UNF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37338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 descr="p 168 Fig 5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5463"/>
            <a:ext cx="9144000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010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p 169 05_UNF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59436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Stereochemistry A Recap of Definitions</a:t>
            </a: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381000" y="4495800"/>
            <a:ext cx="670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Cis-trans 2-butene (Z and E notation)</a:t>
            </a:r>
          </a:p>
        </p:txBody>
      </p:sp>
    </p:spTree>
    <p:extLst>
      <p:ext uri="{BB962C8B-B14F-4D97-AF65-F5344CB8AC3E}">
        <p14:creationId xmlns:p14="http://schemas.microsoft.com/office/powerpoint/2010/main" val="853882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p 170 05_UNF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953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5562600" y="10668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Staggered and eclipsed</a:t>
            </a:r>
          </a:p>
        </p:txBody>
      </p:sp>
      <p:pic>
        <p:nvPicPr>
          <p:cNvPr id="52227" name="Picture 2" descr="p 170 05_UNF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49530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2"/>
          <p:cNvSpPr txBox="1">
            <a:spLocks noChangeArrowheads="1"/>
          </p:cNvSpPr>
          <p:nvPr/>
        </p:nvSpPr>
        <p:spPr bwMode="auto">
          <a:xfrm>
            <a:off x="5486400" y="43434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(R)- and (S)-lactic acids</a:t>
            </a:r>
          </a:p>
        </p:txBody>
      </p:sp>
    </p:spTree>
    <p:extLst>
      <p:ext uri="{BB962C8B-B14F-4D97-AF65-F5344CB8AC3E}">
        <p14:creationId xmlns:p14="http://schemas.microsoft.com/office/powerpoint/2010/main" val="410953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p 149 Fig 5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0"/>
            <a:ext cx="6459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267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p 170 05_UNF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23900"/>
            <a:ext cx="44196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4630738" y="3048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Meso- and (RR)-tartaric acids</a:t>
            </a:r>
          </a:p>
        </p:txBody>
      </p:sp>
      <p:pic>
        <p:nvPicPr>
          <p:cNvPr id="53251" name="Picture 2" descr="p 174 05_UNF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1254125"/>
            <a:ext cx="33655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2"/>
          <p:cNvSpPr txBox="1">
            <a:spLocks noChangeArrowheads="1"/>
          </p:cNvSpPr>
          <p:nvPr/>
        </p:nvSpPr>
        <p:spPr bwMode="auto">
          <a:xfrm>
            <a:off x="5562600" y="5791200"/>
            <a:ext cx="3505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400" b="0"/>
              <a:t>Tartaric acid crystals under polarized light</a:t>
            </a:r>
          </a:p>
        </p:txBody>
      </p:sp>
    </p:spTree>
    <p:extLst>
      <p:ext uri="{BB962C8B-B14F-4D97-AF65-F5344CB8AC3E}">
        <p14:creationId xmlns:p14="http://schemas.microsoft.com/office/powerpoint/2010/main" val="37063799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p 171 05_UNF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56388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304800" y="381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Stereochemistry and Chemical Reactions</a:t>
            </a:r>
          </a:p>
        </p:txBody>
      </p:sp>
      <p:pic>
        <p:nvPicPr>
          <p:cNvPr id="54275" name="Picture 2" descr="p 171 05_UNF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70342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820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p 171 05_UNF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7056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76200" y="4648200"/>
            <a:ext cx="891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When  chiral products are obtained from achiral reactants, both enantiomers are formed at the same rates, in equal amounts.</a:t>
            </a:r>
          </a:p>
        </p:txBody>
      </p:sp>
    </p:spTree>
    <p:extLst>
      <p:ext uri="{BB962C8B-B14F-4D97-AF65-F5344CB8AC3E}">
        <p14:creationId xmlns:p14="http://schemas.microsoft.com/office/powerpoint/2010/main" val="669177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p 171 05_UNF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76200" y="3937000"/>
            <a:ext cx="899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Reaction of a chiral regent with an achiral reagent when it creates a new stereogenic center, leads to diastereomeric products at different rates and in unequal amounts.</a:t>
            </a:r>
          </a:p>
        </p:txBody>
      </p:sp>
    </p:spTree>
    <p:extLst>
      <p:ext uri="{BB962C8B-B14F-4D97-AF65-F5344CB8AC3E}">
        <p14:creationId xmlns:p14="http://schemas.microsoft.com/office/powerpoint/2010/main" val="41812109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p 172 05_UNF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76200" y="3143250"/>
            <a:ext cx="8991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Reaction of a chiral reagent with an achiral reagent, when it creates a new stereogenic center, leads to diastereomeric products at different rates and in unequal amounts.</a:t>
            </a:r>
          </a:p>
        </p:txBody>
      </p:sp>
    </p:spTree>
    <p:extLst>
      <p:ext uri="{BB962C8B-B14F-4D97-AF65-F5344CB8AC3E}">
        <p14:creationId xmlns:p14="http://schemas.microsoft.com/office/powerpoint/2010/main" val="26746454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p 174 05_UNF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64008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152400" y="533400"/>
            <a:ext cx="868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Resolution of a Racemic Mixture</a:t>
            </a:r>
          </a:p>
        </p:txBody>
      </p:sp>
      <p:sp>
        <p:nvSpPr>
          <p:cNvPr id="58371" name="TextBox 2"/>
          <p:cNvSpPr txBox="1">
            <a:spLocks noChangeArrowheads="1"/>
          </p:cNvSpPr>
          <p:nvPr/>
        </p:nvSpPr>
        <p:spPr bwMode="auto">
          <a:xfrm>
            <a:off x="228600" y="1295400"/>
            <a:ext cx="868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000" b="0"/>
              <a:t>To separate a racemic mixture, we first react with a chiral reagent. The product will be a pair of diastereomers. These, differ in all types of physical properties and  can therefore be separated by ordinary methods.</a:t>
            </a:r>
          </a:p>
        </p:txBody>
      </p:sp>
    </p:spTree>
    <p:extLst>
      <p:ext uri="{BB962C8B-B14F-4D97-AF65-F5344CB8AC3E}">
        <p14:creationId xmlns:p14="http://schemas.microsoft.com/office/powerpoint/2010/main" val="3628732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p 173 05_UNF5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67056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2" descr="p 172 05_UNF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9738"/>
            <a:ext cx="35052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" descr="p 173 05_UNF55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09600"/>
            <a:ext cx="38100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543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p 173 05_UNF5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3581400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40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p 149 05_UNF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29686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533400" y="3810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/>
              <a:t>Stereogenic  Centers: the Stereogenic Carbon Atom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8600" y="3733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/>
              <a:t>Carbon atoms with four different groups attached to them are called stereogenic carbon atoms (also called chiral carbon)</a:t>
            </a:r>
          </a:p>
        </p:txBody>
      </p:sp>
    </p:spTree>
    <p:extLst>
      <p:ext uri="{BB962C8B-B14F-4D97-AF65-F5344CB8AC3E}">
        <p14:creationId xmlns:p14="http://schemas.microsoft.com/office/powerpoint/2010/main" val="364005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p 150 Fig 5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20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p 150 Fig 5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0"/>
            <a:ext cx="499586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88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p 151 Fig 5-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55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p 151 05_UN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795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633</Words>
  <Application>Microsoft Macintosh PowerPoint</Application>
  <PresentationFormat>On-screen Show (4:3)</PresentationFormat>
  <Paragraphs>48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Odago</dc:creator>
  <cp:lastModifiedBy>Maurice Odago</cp:lastModifiedBy>
  <cp:revision>1</cp:revision>
  <dcterms:created xsi:type="dcterms:W3CDTF">2013-05-29T19:53:53Z</dcterms:created>
  <dcterms:modified xsi:type="dcterms:W3CDTF">2013-05-29T20:00:17Z</dcterms:modified>
</cp:coreProperties>
</file>