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BC30F-0F69-A342-867D-2185DD7E7BAA}" type="datetimeFigureOut">
              <a:rPr lang="en-US" smtClean="0"/>
              <a:t>6/15/13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D305D-6EDA-2240-A1B0-012F08E93274}" type="slidenum">
              <a:rPr lang="en-US" smtClean="0"/>
              <a:t>‹#›</a:t>
            </a:fld>
            <a:endParaRPr lang="en-US"/>
          </a:p>
        </p:txBody>
      </p:sp>
    </p:spTree>
    <p:extLst>
      <p:ext uri="{BB962C8B-B14F-4D97-AF65-F5344CB8AC3E}">
        <p14:creationId xmlns:p14="http://schemas.microsoft.com/office/powerpoint/2010/main" val="2217256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fld id="{B6EBD99D-0F8F-D843-90AD-5CA9A07493CD}"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9BDC4-E613-8345-860E-87BA2B739FF5}" type="datetimeFigureOut">
              <a:rPr lang="en-US" smtClean="0"/>
              <a:t>6/15/13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24686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9BDC4-E613-8345-860E-87BA2B739FF5}" type="datetimeFigureOut">
              <a:rPr lang="en-US" smtClean="0"/>
              <a:t>6/15/13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2682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9BDC4-E613-8345-860E-87BA2B739FF5}" type="datetimeFigureOut">
              <a:rPr lang="en-US" smtClean="0"/>
              <a:t>6/15/13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642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9BDC4-E613-8345-860E-87BA2B739FF5}" type="datetimeFigureOut">
              <a:rPr lang="en-US" smtClean="0"/>
              <a:t>6/15/13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85961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9BDC4-E613-8345-860E-87BA2B739FF5}" type="datetimeFigureOut">
              <a:rPr lang="en-US" smtClean="0"/>
              <a:t>6/15/13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46490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9BDC4-E613-8345-860E-87BA2B739FF5}" type="datetimeFigureOut">
              <a:rPr lang="en-US" smtClean="0"/>
              <a:t>6/15/13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80266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9BDC4-E613-8345-860E-87BA2B739FF5}" type="datetimeFigureOut">
              <a:rPr lang="en-US" smtClean="0"/>
              <a:t>6/15/13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15291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9BDC4-E613-8345-860E-87BA2B739FF5}" type="datetimeFigureOut">
              <a:rPr lang="en-US" smtClean="0"/>
              <a:t>6/15/13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662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9BDC4-E613-8345-860E-87BA2B739FF5}" type="datetimeFigureOut">
              <a:rPr lang="en-US" smtClean="0"/>
              <a:t>6/15/13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6677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9BDC4-E613-8345-860E-87BA2B739FF5}" type="datetimeFigureOut">
              <a:rPr lang="en-US" smtClean="0"/>
              <a:t>6/15/13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196246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9BDC4-E613-8345-860E-87BA2B739FF5}" type="datetimeFigureOut">
              <a:rPr lang="en-US" smtClean="0"/>
              <a:t>6/15/13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4283198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9BDC4-E613-8345-860E-87BA2B739FF5}" type="datetimeFigureOut">
              <a:rPr lang="en-US" smtClean="0"/>
              <a:t>6/15/13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8EA6-A31B-7046-ACBE-D4C7C6413FFE}" type="slidenum">
              <a:rPr lang="en-US" smtClean="0"/>
              <a:t>‹#›</a:t>
            </a:fld>
            <a:endParaRPr lang="en-US"/>
          </a:p>
        </p:txBody>
      </p:sp>
    </p:spTree>
    <p:extLst>
      <p:ext uri="{BB962C8B-B14F-4D97-AF65-F5344CB8AC3E}">
        <p14:creationId xmlns:p14="http://schemas.microsoft.com/office/powerpoint/2010/main" val="33540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 Id="rId3" Type="http://schemas.openxmlformats.org/officeDocument/2006/relationships/image" Target="../media/image4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4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 Id="rId3" Type="http://schemas.openxmlformats.org/officeDocument/2006/relationships/image" Target="../media/image5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 Id="rId3" Type="http://schemas.openxmlformats.org/officeDocument/2006/relationships/image" Target="../media/image6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 Id="rId3" Type="http://schemas.openxmlformats.org/officeDocument/2006/relationships/image" Target="../media/image7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 Id="rId3" Type="http://schemas.openxmlformats.org/officeDocument/2006/relationships/image" Target="../media/image7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 Id="rId3" Type="http://schemas.openxmlformats.org/officeDocument/2006/relationships/image" Target="../media/image7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 Id="rId3" Type="http://schemas.openxmlformats.org/officeDocument/2006/relationships/image" Target="../media/image8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 Id="rId3" Type="http://schemas.openxmlformats.org/officeDocument/2006/relationships/image" Target="../media/image8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1" Type="http://schemas.openxmlformats.org/officeDocument/2006/relationships/slideLayout" Target="../slideLayouts/slideLayout7.xml"/><Relationship Id="rId2" Type="http://schemas.openxmlformats.org/officeDocument/2006/relationships/image" Target="../media/image8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253 09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5229225"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extBox 1"/>
          <p:cNvSpPr txBox="1">
            <a:spLocks noChangeArrowheads="1"/>
          </p:cNvSpPr>
          <p:nvPr/>
        </p:nvSpPr>
        <p:spPr bwMode="auto">
          <a:xfrm>
            <a:off x="304800" y="3048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Chapter 9: Aldehydes and Ketones</a:t>
            </a:r>
          </a:p>
        </p:txBody>
      </p:sp>
      <p:pic>
        <p:nvPicPr>
          <p:cNvPr id="13315" name="Picture 2" descr="p 253 09_UNF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4639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extBox 2"/>
          <p:cNvSpPr txBox="1">
            <a:spLocks noChangeArrowheads="1"/>
          </p:cNvSpPr>
          <p:nvPr/>
        </p:nvSpPr>
        <p:spPr bwMode="auto">
          <a:xfrm>
            <a:off x="152400" y="4791931"/>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dirty="0"/>
              <a:t>The Civet Cat is the original source of </a:t>
            </a:r>
            <a:r>
              <a:rPr lang="en-US" sz="1800" b="0" dirty="0" err="1"/>
              <a:t>civetone</a:t>
            </a:r>
            <a:r>
              <a:rPr lang="en-US" sz="1800" b="0" dirty="0"/>
              <a:t>, a sweet and pungent ketone used as a fixative in perfumery</a:t>
            </a:r>
          </a:p>
        </p:txBody>
      </p:sp>
      <p:pic>
        <p:nvPicPr>
          <p:cNvPr id="13317" name="Picture 2" descr="p 253 09_UNF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95600"/>
            <a:ext cx="184943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3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256 09_UN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67818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Box 1"/>
          <p:cNvSpPr txBox="1">
            <a:spLocks noChangeArrowheads="1"/>
          </p:cNvSpPr>
          <p:nvPr/>
        </p:nvSpPr>
        <p:spPr bwMode="auto">
          <a:xfrm>
            <a:off x="533400" y="3810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Acetaldehyde (CH</a:t>
            </a:r>
            <a:r>
              <a:rPr lang="en-US" sz="2000" b="0" baseline="-25000"/>
              <a:t>3</a:t>
            </a:r>
            <a:r>
              <a:rPr lang="en-US" sz="2000" b="0"/>
              <a:t>CH=O) is manufactured mainly by the oxidation of ethylene over palladium-copper catalyst. About 1 billion pounds are produced each year.</a:t>
            </a:r>
          </a:p>
        </p:txBody>
      </p:sp>
      <p:sp>
        <p:nvSpPr>
          <p:cNvPr id="22531" name="TextBox 2"/>
          <p:cNvSpPr txBox="1">
            <a:spLocks noChangeArrowheads="1"/>
          </p:cNvSpPr>
          <p:nvPr/>
        </p:nvSpPr>
        <p:spPr bwMode="auto">
          <a:xfrm>
            <a:off x="457200" y="40386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 Acetone, the simplest ketone may be prepared using a  similar method from the oxidation of propene.</a:t>
            </a:r>
          </a:p>
        </p:txBody>
      </p:sp>
    </p:spTree>
    <p:extLst>
      <p:ext uri="{BB962C8B-B14F-4D97-AF65-F5344CB8AC3E}">
        <p14:creationId xmlns:p14="http://schemas.microsoft.com/office/powerpoint/2010/main" val="177983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56 09_UNF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0"/>
            <a:ext cx="8888413" cy="205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extBox 1"/>
          <p:cNvSpPr txBox="1">
            <a:spLocks noChangeArrowheads="1"/>
          </p:cNvSpPr>
          <p:nvPr/>
        </p:nvSpPr>
        <p:spPr bwMode="auto">
          <a:xfrm>
            <a:off x="152400" y="609600"/>
            <a:ext cx="8839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Quinones; these compounds form a unique class of carbonyl compounds. They are cyclic conjugated diketones, the simplest being 1,4-benzoquinone.</a:t>
            </a:r>
          </a:p>
          <a:p>
            <a:pPr algn="l"/>
            <a:r>
              <a:rPr lang="en-US" sz="2000" b="0"/>
              <a:t>All quinones are colored and many occur naturally as pigments that can be used as dyes. Alizarin is the orange-red quinone that was used to dye the red coats of the British army during the American Revolution. Vitamin K is a quinone that is required for the normal clotting of blood.</a:t>
            </a:r>
          </a:p>
        </p:txBody>
      </p:sp>
    </p:spTree>
    <p:extLst>
      <p:ext uri="{BB962C8B-B14F-4D97-AF65-F5344CB8AC3E}">
        <p14:creationId xmlns:p14="http://schemas.microsoft.com/office/powerpoint/2010/main" val="76608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57 09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8800"/>
            <a:ext cx="3124200" cy="109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304800" y="381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Synthesis of Aldehydes and Ketones</a:t>
            </a:r>
          </a:p>
        </p:txBody>
      </p:sp>
      <p:sp>
        <p:nvSpPr>
          <p:cNvPr id="26627" name="TextBox 2"/>
          <p:cNvSpPr txBox="1">
            <a:spLocks noChangeArrowheads="1"/>
          </p:cNvSpPr>
          <p:nvPr/>
        </p:nvSpPr>
        <p:spPr bwMode="auto">
          <a:xfrm>
            <a:off x="152400" y="33528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mostly prepared by the oxidation of primary and secondary alcohols respectively. Chromium reagents such as pyridinium chlorochromate (PCC), are commonly used in the laboratory.</a:t>
            </a:r>
          </a:p>
        </p:txBody>
      </p:sp>
      <p:pic>
        <p:nvPicPr>
          <p:cNvPr id="26628" name="Picture 2" descr="p 257 09_UNF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62150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TextBox 3"/>
          <p:cNvSpPr txBox="1">
            <a:spLocks noChangeArrowheads="1"/>
          </p:cNvSpPr>
          <p:nvPr/>
        </p:nvSpPr>
        <p:spPr bwMode="auto">
          <a:xfrm>
            <a:off x="381000" y="464820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600" dirty="0"/>
              <a:t>example</a:t>
            </a:r>
          </a:p>
        </p:txBody>
      </p:sp>
    </p:spTree>
    <p:extLst>
      <p:ext uri="{BB962C8B-B14F-4D97-AF65-F5344CB8AC3E}">
        <p14:creationId xmlns:p14="http://schemas.microsoft.com/office/powerpoint/2010/main" val="177079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257 09_UNF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17414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descr="p 257 09_UN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14525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TextBox 1"/>
          <p:cNvSpPr txBox="1">
            <a:spLocks noChangeArrowheads="1"/>
          </p:cNvSpPr>
          <p:nvPr/>
        </p:nvSpPr>
        <p:spPr bwMode="auto">
          <a:xfrm>
            <a:off x="228600" y="6096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Using an appropriate alcohol, write an equation to show how the following compounds can be made by oxidation.</a:t>
            </a:r>
          </a:p>
        </p:txBody>
      </p:sp>
    </p:spTree>
    <p:extLst>
      <p:ext uri="{BB962C8B-B14F-4D97-AF65-F5344CB8AC3E}">
        <p14:creationId xmlns:p14="http://schemas.microsoft.com/office/powerpoint/2010/main" val="172331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257 09_UN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467600"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TextBox 1"/>
          <p:cNvSpPr txBox="1">
            <a:spLocks noChangeArrowheads="1"/>
          </p:cNvSpPr>
          <p:nvPr/>
        </p:nvSpPr>
        <p:spPr bwMode="auto">
          <a:xfrm>
            <a:off x="152400" y="5334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Aromatic ketones can be prepared by Friedel-Crafts acylation of an aromatic ring</a:t>
            </a:r>
          </a:p>
        </p:txBody>
      </p:sp>
      <p:pic>
        <p:nvPicPr>
          <p:cNvPr id="28675" name="Picture 2" descr="p 257 09_UNF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76800"/>
            <a:ext cx="2895600"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84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 258 09_UNF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31031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extBox 1"/>
          <p:cNvSpPr txBox="1">
            <a:spLocks noChangeArrowheads="1"/>
          </p:cNvSpPr>
          <p:nvPr/>
        </p:nvSpPr>
        <p:spPr bwMode="auto">
          <a:xfrm>
            <a:off x="381000" y="304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Methyl ketones can be prepared by the hydration of terminal alkynes, catalyzed by acid and mercury ion. </a:t>
            </a:r>
          </a:p>
        </p:txBody>
      </p:sp>
    </p:spTree>
    <p:extLst>
      <p:ext uri="{BB962C8B-B14F-4D97-AF65-F5344CB8AC3E}">
        <p14:creationId xmlns:p14="http://schemas.microsoft.com/office/powerpoint/2010/main" val="95264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 258 09_UN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52400"/>
            <a:ext cx="27368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TextBox 1"/>
          <p:cNvSpPr txBox="1">
            <a:spLocks noChangeArrowheads="1"/>
          </p:cNvSpPr>
          <p:nvPr/>
        </p:nvSpPr>
        <p:spPr bwMode="auto">
          <a:xfrm>
            <a:off x="2971800" y="228600"/>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What alkyne would be useful for the synthesis of 2-heptanone (oil of cloves)? Write the synthesis reaction.</a:t>
            </a:r>
          </a:p>
        </p:txBody>
      </p:sp>
    </p:spTree>
    <p:extLst>
      <p:ext uri="{BB962C8B-B14F-4D97-AF65-F5344CB8AC3E}">
        <p14:creationId xmlns:p14="http://schemas.microsoft.com/office/powerpoint/2010/main" val="22748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 258 Fig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685800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descr="p 258 09_UNF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95400"/>
            <a:ext cx="1828800"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Box 1"/>
          <p:cNvSpPr txBox="1">
            <a:spLocks noChangeArrowheads="1"/>
          </p:cNvSpPr>
          <p:nvPr/>
        </p:nvSpPr>
        <p:spPr bwMode="auto">
          <a:xfrm>
            <a:off x="609600" y="3810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Aldehydes and Ketones in Nature</a:t>
            </a:r>
          </a:p>
        </p:txBody>
      </p:sp>
    </p:spTree>
    <p:extLst>
      <p:ext uri="{BB962C8B-B14F-4D97-AF65-F5344CB8AC3E}">
        <p14:creationId xmlns:p14="http://schemas.microsoft.com/office/powerpoint/2010/main" val="9698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59 09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72400" cy="172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The Carbonyl Group</a:t>
            </a:r>
          </a:p>
        </p:txBody>
      </p:sp>
      <p:sp>
        <p:nvSpPr>
          <p:cNvPr id="32771" name="TextBox 2"/>
          <p:cNvSpPr txBox="1">
            <a:spLocks noChangeArrowheads="1"/>
          </p:cNvSpPr>
          <p:nvPr/>
        </p:nvSpPr>
        <p:spPr bwMode="auto">
          <a:xfrm>
            <a:off x="228600" y="38100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a:t>The carbonyl carbon is sp</a:t>
            </a:r>
            <a:r>
              <a:rPr lang="en-US" sz="1800" b="0" baseline="30000"/>
              <a:t>2</a:t>
            </a:r>
            <a:r>
              <a:rPr lang="en-US" sz="1800" b="0"/>
              <a:t> –hybridized, the carbon-oxygen double bond consists of a sigma bond and a pi bond.</a:t>
            </a:r>
          </a:p>
          <a:p>
            <a:pPr algn="l"/>
            <a:endParaRPr lang="en-US" sz="1800" b="0"/>
          </a:p>
          <a:p>
            <a:pPr algn="l"/>
            <a:r>
              <a:rPr lang="en-US" sz="1800" b="0"/>
              <a:t>The three atoms attached to the carbonyl carbon lie on the same plane with bond angle of 120</a:t>
            </a:r>
            <a:r>
              <a:rPr lang="en-US" sz="1800" b="0" baseline="30000"/>
              <a:t>0</a:t>
            </a:r>
            <a:r>
              <a:rPr lang="en-US" sz="1800" b="0"/>
              <a:t>.</a:t>
            </a:r>
          </a:p>
          <a:p>
            <a:pPr algn="l"/>
            <a:endParaRPr lang="en-US" sz="1800" b="0"/>
          </a:p>
          <a:p>
            <a:pPr algn="l"/>
            <a:r>
              <a:rPr lang="en-US" sz="1800" b="0"/>
              <a:t>The C=O bond distance is 1.24 Å, shorter than a C-O single bond in ethers and alcohols (1.43 Å)</a:t>
            </a:r>
          </a:p>
          <a:p>
            <a:pPr algn="l"/>
            <a:endParaRPr lang="en-US" sz="1800" b="0"/>
          </a:p>
          <a:p>
            <a:pPr algn="l"/>
            <a:r>
              <a:rPr lang="en-US" sz="1800" b="0"/>
              <a:t>The C=O bond is polarized</a:t>
            </a:r>
          </a:p>
        </p:txBody>
      </p:sp>
    </p:spTree>
    <p:extLst>
      <p:ext uri="{BB962C8B-B14F-4D97-AF65-F5344CB8AC3E}">
        <p14:creationId xmlns:p14="http://schemas.microsoft.com/office/powerpoint/2010/main" val="278166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259 09_UNF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147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2" descr="p 259 Fig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95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53 09_UN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58938"/>
            <a:ext cx="73914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381000" y="4572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found in many fragrant odors of many fruits, fine perfumes, hormones etc. some examples are listed below.</a:t>
            </a:r>
          </a:p>
          <a:p>
            <a:pPr algn="l"/>
            <a:endParaRPr lang="en-US" sz="1600" b="0"/>
          </a:p>
        </p:txBody>
      </p:sp>
    </p:spTree>
    <p:extLst>
      <p:ext uri="{BB962C8B-B14F-4D97-AF65-F5344CB8AC3E}">
        <p14:creationId xmlns:p14="http://schemas.microsoft.com/office/powerpoint/2010/main" val="183160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260 09_UN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28688"/>
            <a:ext cx="3276600" cy="112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381000" y="24384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that have a C=O bond , but no O-H bond, cannot form hydrogen bonds with one another, as alcohols.</a:t>
            </a:r>
          </a:p>
          <a:p>
            <a:pPr algn="l"/>
            <a:r>
              <a:rPr lang="en-US" sz="2000" b="0"/>
              <a:t>Aldehyde and ketones therefore have relatively higher boiling points than hydrocarbons, but less than alcohols.</a:t>
            </a:r>
          </a:p>
          <a:p>
            <a:pPr algn="l"/>
            <a:r>
              <a:rPr lang="en-US" sz="2000" b="0"/>
              <a:t>Low molecular weight aldehydes and ketones are water soluble as they can for hydrogen bonds with the water molecules but not with themselves.</a:t>
            </a:r>
          </a:p>
        </p:txBody>
      </p:sp>
    </p:spTree>
    <p:extLst>
      <p:ext uri="{BB962C8B-B14F-4D97-AF65-F5344CB8AC3E}">
        <p14:creationId xmlns:p14="http://schemas.microsoft.com/office/powerpoint/2010/main" val="398362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TextBox 2"/>
          <p:cNvSpPr txBox="1"/>
          <p:nvPr/>
        </p:nvSpPr>
        <p:spPr>
          <a:xfrm>
            <a:off x="279100" y="1431595"/>
            <a:ext cx="8554402" cy="830997"/>
          </a:xfrm>
          <a:prstGeom prst="rect">
            <a:avLst/>
          </a:prstGeom>
          <a:noFill/>
        </p:spPr>
        <p:txBody>
          <a:bodyPr wrap="square" rtlCol="0">
            <a:spAutoFit/>
          </a:bodyPr>
          <a:lstStyle/>
          <a:p>
            <a:r>
              <a:rPr lang="en-US" sz="2400" dirty="0"/>
              <a:t>Arrange </a:t>
            </a:r>
            <a:r>
              <a:rPr lang="en-US" sz="2400" dirty="0" err="1"/>
              <a:t>B</a:t>
            </a:r>
            <a:r>
              <a:rPr lang="en-US" sz="2400" dirty="0" err="1" smtClean="0"/>
              <a:t>enzaldehyde</a:t>
            </a:r>
            <a:r>
              <a:rPr lang="en-US" sz="2400" dirty="0" smtClean="0"/>
              <a:t> </a:t>
            </a:r>
            <a:r>
              <a:rPr lang="en-US" sz="2400" dirty="0"/>
              <a:t>(MW=106), Benzyl alcohol (MW=108) and </a:t>
            </a:r>
            <a:endParaRPr lang="en-US" sz="2400" dirty="0" smtClean="0"/>
          </a:p>
          <a:p>
            <a:r>
              <a:rPr lang="en-US" sz="2400" dirty="0" smtClean="0"/>
              <a:t>p</a:t>
            </a:r>
            <a:r>
              <a:rPr lang="en-US" sz="2400" dirty="0"/>
              <a:t>-Xylene (MW=106) in order of increasing boiling point?</a:t>
            </a:r>
          </a:p>
        </p:txBody>
      </p:sp>
      <p:sp>
        <p:nvSpPr>
          <p:cNvPr id="4" name="TextBox 3"/>
          <p:cNvSpPr txBox="1"/>
          <p:nvPr/>
        </p:nvSpPr>
        <p:spPr>
          <a:xfrm>
            <a:off x="655884" y="2791351"/>
            <a:ext cx="4339998" cy="369332"/>
          </a:xfrm>
          <a:prstGeom prst="rect">
            <a:avLst/>
          </a:prstGeom>
          <a:noFill/>
        </p:spPr>
        <p:txBody>
          <a:bodyPr wrap="square" rtlCol="0">
            <a:spAutoFit/>
          </a:bodyPr>
          <a:lstStyle/>
          <a:p>
            <a:r>
              <a:rPr lang="en-US" dirty="0" smtClean="0"/>
              <a:t>A. </a:t>
            </a:r>
            <a:r>
              <a:rPr lang="en-US" dirty="0" err="1" smtClean="0"/>
              <a:t>Benzaldehyde</a:t>
            </a:r>
            <a:r>
              <a:rPr lang="en-US" dirty="0"/>
              <a:t>&lt;Benzyl alcohol&lt;p-Xylene</a:t>
            </a:r>
          </a:p>
        </p:txBody>
      </p:sp>
      <p:sp>
        <p:nvSpPr>
          <p:cNvPr id="5" name="TextBox 4"/>
          <p:cNvSpPr txBox="1"/>
          <p:nvPr/>
        </p:nvSpPr>
        <p:spPr>
          <a:xfrm>
            <a:off x="655884" y="3290566"/>
            <a:ext cx="4200449" cy="369332"/>
          </a:xfrm>
          <a:prstGeom prst="rect">
            <a:avLst/>
          </a:prstGeom>
          <a:noFill/>
        </p:spPr>
        <p:txBody>
          <a:bodyPr wrap="square" rtlCol="0">
            <a:spAutoFit/>
          </a:bodyPr>
          <a:lstStyle/>
          <a:p>
            <a:r>
              <a:rPr lang="en-US" dirty="0" smtClean="0"/>
              <a:t>B. Benzyl </a:t>
            </a:r>
            <a:r>
              <a:rPr lang="en-US" dirty="0"/>
              <a:t>alcohol&lt;</a:t>
            </a:r>
            <a:r>
              <a:rPr lang="en-US" dirty="0" err="1"/>
              <a:t>Benzaldehyde</a:t>
            </a:r>
            <a:r>
              <a:rPr lang="en-US" dirty="0"/>
              <a:t>&lt;p-Xylene</a:t>
            </a:r>
          </a:p>
        </p:txBody>
      </p:sp>
      <p:sp>
        <p:nvSpPr>
          <p:cNvPr id="6" name="TextBox 5"/>
          <p:cNvSpPr txBox="1"/>
          <p:nvPr/>
        </p:nvSpPr>
        <p:spPr>
          <a:xfrm>
            <a:off x="655884" y="3730725"/>
            <a:ext cx="4256268" cy="369332"/>
          </a:xfrm>
          <a:prstGeom prst="rect">
            <a:avLst/>
          </a:prstGeom>
          <a:noFill/>
        </p:spPr>
        <p:txBody>
          <a:bodyPr wrap="square" rtlCol="0">
            <a:spAutoFit/>
          </a:bodyPr>
          <a:lstStyle/>
          <a:p>
            <a:r>
              <a:rPr lang="en-US" dirty="0" smtClean="0"/>
              <a:t>C. p</a:t>
            </a:r>
            <a:r>
              <a:rPr lang="en-US" dirty="0"/>
              <a:t>-Xylene&lt;</a:t>
            </a:r>
            <a:r>
              <a:rPr lang="en-US" dirty="0" err="1"/>
              <a:t>Benzaldehyde</a:t>
            </a:r>
            <a:r>
              <a:rPr lang="en-US" dirty="0"/>
              <a:t>&lt;Benzyl alcohol</a:t>
            </a:r>
          </a:p>
        </p:txBody>
      </p:sp>
      <p:sp>
        <p:nvSpPr>
          <p:cNvPr id="7" name="TextBox 6"/>
          <p:cNvSpPr txBox="1"/>
          <p:nvPr/>
        </p:nvSpPr>
        <p:spPr>
          <a:xfrm>
            <a:off x="655884" y="4138699"/>
            <a:ext cx="4144628" cy="369332"/>
          </a:xfrm>
          <a:prstGeom prst="rect">
            <a:avLst/>
          </a:prstGeom>
          <a:noFill/>
        </p:spPr>
        <p:txBody>
          <a:bodyPr wrap="square" rtlCol="0">
            <a:spAutoFit/>
          </a:bodyPr>
          <a:lstStyle/>
          <a:p>
            <a:r>
              <a:rPr lang="en-US" dirty="0" smtClean="0"/>
              <a:t>D. p</a:t>
            </a:r>
            <a:r>
              <a:rPr lang="en-US" dirty="0"/>
              <a:t>-Xylene&lt;Benzyl alcohol&lt;</a:t>
            </a:r>
            <a:r>
              <a:rPr lang="en-US" dirty="0" err="1"/>
              <a:t>Benzaldehyde</a:t>
            </a:r>
            <a:endParaRPr lang="en-US" dirty="0"/>
          </a:p>
        </p:txBody>
      </p:sp>
    </p:spTree>
    <p:extLst>
      <p:ext uri="{BB962C8B-B14F-4D97-AF65-F5344CB8AC3E}">
        <p14:creationId xmlns:p14="http://schemas.microsoft.com/office/powerpoint/2010/main" val="284870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60 09_UNF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329488" cy="198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Box 1"/>
          <p:cNvSpPr txBox="1">
            <a:spLocks noChangeArrowheads="1"/>
          </p:cNvSpPr>
          <p:nvPr/>
        </p:nvSpPr>
        <p:spPr bwMode="auto">
          <a:xfrm>
            <a:off x="457200" y="6096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Nucleophilic Addition to Carbonyl Groups</a:t>
            </a:r>
          </a:p>
        </p:txBody>
      </p:sp>
      <p:sp>
        <p:nvSpPr>
          <p:cNvPr id="35843" name="TextBox 2"/>
          <p:cNvSpPr txBox="1">
            <a:spLocks noChangeArrowheads="1"/>
          </p:cNvSpPr>
          <p:nvPr/>
        </p:nvSpPr>
        <p:spPr bwMode="auto">
          <a:xfrm>
            <a:off x="533400" y="44958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Nucleophiles attack the carbon atom of a carbon-oxygen double bond because that carbon has a partial positive charge. The pi-electrons of the C=O bond move to the oxygen atom</a:t>
            </a:r>
          </a:p>
        </p:txBody>
      </p:sp>
    </p:spTree>
    <p:extLst>
      <p:ext uri="{BB962C8B-B14F-4D97-AF65-F5344CB8AC3E}">
        <p14:creationId xmlns:p14="http://schemas.microsoft.com/office/powerpoint/2010/main" val="376680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 260 09_UN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9200"/>
            <a:ext cx="9144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TextBox 1"/>
          <p:cNvSpPr txBox="1">
            <a:spLocks noChangeArrowheads="1"/>
          </p:cNvSpPr>
          <p:nvPr/>
        </p:nvSpPr>
        <p:spPr bwMode="auto">
          <a:xfrm>
            <a:off x="152400" y="457200"/>
            <a:ext cx="899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Acids can catalyze the addition of weak nucleophiles to carbonyl compounds by protonating the carbonyl oxygen atom. This makes the carbonyl carbon more electrophilic and reactive by converting it to a carbocation thereby enhancing is susceptibility to attack by nucleophiles.</a:t>
            </a:r>
          </a:p>
        </p:txBody>
      </p:sp>
      <p:sp>
        <p:nvSpPr>
          <p:cNvPr id="3" name="TextBox 2"/>
          <p:cNvSpPr txBox="1"/>
          <p:nvPr/>
        </p:nvSpPr>
        <p:spPr>
          <a:xfrm>
            <a:off x="457200" y="5029200"/>
            <a:ext cx="8534400" cy="1631950"/>
          </a:xfrm>
          <a:prstGeom prst="rect">
            <a:avLst/>
          </a:prstGeom>
          <a:noFill/>
        </p:spPr>
        <p:txBody>
          <a:bodyPr>
            <a:spAutoFit/>
          </a:bodyPr>
          <a:lstStyle/>
          <a:p>
            <a:pPr algn="l">
              <a:defRPr/>
            </a:pPr>
            <a:r>
              <a:rPr lang="en-US" sz="2000" b="0" dirty="0"/>
              <a:t>Classification of Nucleophiles;</a:t>
            </a:r>
          </a:p>
          <a:p>
            <a:pPr marL="342900" indent="-342900" algn="l">
              <a:buFont typeface="Arial"/>
              <a:buChar char="•"/>
              <a:defRPr/>
            </a:pPr>
            <a:r>
              <a:rPr lang="en-US" sz="2000" b="0" dirty="0"/>
              <a:t>Those that add reversibly are also good leaving groups and are conjugate bases of relatively strong acids</a:t>
            </a:r>
          </a:p>
          <a:p>
            <a:pPr marL="342900" indent="-342900" algn="l">
              <a:buFont typeface="Arial"/>
              <a:buChar char="•"/>
              <a:defRPr/>
            </a:pPr>
            <a:r>
              <a:rPr lang="en-US" sz="2000" b="0" dirty="0"/>
              <a:t>Those  that add irreversibly are poor leaving groups, and are conjugate bases of weak acids.</a:t>
            </a:r>
          </a:p>
        </p:txBody>
      </p:sp>
    </p:spTree>
    <p:extLst>
      <p:ext uri="{BB962C8B-B14F-4D97-AF65-F5344CB8AC3E}">
        <p14:creationId xmlns:p14="http://schemas.microsoft.com/office/powerpoint/2010/main" val="112483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p 261 09_UN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181600" cy="186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extBox 1"/>
          <p:cNvSpPr txBox="1">
            <a:spLocks noChangeArrowheads="1"/>
          </p:cNvSpPr>
          <p:nvPr/>
        </p:nvSpPr>
        <p:spPr bwMode="auto">
          <a:xfrm>
            <a:off x="76200" y="3810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Addition of Alcohols: Formation of Hemiacetals and Acetals</a:t>
            </a:r>
          </a:p>
        </p:txBody>
      </p:sp>
      <p:sp>
        <p:nvSpPr>
          <p:cNvPr id="37891" name="TextBox 2"/>
          <p:cNvSpPr txBox="1">
            <a:spLocks noChangeArrowheads="1"/>
          </p:cNvSpPr>
          <p:nvPr/>
        </p:nvSpPr>
        <p:spPr bwMode="auto">
          <a:xfrm>
            <a:off x="152400" y="3733800"/>
            <a:ext cx="8839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Alcohols are oxygen nucleophiles, they add to the C=O bond, the OR group becoming attached to the carbon and the proton becoming attached to the oxygen.</a:t>
            </a:r>
          </a:p>
          <a:p>
            <a:pPr algn="l"/>
            <a:r>
              <a:rPr lang="en-US" sz="2000" b="0"/>
              <a:t>The product is a </a:t>
            </a:r>
            <a:r>
              <a:rPr lang="en-US" sz="2000"/>
              <a:t>hemiacetal </a:t>
            </a:r>
            <a:r>
              <a:rPr lang="en-US" sz="2000" b="0"/>
              <a:t>which contains both alcohol and ether groups on the same carbon.</a:t>
            </a:r>
          </a:p>
          <a:p>
            <a:pPr algn="l"/>
            <a:r>
              <a:rPr lang="en-US" sz="2000" b="0"/>
              <a:t>The addition process is reversible</a:t>
            </a:r>
          </a:p>
        </p:txBody>
      </p:sp>
    </p:spTree>
    <p:extLst>
      <p:ext uri="{BB962C8B-B14F-4D97-AF65-F5344CB8AC3E}">
        <p14:creationId xmlns:p14="http://schemas.microsoft.com/office/powerpoint/2010/main" val="217691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p 261 09_UN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2588"/>
            <a:ext cx="8229600" cy="223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4" name="TextBox 1"/>
          <p:cNvSpPr txBox="1">
            <a:spLocks noChangeArrowheads="1"/>
          </p:cNvSpPr>
          <p:nvPr/>
        </p:nvSpPr>
        <p:spPr bwMode="auto">
          <a:xfrm>
            <a:off x="457200" y="6858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mechanism of hemiacetal formation</a:t>
            </a:r>
          </a:p>
        </p:txBody>
      </p:sp>
    </p:spTree>
    <p:extLst>
      <p:ext uri="{BB962C8B-B14F-4D97-AF65-F5344CB8AC3E}">
        <p14:creationId xmlns:p14="http://schemas.microsoft.com/office/powerpoint/2010/main" val="220053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p 262 09_UNF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172200"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8" name="TextBox 1"/>
          <p:cNvSpPr txBox="1">
            <a:spLocks noChangeArrowheads="1"/>
          </p:cNvSpPr>
          <p:nvPr/>
        </p:nvSpPr>
        <p:spPr bwMode="auto">
          <a:xfrm>
            <a:off x="533400" y="533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In the presence of excess alcohol, hemiacetals react to form </a:t>
            </a:r>
            <a:r>
              <a:rPr lang="en-US" sz="2000"/>
              <a:t>acetals.</a:t>
            </a:r>
          </a:p>
          <a:p>
            <a:pPr algn="l"/>
            <a:r>
              <a:rPr lang="en-US" sz="2000" b="0"/>
              <a:t>acetals have two ether functional groups at the same carbon atom.</a:t>
            </a:r>
          </a:p>
        </p:txBody>
      </p:sp>
    </p:spTree>
    <p:extLst>
      <p:ext uri="{BB962C8B-B14F-4D97-AF65-F5344CB8AC3E}">
        <p14:creationId xmlns:p14="http://schemas.microsoft.com/office/powerpoint/2010/main" val="8738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62 09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077200"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304800" y="4572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Mechanism of acetal formation</a:t>
            </a:r>
          </a:p>
        </p:txBody>
      </p:sp>
    </p:spTree>
    <p:extLst>
      <p:ext uri="{BB962C8B-B14F-4D97-AF65-F5344CB8AC3E}">
        <p14:creationId xmlns:p14="http://schemas.microsoft.com/office/powerpoint/2010/main" val="397738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262 09_UN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4876800" cy="186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extBox 1"/>
          <p:cNvSpPr txBox="1">
            <a:spLocks noChangeArrowheads="1"/>
          </p:cNvSpPr>
          <p:nvPr/>
        </p:nvSpPr>
        <p:spPr bwMode="auto">
          <a:xfrm>
            <a:off x="304800" y="5334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that have an appropriately located hydroxyl group in he same molecule may exists with cyclic hemiacetal, formed from intramolecular nucleophilic addition.</a:t>
            </a:r>
          </a:p>
        </p:txBody>
      </p:sp>
      <p:pic>
        <p:nvPicPr>
          <p:cNvPr id="41987" name="Picture 2" descr="p 263 09_UNF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0"/>
            <a:ext cx="73914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10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263 09_UNF3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676650" cy="25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descr="p 263 09_UNF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78618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75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54 09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13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TextBox 1"/>
          <p:cNvSpPr txBox="1">
            <a:spLocks noChangeArrowheads="1"/>
          </p:cNvSpPr>
          <p:nvPr/>
        </p:nvSpPr>
        <p:spPr bwMode="auto">
          <a:xfrm>
            <a:off x="228600" y="609600"/>
            <a:ext cx="8915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a:t>Aldehydes and ketones are characterized by the presence of the </a:t>
            </a:r>
            <a:r>
              <a:rPr lang="en-US" sz="1800"/>
              <a:t>carbonyl group</a:t>
            </a:r>
            <a:r>
              <a:rPr lang="en-US" sz="1800" b="0"/>
              <a:t>, which is perhaps the most important functional group in organic chemistry. Aldehydes have at least one hydrogen atom attached to the carbonyl carbon atom. The remaining group may be  another hydrogen atom or any aliphatic or aromatic group. The –CH=O group characteristic of aldehydes is often called a </a:t>
            </a:r>
            <a:r>
              <a:rPr lang="en-US" sz="1800" i="1"/>
              <a:t>formyl group</a:t>
            </a:r>
            <a:r>
              <a:rPr lang="en-US" sz="1800" b="0"/>
              <a:t>. In ketones, the carbonyl carbon atom is connected to two other carbon atoms</a:t>
            </a:r>
          </a:p>
        </p:txBody>
      </p:sp>
      <p:sp>
        <p:nvSpPr>
          <p:cNvPr id="15363" name="TextBox 1"/>
          <p:cNvSpPr txBox="1">
            <a:spLocks noChangeArrowheads="1"/>
          </p:cNvSpPr>
          <p:nvPr/>
        </p:nvSpPr>
        <p:spPr bwMode="auto">
          <a:xfrm>
            <a:off x="304800" y="54864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The carbonyl group is in many compounds including carboxylic acids and their derivatives.</a:t>
            </a:r>
          </a:p>
        </p:txBody>
      </p:sp>
    </p:spTree>
    <p:extLst>
      <p:ext uri="{BB962C8B-B14F-4D97-AF65-F5344CB8AC3E}">
        <p14:creationId xmlns:p14="http://schemas.microsoft.com/office/powerpoint/2010/main" val="265952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 263 09_UNF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62800" cy="191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TextBox 1"/>
          <p:cNvSpPr txBox="1">
            <a:spLocks noChangeArrowheads="1"/>
          </p:cNvSpPr>
          <p:nvPr/>
        </p:nvSpPr>
        <p:spPr bwMode="auto">
          <a:xfrm>
            <a:off x="304800" y="3810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Ketones also form </a:t>
            </a:r>
            <a:r>
              <a:rPr lang="en-US" sz="2000" b="0" dirty="0" err="1"/>
              <a:t>acetals</a:t>
            </a:r>
            <a:r>
              <a:rPr lang="en-US" sz="2000" b="0" dirty="0"/>
              <a:t>. If  </a:t>
            </a:r>
            <a:r>
              <a:rPr lang="en-US" sz="2000" b="0" dirty="0" smtClean="0"/>
              <a:t>glycol </a:t>
            </a:r>
            <a:r>
              <a:rPr lang="en-US" sz="2000" b="0" dirty="0"/>
              <a:t>is used as in </a:t>
            </a:r>
            <a:r>
              <a:rPr lang="en-US" sz="2000" b="0" dirty="0" smtClean="0"/>
              <a:t>the </a:t>
            </a:r>
            <a:r>
              <a:rPr lang="en-US" sz="2000" b="0" dirty="0"/>
              <a:t>example below, the product is a cyclic </a:t>
            </a:r>
            <a:r>
              <a:rPr lang="en-US" sz="2000" b="0" dirty="0" err="1"/>
              <a:t>acetal</a:t>
            </a:r>
            <a:r>
              <a:rPr lang="en-US" sz="2000" b="0" dirty="0"/>
              <a:t>.</a:t>
            </a:r>
          </a:p>
        </p:txBody>
      </p:sp>
    </p:spTree>
    <p:extLst>
      <p:ext uri="{BB962C8B-B14F-4D97-AF65-F5344CB8AC3E}">
        <p14:creationId xmlns:p14="http://schemas.microsoft.com/office/powerpoint/2010/main" val="29224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63 09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524000"/>
            <a:ext cx="9144000"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228600" y="4572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Reaction summary</a:t>
            </a:r>
          </a:p>
        </p:txBody>
      </p:sp>
      <p:sp>
        <p:nvSpPr>
          <p:cNvPr id="45059" name="TextBox 2"/>
          <p:cNvSpPr txBox="1">
            <a:spLocks noChangeArrowheads="1"/>
          </p:cNvSpPr>
          <p:nvPr/>
        </p:nvSpPr>
        <p:spPr bwMode="auto">
          <a:xfrm>
            <a:off x="304800" y="40386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Question</a:t>
            </a:r>
          </a:p>
          <a:p>
            <a:pPr algn="l"/>
            <a:r>
              <a:rPr lang="en-US" sz="2000" b="0"/>
              <a:t>Write the equation for the reaction of benzaldehyde with excess methanol and an acid catalyst.</a:t>
            </a:r>
          </a:p>
        </p:txBody>
      </p:sp>
    </p:spTree>
    <p:extLst>
      <p:ext uri="{BB962C8B-B14F-4D97-AF65-F5344CB8AC3E}">
        <p14:creationId xmlns:p14="http://schemas.microsoft.com/office/powerpoint/2010/main" val="296995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264 09_UNF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248400"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TextBox 1"/>
          <p:cNvSpPr txBox="1">
            <a:spLocks noChangeArrowheads="1"/>
          </p:cNvSpPr>
          <p:nvPr/>
        </p:nvSpPr>
        <p:spPr bwMode="auto">
          <a:xfrm>
            <a:off x="228600" y="3810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The reverse of acetal formation if acetal hydrolysis. This is achieved by excess water in the presence of an acid catalyst.</a:t>
            </a:r>
          </a:p>
        </p:txBody>
      </p:sp>
    </p:spTree>
    <p:extLst>
      <p:ext uri="{BB962C8B-B14F-4D97-AF65-F5344CB8AC3E}">
        <p14:creationId xmlns:p14="http://schemas.microsoft.com/office/powerpoint/2010/main" val="397964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64 09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638800" cy="168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TextBox 1"/>
          <p:cNvSpPr txBox="1">
            <a:spLocks noChangeArrowheads="1"/>
          </p:cNvSpPr>
          <p:nvPr/>
        </p:nvSpPr>
        <p:spPr bwMode="auto">
          <a:xfrm>
            <a:off x="228600" y="3810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Water: Hydration of Aldehydes and Ketones</a:t>
            </a:r>
          </a:p>
        </p:txBody>
      </p:sp>
    </p:spTree>
    <p:extLst>
      <p:ext uri="{BB962C8B-B14F-4D97-AF65-F5344CB8AC3E}">
        <p14:creationId xmlns:p14="http://schemas.microsoft.com/office/powerpoint/2010/main" val="246843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65 09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192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381000" y="4572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Grignard Reagents and Acetylides</a:t>
            </a:r>
          </a:p>
        </p:txBody>
      </p:sp>
    </p:spTree>
    <p:extLst>
      <p:ext uri="{BB962C8B-B14F-4D97-AF65-F5344CB8AC3E}">
        <p14:creationId xmlns:p14="http://schemas.microsoft.com/office/powerpoint/2010/main" val="295742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65 09_UNF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391400"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descr="p 265 09_UNF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67125"/>
            <a:ext cx="8001000" cy="17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85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65 09_UNF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8001000" cy="18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77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66 09_UNF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7238"/>
            <a:ext cx="8610600" cy="132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TextBox 1"/>
          <p:cNvSpPr txBox="1">
            <a:spLocks noChangeArrowheads="1"/>
          </p:cNvSpPr>
          <p:nvPr/>
        </p:nvSpPr>
        <p:spPr bwMode="auto">
          <a:xfrm>
            <a:off x="228600" y="6096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Example;</a:t>
            </a:r>
          </a:p>
          <a:p>
            <a:pPr algn="l"/>
            <a:r>
              <a:rPr lang="en-US" sz="2000" b="0"/>
              <a:t>What is the product expected from the reaction of ethylmagnesium bromide and 3-pentanone followed by hydrolysis?</a:t>
            </a:r>
          </a:p>
        </p:txBody>
      </p:sp>
    </p:spTree>
    <p:extLst>
      <p:ext uri="{BB962C8B-B14F-4D97-AF65-F5344CB8AC3E}">
        <p14:creationId xmlns:p14="http://schemas.microsoft.com/office/powerpoint/2010/main" val="311191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66 09_UNF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70000"/>
            <a:ext cx="19431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304800" y="457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Show how the following alcohol can be made from a Grignard reagent and a carbonyl compound: </a:t>
            </a:r>
          </a:p>
        </p:txBody>
      </p:sp>
      <p:pic>
        <p:nvPicPr>
          <p:cNvPr id="52227" name="Picture 2" descr="p 266 09_UNF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238"/>
            <a:ext cx="4572000" cy="142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69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 266 09_UN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183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8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54 09_UN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077200" cy="130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304800"/>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a:t>Nomenclature;</a:t>
            </a:r>
          </a:p>
          <a:p>
            <a:pPr algn="l"/>
            <a:endParaRPr lang="en-US" sz="1800" b="0"/>
          </a:p>
          <a:p>
            <a:pPr algn="l"/>
            <a:r>
              <a:rPr lang="en-US" sz="1800" b="0"/>
              <a:t>In the IUPAC system, the characteristic ending for aldehydes is </a:t>
            </a:r>
            <a:r>
              <a:rPr lang="en-US" sz="1800" b="0" i="1"/>
              <a:t>–al </a:t>
            </a:r>
            <a:r>
              <a:rPr lang="en-US" sz="1800" b="0"/>
              <a:t>from the first syllable of </a:t>
            </a:r>
            <a:r>
              <a:rPr lang="en-US" sz="1800" b="0" i="1"/>
              <a:t>aldehyde</a:t>
            </a:r>
            <a:r>
              <a:rPr lang="en-US" sz="1800" b="0"/>
              <a:t>)</a:t>
            </a:r>
            <a:endParaRPr lang="en-US" sz="1800" b="0" i="1"/>
          </a:p>
          <a:p>
            <a:pPr algn="l"/>
            <a:endParaRPr lang="en-US" sz="1800"/>
          </a:p>
        </p:txBody>
      </p:sp>
    </p:spTree>
    <p:extLst>
      <p:ext uri="{BB962C8B-B14F-4D97-AF65-F5344CB8AC3E}">
        <p14:creationId xmlns:p14="http://schemas.microsoft.com/office/powerpoint/2010/main" val="5438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p 267 09_UN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4676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4" name="TextBox 1"/>
          <p:cNvSpPr txBox="1">
            <a:spLocks noChangeArrowheads="1"/>
          </p:cNvSpPr>
          <p:nvPr/>
        </p:nvSpPr>
        <p:spPr bwMode="auto">
          <a:xfrm>
            <a:off x="228600" y="533400"/>
            <a:ext cx="8763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Other organometallic reagents, such as organolithium compounds and acetylides, react with carbonyl compounds in a similar fashion to Grignard reagents.</a:t>
            </a:r>
          </a:p>
          <a:p>
            <a:pPr algn="l"/>
            <a:endParaRPr lang="en-US" sz="2000" b="0"/>
          </a:p>
          <a:p>
            <a:pPr algn="l"/>
            <a:r>
              <a:rPr lang="en-US" sz="2000" b="0"/>
              <a:t>Example</a:t>
            </a:r>
          </a:p>
        </p:txBody>
      </p:sp>
    </p:spTree>
    <p:extLst>
      <p:ext uri="{BB962C8B-B14F-4D97-AF65-F5344CB8AC3E}">
        <p14:creationId xmlns:p14="http://schemas.microsoft.com/office/powerpoint/2010/main" val="76459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 268 09_UN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4800600" cy="16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8" name="TextBox 1"/>
          <p:cNvSpPr txBox="1">
            <a:spLocks noChangeArrowheads="1"/>
          </p:cNvSpPr>
          <p:nvPr/>
        </p:nvSpPr>
        <p:spPr bwMode="auto">
          <a:xfrm>
            <a:off x="0" y="38100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Hydrogen Cyanide; Cyanohydrins</a:t>
            </a:r>
          </a:p>
        </p:txBody>
      </p:sp>
      <p:pic>
        <p:nvPicPr>
          <p:cNvPr id="55299" name="Picture 2" descr="p 268 09_UNF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75113"/>
            <a:ext cx="5867400" cy="17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81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p 268 09_UNF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762000"/>
            <a:ext cx="69405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56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p 268 09_UNF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876800"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6" name="TextBox 1"/>
          <p:cNvSpPr txBox="1">
            <a:spLocks noChangeArrowheads="1"/>
          </p:cNvSpPr>
          <p:nvPr/>
        </p:nvSpPr>
        <p:spPr bwMode="auto">
          <a:xfrm>
            <a:off x="228600" y="4572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i="1"/>
              <a:t>Apheloria corrugata </a:t>
            </a:r>
            <a:r>
              <a:rPr lang="en-US" sz="2000" b="0"/>
              <a:t>(millipede) uses the cyanohydrin reaction for defense and as a deterrent of predators.</a:t>
            </a:r>
          </a:p>
        </p:txBody>
      </p:sp>
    </p:spTree>
    <p:extLst>
      <p:ext uri="{BB962C8B-B14F-4D97-AF65-F5344CB8AC3E}">
        <p14:creationId xmlns:p14="http://schemas.microsoft.com/office/powerpoint/2010/main" val="176284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 269 09_UNF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553200" cy="17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Box 1"/>
          <p:cNvSpPr txBox="1">
            <a:spLocks noChangeArrowheads="1"/>
          </p:cNvSpPr>
          <p:nvPr/>
        </p:nvSpPr>
        <p:spPr bwMode="auto">
          <a:xfrm>
            <a:off x="228600" y="4572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Nitrogen Nucleopiles</a:t>
            </a:r>
          </a:p>
        </p:txBody>
      </p:sp>
    </p:spTree>
    <p:extLst>
      <p:ext uri="{BB962C8B-B14F-4D97-AF65-F5344CB8AC3E}">
        <p14:creationId xmlns:p14="http://schemas.microsoft.com/office/powerpoint/2010/main" val="210898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 269 09_UNF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553200"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4" name="Picture 2" descr="p 269 09_UNF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76800"/>
            <a:ext cx="13716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739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 269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300"/>
            <a:ext cx="9144000" cy="408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58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 270 09_UNF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6096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78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p 270 09_UNF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334000" cy="196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6" name="TextBox 1"/>
          <p:cNvSpPr txBox="1">
            <a:spLocks noChangeArrowheads="1"/>
          </p:cNvSpPr>
          <p:nvPr/>
        </p:nvSpPr>
        <p:spPr bwMode="auto">
          <a:xfrm>
            <a:off x="381000" y="4572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Reduction of Carbonyl Compounds</a:t>
            </a:r>
          </a:p>
        </p:txBody>
      </p:sp>
      <p:sp>
        <p:nvSpPr>
          <p:cNvPr id="62467" name="TextBox 3"/>
          <p:cNvSpPr txBox="1">
            <a:spLocks noChangeArrowheads="1"/>
          </p:cNvSpPr>
          <p:nvPr/>
        </p:nvSpPr>
        <p:spPr bwMode="auto">
          <a:xfrm>
            <a:off x="152400" y="4267200"/>
            <a:ext cx="8839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easily reduced to primary and secondary alcohols respectively. Reduction can be accomplished in many ways, most commonly by metal hydrides.</a:t>
            </a:r>
          </a:p>
          <a:p>
            <a:pPr algn="l"/>
            <a:r>
              <a:rPr lang="en-US" sz="2000" b="0"/>
              <a:t>Lithium aluminum hydride (LiAlH</a:t>
            </a:r>
            <a:r>
              <a:rPr lang="en-US" sz="2000" b="0" baseline="-25000"/>
              <a:t>4</a:t>
            </a:r>
            <a:r>
              <a:rPr lang="en-US" sz="2000" b="0"/>
              <a:t>) and sodium borohydride (NaBH</a:t>
            </a:r>
            <a:r>
              <a:rPr lang="en-US" sz="2000" b="0" baseline="-25000"/>
              <a:t>4</a:t>
            </a:r>
            <a:r>
              <a:rPr lang="en-US" sz="2000" b="0"/>
              <a:t>) are among the commonly used.</a:t>
            </a:r>
          </a:p>
        </p:txBody>
      </p:sp>
    </p:spTree>
    <p:extLst>
      <p:ext uri="{BB962C8B-B14F-4D97-AF65-F5344CB8AC3E}">
        <p14:creationId xmlns:p14="http://schemas.microsoft.com/office/powerpoint/2010/main" val="2953832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 270 p 270 09_UNF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181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7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54 09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200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381000" y="609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In the presence </a:t>
            </a:r>
            <a:r>
              <a:rPr lang="en-US" sz="2000" b="0" dirty="0" smtClean="0"/>
              <a:t>of </a:t>
            </a:r>
            <a:r>
              <a:rPr lang="en-US" sz="2000" b="0" dirty="0"/>
              <a:t>a double bond or an alcohol group, the aldehyde group takes priority</a:t>
            </a:r>
          </a:p>
        </p:txBody>
      </p:sp>
    </p:spTree>
    <p:extLst>
      <p:ext uri="{BB962C8B-B14F-4D97-AF65-F5344CB8AC3E}">
        <p14:creationId xmlns:p14="http://schemas.microsoft.com/office/powerpoint/2010/main" val="244665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 271 09_UNF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6324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TextBox 1"/>
          <p:cNvSpPr txBox="1">
            <a:spLocks noChangeArrowheads="1"/>
          </p:cNvSpPr>
          <p:nvPr/>
        </p:nvSpPr>
        <p:spPr bwMode="auto">
          <a:xfrm>
            <a:off x="76200" y="50800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Because a carbon-carbon double bond is not readily attacked by nucleophiles, metal hydrides can be used to reduce a carbon-oxygen double bond to the corresponding alcohol without reducing the alkene.</a:t>
            </a:r>
          </a:p>
        </p:txBody>
      </p:sp>
      <p:pic>
        <p:nvPicPr>
          <p:cNvPr id="64515" name="Picture 2" descr="p 271 09_UNF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724400"/>
            <a:ext cx="4876800" cy="10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119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 271 09_UNF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5105400"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8" name="TextBox 1"/>
          <p:cNvSpPr txBox="1">
            <a:spLocks noChangeArrowheads="1"/>
          </p:cNvSpPr>
          <p:nvPr/>
        </p:nvSpPr>
        <p:spPr bwMode="auto">
          <a:xfrm>
            <a:off x="228600" y="3048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Oxidation of Carbonyl Compounds</a:t>
            </a:r>
          </a:p>
        </p:txBody>
      </p:sp>
      <p:sp>
        <p:nvSpPr>
          <p:cNvPr id="65539" name="TextBox 2"/>
          <p:cNvSpPr txBox="1">
            <a:spLocks noChangeArrowheads="1"/>
          </p:cNvSpPr>
          <p:nvPr/>
        </p:nvSpPr>
        <p:spPr bwMode="auto">
          <a:xfrm>
            <a:off x="152400" y="1120775"/>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are more easily oxidized than ketones. Oxidation of an aldehyde gives a carboxylic acid with the same number of carbon atoms.</a:t>
            </a:r>
          </a:p>
        </p:txBody>
      </p:sp>
      <p:sp>
        <p:nvSpPr>
          <p:cNvPr id="65540" name="TextBox 3"/>
          <p:cNvSpPr txBox="1">
            <a:spLocks noChangeArrowheads="1"/>
          </p:cNvSpPr>
          <p:nvPr/>
        </p:nvSpPr>
        <p:spPr bwMode="auto">
          <a:xfrm>
            <a:off x="457200" y="47244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Oxidation may be achieved by many oxidizing agents, such as KMnO</a:t>
            </a:r>
            <a:r>
              <a:rPr lang="en-US" sz="2000" b="0" baseline="-25000"/>
              <a:t>4</a:t>
            </a:r>
            <a:r>
              <a:rPr lang="en-US" sz="2000" b="0"/>
              <a:t>, CrO</a:t>
            </a:r>
            <a:r>
              <a:rPr lang="en-US" sz="2000" b="0" baseline="-25000"/>
              <a:t>3</a:t>
            </a:r>
            <a:r>
              <a:rPr lang="en-US" sz="2000" b="0"/>
              <a:t>, Ag</a:t>
            </a:r>
            <a:r>
              <a:rPr lang="en-US" sz="2000" b="0" baseline="-25000"/>
              <a:t>2</a:t>
            </a:r>
            <a:r>
              <a:rPr lang="en-US" sz="2000" b="0"/>
              <a:t>O, and peracids.</a:t>
            </a:r>
          </a:p>
        </p:txBody>
      </p:sp>
    </p:spTree>
    <p:extLst>
      <p:ext uri="{BB962C8B-B14F-4D97-AF65-F5344CB8AC3E}">
        <p14:creationId xmlns:p14="http://schemas.microsoft.com/office/powerpoint/2010/main" val="398426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 271 09_UNF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6477000" cy="228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63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 272 09_UNF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07720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6" name="TextBox 1"/>
          <p:cNvSpPr txBox="1">
            <a:spLocks noChangeArrowheads="1"/>
          </p:cNvSpPr>
          <p:nvPr/>
        </p:nvSpPr>
        <p:spPr bwMode="auto">
          <a:xfrm>
            <a:off x="228600" y="5334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Silver ion as an oxidizing agent is expensive but has the  virtue that it selectively oxidizes aldehydes to carboxylic acids in the presence of alkenes.</a:t>
            </a:r>
          </a:p>
          <a:p>
            <a:pPr algn="l"/>
            <a:r>
              <a:rPr lang="en-US" sz="2000" b="0"/>
              <a:t>A laboratory test that distinguishes aldehydes from ketones takes advantage of their different ease of oxidation. In the Tollen’s  silver mirror test, the silver-ammonia  complex ion is reduced by aldehydes (but not ketones) to metallic silver according to the equation bellow. </a:t>
            </a:r>
          </a:p>
        </p:txBody>
      </p:sp>
    </p:spTree>
    <p:extLst>
      <p:ext uri="{BB962C8B-B14F-4D97-AF65-F5344CB8AC3E}">
        <p14:creationId xmlns:p14="http://schemas.microsoft.com/office/powerpoint/2010/main" val="1233558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 272 09_UN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595563"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0" name="TextBox 1"/>
          <p:cNvSpPr txBox="1">
            <a:spLocks noChangeArrowheads="1"/>
          </p:cNvSpPr>
          <p:nvPr/>
        </p:nvSpPr>
        <p:spPr bwMode="auto">
          <a:xfrm>
            <a:off x="304800" y="5334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If the glass vessel in which the test is performed is thoroughly clean, the silver deposits as a mirror on the glass surface.</a:t>
            </a:r>
          </a:p>
        </p:txBody>
      </p:sp>
    </p:spTree>
    <p:extLst>
      <p:ext uri="{BB962C8B-B14F-4D97-AF65-F5344CB8AC3E}">
        <p14:creationId xmlns:p14="http://schemas.microsoft.com/office/powerpoint/2010/main" val="2303486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p 272 09_UNF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162800" cy="161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4" name="TextBox 1"/>
          <p:cNvSpPr txBox="1">
            <a:spLocks noChangeArrowheads="1"/>
          </p:cNvSpPr>
          <p:nvPr/>
        </p:nvSpPr>
        <p:spPr bwMode="auto">
          <a:xfrm>
            <a:off x="228600" y="4572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Ketones also can be oxidized, but require special oxidizing conditions.</a:t>
            </a:r>
          </a:p>
        </p:txBody>
      </p:sp>
    </p:spTree>
    <p:extLst>
      <p:ext uri="{BB962C8B-B14F-4D97-AF65-F5344CB8AC3E}">
        <p14:creationId xmlns:p14="http://schemas.microsoft.com/office/powerpoint/2010/main" val="2318863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p 272 09_UNF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2578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8"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Keto-Enol Tautomerism</a:t>
            </a:r>
          </a:p>
        </p:txBody>
      </p:sp>
      <p:sp>
        <p:nvSpPr>
          <p:cNvPr id="70659" name="TextBox 2"/>
          <p:cNvSpPr txBox="1">
            <a:spLocks noChangeArrowheads="1"/>
          </p:cNvSpPr>
          <p:nvPr/>
        </p:nvSpPr>
        <p:spPr bwMode="auto">
          <a:xfrm>
            <a:off x="152400" y="44958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Tautomers</a:t>
            </a:r>
            <a:r>
              <a:rPr lang="en-US" sz="2000" b="0"/>
              <a:t> are structural isomers that differ in the location of a proton and a double bond. The keto and enol forms of aldehyde or ketone are tautomers</a:t>
            </a:r>
          </a:p>
        </p:txBody>
      </p:sp>
    </p:spTree>
    <p:extLst>
      <p:ext uri="{BB962C8B-B14F-4D97-AF65-F5344CB8AC3E}">
        <p14:creationId xmlns:p14="http://schemas.microsoft.com/office/powerpoint/2010/main" val="3453990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p 273 09_UNF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50292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819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p 273 09_UNF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
            <a:ext cx="3200400"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6" name="Picture 2" descr="p 273 09_UNF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17838"/>
            <a:ext cx="3581400" cy="220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876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p 274 09_UNF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257800"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0" name="Picture 2" descr="p 274 09_UNF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7750"/>
            <a:ext cx="4953000"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36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254 09_UN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62000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TextBox 1"/>
          <p:cNvSpPr txBox="1">
            <a:spLocks noChangeArrowheads="1"/>
          </p:cNvSpPr>
          <p:nvPr/>
        </p:nvSpPr>
        <p:spPr bwMode="auto">
          <a:xfrm>
            <a:off x="304800" y="609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For cyclic aldehydes the suffix </a:t>
            </a:r>
            <a:r>
              <a:rPr lang="en-US" sz="2000" b="0" i="1"/>
              <a:t>–carbaldehyde </a:t>
            </a:r>
            <a:r>
              <a:rPr lang="en-US" sz="2000" b="0"/>
              <a:t>is used. Most of the aromatic aldehydes have common names.</a:t>
            </a:r>
          </a:p>
        </p:txBody>
      </p:sp>
    </p:spTree>
    <p:extLst>
      <p:ext uri="{BB962C8B-B14F-4D97-AF65-F5344CB8AC3E}">
        <p14:creationId xmlns:p14="http://schemas.microsoft.com/office/powerpoint/2010/main" val="1570132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 274 09_UNF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316663" cy="166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4" name="TextBox 1"/>
          <p:cNvSpPr txBox="1">
            <a:spLocks noChangeArrowheads="1"/>
          </p:cNvSpPr>
          <p:nvPr/>
        </p:nvSpPr>
        <p:spPr bwMode="auto">
          <a:xfrm>
            <a:off x="304800" y="304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photochromism</a:t>
            </a:r>
          </a:p>
        </p:txBody>
      </p:sp>
    </p:spTree>
    <p:extLst>
      <p:ext uri="{BB962C8B-B14F-4D97-AF65-F5344CB8AC3E}">
        <p14:creationId xmlns:p14="http://schemas.microsoft.com/office/powerpoint/2010/main" val="1101139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p 274 09_UNF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1981200"/>
            <a:ext cx="657383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8" name="TextBox 1"/>
          <p:cNvSpPr txBox="1">
            <a:spLocks noChangeArrowheads="1"/>
          </p:cNvSpPr>
          <p:nvPr/>
        </p:nvSpPr>
        <p:spPr bwMode="auto">
          <a:xfrm>
            <a:off x="304800" y="457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Carbonyl compounds that do not have an alpha-hydrogen cannot form enols and exists only in the keto form. Examples include</a:t>
            </a:r>
          </a:p>
        </p:txBody>
      </p:sp>
    </p:spTree>
    <p:extLst>
      <p:ext uri="{BB962C8B-B14F-4D97-AF65-F5344CB8AC3E}">
        <p14:creationId xmlns:p14="http://schemas.microsoft.com/office/powerpoint/2010/main" val="4058814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p 275 09_UNF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55700"/>
            <a:ext cx="144780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2" name="Picture 2" descr="p 275 09_UNF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02050"/>
            <a:ext cx="6781800"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303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p 275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9144000" cy="637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930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p 276 09_UNF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391400" cy="209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0" name="TextBox 1"/>
          <p:cNvSpPr txBox="1">
            <a:spLocks noChangeArrowheads="1"/>
          </p:cNvSpPr>
          <p:nvPr/>
        </p:nvSpPr>
        <p:spPr bwMode="auto">
          <a:xfrm>
            <a:off x="304800" y="3810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Deuterium Exchange in Carbonyl compounds</a:t>
            </a:r>
          </a:p>
        </p:txBody>
      </p:sp>
      <p:pic>
        <p:nvPicPr>
          <p:cNvPr id="78851" name="Picture 2" descr="p 276 09_UNF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13263"/>
            <a:ext cx="5867400" cy="135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061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p 276 09_UNF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0"/>
            <a:ext cx="914400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481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p 277 09_UNF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20000"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898" name="Picture 2" descr="p 277 09_UNF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6781800"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53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p 277 09_UNF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1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2" name="TextBox 1"/>
          <p:cNvSpPr txBox="1">
            <a:spLocks noChangeArrowheads="1"/>
          </p:cNvSpPr>
          <p:nvPr/>
        </p:nvSpPr>
        <p:spPr bwMode="auto">
          <a:xfrm>
            <a:off x="304800" y="457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Aldol Condensation</a:t>
            </a:r>
          </a:p>
        </p:txBody>
      </p:sp>
    </p:spTree>
    <p:extLst>
      <p:ext uri="{BB962C8B-B14F-4D97-AF65-F5344CB8AC3E}">
        <p14:creationId xmlns:p14="http://schemas.microsoft.com/office/powerpoint/2010/main" val="1862876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p 277 09_UNF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580866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6" name="Picture 2" descr="p 277 09_UNF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5715000" cy="12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7" name="Picture 2" descr="p 278 09_UNF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29200"/>
            <a:ext cx="6019800" cy="108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057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p 278 09_UNF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324600" cy="175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00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55 09_UN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772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304800" y="533400"/>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The ending of ketones is </a:t>
            </a:r>
            <a:r>
              <a:rPr lang="en-US" sz="2000" b="0" i="1" dirty="0"/>
              <a:t>–one</a:t>
            </a:r>
            <a:r>
              <a:rPr lang="en-US" sz="2000" b="0" dirty="0"/>
              <a:t> (from the the last syllable of ketone). The chain is numbered so that the carbonyl carbon has the lowest possible number.</a:t>
            </a:r>
            <a:endParaRPr lang="en-US" sz="2000" b="0" i="1" dirty="0"/>
          </a:p>
        </p:txBody>
      </p:sp>
    </p:spTree>
    <p:extLst>
      <p:ext uri="{BB962C8B-B14F-4D97-AF65-F5344CB8AC3E}">
        <p14:creationId xmlns:p14="http://schemas.microsoft.com/office/powerpoint/2010/main" val="4081080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p 278 09_UNF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543800" cy="10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94" name="TextBox 1"/>
          <p:cNvSpPr txBox="1">
            <a:spLocks noChangeArrowheads="1"/>
          </p:cNvSpPr>
          <p:nvPr/>
        </p:nvSpPr>
        <p:spPr bwMode="auto">
          <a:xfrm>
            <a:off x="381000" y="3810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Mixed Aldol Condensation</a:t>
            </a:r>
          </a:p>
        </p:txBody>
      </p:sp>
    </p:spTree>
    <p:extLst>
      <p:ext uri="{BB962C8B-B14F-4D97-AF65-F5344CB8AC3E}">
        <p14:creationId xmlns:p14="http://schemas.microsoft.com/office/powerpoint/2010/main" val="239666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55 09_UN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5438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p 255 09_UN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7620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8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55 09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943600"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228600" y="3810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b="0"/>
              <a:t>Some Common Aldehydes and Ketones</a:t>
            </a:r>
          </a:p>
        </p:txBody>
      </p:sp>
      <p:sp>
        <p:nvSpPr>
          <p:cNvPr id="21507" name="TextBox 3"/>
          <p:cNvSpPr txBox="1">
            <a:spLocks noChangeArrowheads="1"/>
          </p:cNvSpPr>
          <p:nvPr/>
        </p:nvSpPr>
        <p:spPr bwMode="auto">
          <a:xfrm>
            <a:off x="228600" y="12192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Formaldehyde, </a:t>
            </a:r>
            <a:r>
              <a:rPr lang="en-US" sz="2000" b="0"/>
              <a:t>which is the simplest aldehyde, is manufactured by the catalytic oxidation of methanol. The annual world production is more than 46 billion pounds. </a:t>
            </a:r>
            <a:endParaRPr lang="en-US" sz="2000"/>
          </a:p>
        </p:txBody>
      </p:sp>
    </p:spTree>
    <p:extLst>
      <p:ext uri="{BB962C8B-B14F-4D97-AF65-F5344CB8AC3E}">
        <p14:creationId xmlns:p14="http://schemas.microsoft.com/office/powerpoint/2010/main" val="630399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1467</Words>
  <Application>Microsoft Macintosh PowerPoint</Application>
  <PresentationFormat>On-screen Show (4:3)</PresentationFormat>
  <Paragraphs>93</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Maurice Odago</cp:lastModifiedBy>
  <cp:revision>1</cp:revision>
  <dcterms:created xsi:type="dcterms:W3CDTF">2013-06-15T21:20:28Z</dcterms:created>
  <dcterms:modified xsi:type="dcterms:W3CDTF">2013-06-15T21:24:27Z</dcterms:modified>
</cp:coreProperties>
</file>