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05" r:id="rId4"/>
    <p:sldId id="304" r:id="rId5"/>
    <p:sldId id="306" r:id="rId6"/>
    <p:sldId id="259" r:id="rId7"/>
    <p:sldId id="307" r:id="rId8"/>
    <p:sldId id="303" r:id="rId9"/>
    <p:sldId id="308" r:id="rId10"/>
    <p:sldId id="309" r:id="rId11"/>
    <p:sldId id="311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30" r:id="rId21"/>
    <p:sldId id="329" r:id="rId22"/>
    <p:sldId id="319" r:id="rId23"/>
    <p:sldId id="320" r:id="rId24"/>
    <p:sldId id="322" r:id="rId25"/>
    <p:sldId id="323" r:id="rId26"/>
    <p:sldId id="331" r:id="rId27"/>
    <p:sldId id="324" r:id="rId28"/>
    <p:sldId id="325" r:id="rId29"/>
    <p:sldId id="326" r:id="rId30"/>
    <p:sldId id="327" r:id="rId31"/>
    <p:sldId id="32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7" d="100"/>
          <a:sy n="57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58F02-CB86-46C3-8AE2-70BDD89FBE6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3D4CE-99E3-44A4-B846-9062B2425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3BD3-D505-4EDF-978D-81FE12ABE4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0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23BD3-D505-4EDF-978D-81FE12ABE4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3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BEE7D-7A26-4738-8F69-268F6401762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5A55-2271-49B6-B16E-F2577D33AE14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4A90-807E-4807-B503-3BE6F37D4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Sections </a:t>
            </a:r>
            <a:r>
              <a:rPr lang="en-US" sz="4000" dirty="0" smtClean="0"/>
              <a:t>11.1 – 11.3</a:t>
            </a:r>
            <a:br>
              <a:rPr lang="en-US" sz="4000" dirty="0" smtClean="0"/>
            </a:br>
            <a:r>
              <a:rPr lang="en-US" sz="4000" dirty="0" smtClean="0"/>
              <a:t>Properties of Liquids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Enthalpy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Vaporization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78" y="1219201"/>
            <a:ext cx="6383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called heat of vaporization,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err="1" smtClean="0">
                <a:sym typeface="Symbol"/>
              </a:rPr>
              <a:t>H</a:t>
            </a:r>
            <a:r>
              <a:rPr lang="en-US" sz="2400" baseline="-25000" dirty="0" err="1" smtClean="0">
                <a:sym typeface="Symbol"/>
              </a:rPr>
              <a:t>vap</a:t>
            </a:r>
            <a:r>
              <a:rPr lang="en-US" sz="2400" dirty="0" smtClean="0">
                <a:sym typeface="Symbol"/>
              </a:rPr>
              <a:t>.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Energy required to vaporize a liquid to form a gas.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1 mol H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O(l) </a:t>
            </a:r>
            <a:r>
              <a:rPr lang="en-US" sz="2400" dirty="0" smtClean="0">
                <a:sym typeface="Wingdings" pitchFamily="2" charset="2"/>
              </a:rPr>
              <a:t> 1 mol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O(g)       </a:t>
            </a:r>
            <a:r>
              <a:rPr lang="en-US" sz="2400" dirty="0" smtClean="0">
                <a:sym typeface="Symbol"/>
              </a:rPr>
              <a:t>H = 40.7 kJ</a:t>
            </a:r>
            <a:r>
              <a:rPr lang="en-US" sz="2400" dirty="0" smtClean="0">
                <a:sym typeface="Wingdings" pitchFamily="2" charset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378" y="3623608"/>
            <a:ext cx="638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</a:t>
            </a:r>
            <a:r>
              <a:rPr lang="en-US" sz="2400" dirty="0" err="1" smtClean="0">
                <a:sym typeface="Symbol"/>
              </a:rPr>
              <a:t>H</a:t>
            </a:r>
            <a:r>
              <a:rPr lang="en-US" sz="2400" baseline="-25000" dirty="0" err="1" smtClean="0">
                <a:sym typeface="Symbol"/>
              </a:rPr>
              <a:t>vap</a:t>
            </a:r>
            <a:r>
              <a:rPr lang="en-US" sz="2400" dirty="0" smtClean="0">
                <a:sym typeface="Symbol"/>
              </a:rPr>
              <a:t>(H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O) = 40.7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Enthalpy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Vaporization: Trends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778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1143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Stronger IMFs lead to larger enthalpy of vaporization.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524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pressure exerted by a vapor in equilibrium with the liquid from which it vaporizes. </a:t>
            </a:r>
          </a:p>
          <a:p>
            <a:endParaRPr lang="en-US" sz="2400" dirty="0" smtClean="0"/>
          </a:p>
          <a:p>
            <a:r>
              <a:rPr lang="en-US" sz="2400" dirty="0" smtClean="0"/>
              <a:t>Vapor pressure represents a </a:t>
            </a:r>
          </a:p>
          <a:p>
            <a:r>
              <a:rPr lang="en-US" sz="2400" dirty="0" smtClean="0"/>
              <a:t>“dynamic equilibrium.”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0" y="1112681"/>
            <a:ext cx="4474170" cy="53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Pressure: Trends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73476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Vapor pressure increases with increasing temperature.</a:t>
            </a:r>
          </a:p>
          <a:p>
            <a:endParaRPr lang="en-US" sz="2400" dirty="0" smtClean="0"/>
          </a:p>
          <a:p>
            <a:r>
              <a:rPr lang="en-US" sz="2400" dirty="0" smtClean="0"/>
              <a:t>Strong IMFs lead to low vapor pressure.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6400800" cy="33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25225" y="5943600"/>
            <a:ext cx="193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Pressure: Trends on the Molecular Scale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216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Vapor pressure increases with increasing temperature.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09800"/>
            <a:ext cx="6437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Pressure: Trends on the Molecular Scale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 IMFs lead to </a:t>
            </a:r>
          </a:p>
          <a:p>
            <a:r>
              <a:rPr lang="en-US" sz="2400" dirty="0" smtClean="0"/>
              <a:t>low vapor pressure.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930" y="990600"/>
            <a:ext cx="48516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 and Temperature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298" y="1752600"/>
            <a:ext cx="716710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 and Boiling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298" y="2247900"/>
            <a:ext cx="716710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130" y="990600"/>
            <a:ext cx="868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Boiling Point: The temperature at which the vapor pressure </a:t>
            </a:r>
          </a:p>
          <a:p>
            <a:r>
              <a:rPr lang="en-US" sz="2400" dirty="0" smtClean="0"/>
              <a:t>                         of a liquid reaches the external atmospheric pressure.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Boiling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05025"/>
            <a:ext cx="69326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130" y="990600"/>
            <a:ext cx="8848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 Boiling Point: The temperature at which the vapor </a:t>
            </a:r>
          </a:p>
          <a:p>
            <a:r>
              <a:rPr lang="en-US" sz="2400" dirty="0" smtClean="0"/>
              <a:t>                                        pressure of a liquid reaches 1 </a:t>
            </a:r>
            <a:r>
              <a:rPr lang="en-US" sz="2400" dirty="0" err="1" smtClean="0"/>
              <a:t>atm</a:t>
            </a:r>
            <a:r>
              <a:rPr lang="en-US" sz="2400" dirty="0" smtClean="0"/>
              <a:t> (760 mm Hg).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Boiling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Point: Trends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56" y="990600"/>
            <a:ext cx="767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Normal Boiling Point increases with increasing IMF strength.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69326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Properties of Liquids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300" y="1600200"/>
            <a:ext cx="787581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Calibri" pitchFamily="34" charset="0"/>
              </a:rPr>
              <a:t>In </a:t>
            </a:r>
            <a:r>
              <a:rPr lang="en-US" sz="3200" dirty="0" smtClean="0">
                <a:latin typeface="Calibri" pitchFamily="34" charset="0"/>
              </a:rPr>
              <a:t>these sections…</a:t>
            </a:r>
            <a:endParaRPr lang="en-US" sz="3200" dirty="0">
              <a:latin typeface="Calibri" pitchFamily="34" charset="0"/>
            </a:endParaRPr>
          </a:p>
          <a:p>
            <a:pPr marL="342900" indent="-342900">
              <a:defRPr/>
            </a:pPr>
            <a:endParaRPr lang="en-US" sz="2800" dirty="0" smtClean="0">
              <a:sym typeface="Symbol"/>
            </a:endParaRP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>
                <a:sym typeface="Symbol"/>
              </a:rPr>
              <a:t>Phases of Matter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>
                <a:sym typeface="Symbol"/>
              </a:rPr>
              <a:t>Phase Changes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sz="2800" dirty="0" smtClean="0">
                <a:sym typeface="Symbol"/>
              </a:rPr>
              <a:t>Properties of Liquids: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Enthalpy of Vaporization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Boiling Point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Relating Vapor Pressure, Boiling Point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  and Enthalpy of Vaporization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ym typeface="Symbol"/>
              </a:rPr>
              <a:t>Surface Tension, Viscosity and Capillary Action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Trends Summary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10380"/>
            <a:ext cx="258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IMF Strength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39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por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Pressure Curves: Will it rain?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006" y="990600"/>
            <a:ext cx="7397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the partial pressure of a vapor &gt; vapor pressure, gas will</a:t>
            </a:r>
          </a:p>
          <a:p>
            <a:r>
              <a:rPr lang="en-US" sz="2400" dirty="0" smtClean="0"/>
              <a:t>condense to liquid until pressure drops to vapor pressure.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72" y="2057400"/>
            <a:ext cx="718662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Pressure, Temperature 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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H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vap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436203"/>
            <a:ext cx="246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Vapor pressure of </a:t>
            </a:r>
          </a:p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OH.</a:t>
            </a:r>
            <a:endParaRPr lang="en-US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2619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81288"/>
            <a:ext cx="487649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2740936">
            <a:off x="2290540" y="2537252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Clausius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-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Clapeyron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Equation: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Vapor Pressure, Temperature and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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H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vap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76735"/>
            <a:ext cx="180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Relationship:</a:t>
            </a:r>
            <a:endParaRPr lang="en-US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76425"/>
            <a:ext cx="2619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513" y="3171825"/>
            <a:ext cx="3228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4961" y="3500735"/>
            <a:ext cx="273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Straight line version: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29535"/>
            <a:ext cx="248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point version:</a:t>
            </a:r>
            <a:endParaRPr lang="en-US" sz="24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575" y="5143500"/>
            <a:ext cx="3400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93800" y="19812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8.3145 J/</a:t>
            </a:r>
            <a:r>
              <a:rPr lang="en-US" sz="2400" dirty="0" err="1" smtClean="0"/>
              <a:t>K</a:t>
            </a:r>
            <a:r>
              <a:rPr lang="en-US" sz="2400" dirty="0" err="1" smtClean="0">
                <a:sym typeface="Symbol"/>
              </a:rPr>
              <a:t>mol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Determining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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H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vap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 Using Vapor Pressure Data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513" y="1143000"/>
            <a:ext cx="3228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4961" y="1290935"/>
            <a:ext cx="273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Straight line version:</a:t>
            </a:r>
            <a:endParaRPr lang="en-US" sz="24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24200"/>
            <a:ext cx="2600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2662535"/>
            <a:ext cx="377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Vapor Pressure date for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024735"/>
            <a:ext cx="3645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a plot of ln(P) vs. 1/T. </a:t>
            </a:r>
          </a:p>
          <a:p>
            <a:r>
              <a:rPr lang="en-US" sz="2400" dirty="0" smtClean="0"/>
              <a:t>Slope = -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err="1" smtClean="0">
                <a:sym typeface="Symbol"/>
              </a:rPr>
              <a:t>H</a:t>
            </a:r>
            <a:r>
              <a:rPr lang="en-US" sz="2400" baseline="-25000" dirty="0" err="1" smtClean="0">
                <a:sym typeface="Symbol"/>
              </a:rPr>
              <a:t>vap</a:t>
            </a:r>
            <a:r>
              <a:rPr lang="en-US" sz="2400" dirty="0" smtClean="0">
                <a:sym typeface="Symbol"/>
              </a:rPr>
              <a:t>/R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Using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Two-Point Version of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Clausius-Clapeyron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248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point version:</a:t>
            </a:r>
            <a:endParaRPr lang="en-US" sz="2400" dirty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1447800"/>
            <a:ext cx="3400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400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46672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vapor pressure of liquid aluminum is 400. mm Hg at 2590 K. Assuming that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i="1" dirty="0" err="1"/>
              <a:t>H</a:t>
            </a:r>
            <a:r>
              <a:rPr lang="en-US" baseline="-25000" dirty="0" err="1"/>
              <a:t>vap</a:t>
            </a:r>
            <a:r>
              <a:rPr lang="en-US" dirty="0"/>
              <a:t> for </a:t>
            </a:r>
            <a:r>
              <a:rPr lang="en-US" dirty="0" smtClean="0"/>
              <a:t>Al (296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) does not change significantly with temperature, calculate the vapor pressure </a:t>
            </a:r>
            <a:r>
              <a:rPr lang="en-US" dirty="0" smtClean="0"/>
              <a:t>of liquid </a:t>
            </a:r>
            <a:r>
              <a:rPr lang="en-US" dirty="0"/>
              <a:t>Al at 2560 K.</a:t>
            </a:r>
          </a:p>
        </p:txBody>
      </p:sp>
    </p:spTree>
    <p:extLst>
      <p:ext uri="{BB962C8B-B14F-4D97-AF65-F5344CB8AC3E}">
        <p14:creationId xmlns:p14="http://schemas.microsoft.com/office/powerpoint/2010/main" val="40648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Tension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2952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921603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tension is a measure of force required to "break" the surface of a liquid. Surface tension tries to minimize the amount of surface area.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3343275" cy="22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43529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Tension: Drops!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0740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sphere has the smallest surface area per volume, so liquids want to be spheres.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6460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drop is a contest between surface tension and gravity.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89" y="2314575"/>
            <a:ext cx="8158511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Surface Tension: Trends, such as they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56" y="1524000"/>
            <a:ext cx="8649844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Phases of Matter on the Bulk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038600" cy="203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Densities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33825"/>
            <a:ext cx="88947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Viscosity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914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Viscosity is a measure of a liquid’s resistance to flow.</a:t>
            </a:r>
          </a:p>
          <a:p>
            <a:endParaRPr lang="en-US" sz="2400" dirty="0" smtClean="0"/>
          </a:p>
          <a:p>
            <a:r>
              <a:rPr lang="en-US" sz="2400" dirty="0" smtClean="0"/>
              <a:t>Water vs. Honey</a:t>
            </a:r>
          </a:p>
          <a:p>
            <a:r>
              <a:rPr lang="en-US" sz="2400" dirty="0" smtClean="0"/>
              <a:t>Corn starch</a:t>
            </a:r>
          </a:p>
          <a:p>
            <a:r>
              <a:rPr lang="en-US" sz="2400" dirty="0" smtClean="0"/>
              <a:t>Mercury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08332"/>
            <a:ext cx="5215146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Trends: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Long molecules have high viscosity.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No good correlation with IMF strength.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Capillary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Action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14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Movement of a liquid up a capillary tube or up a paper towel are examples of capillary action.</a:t>
            </a:r>
          </a:p>
          <a:p>
            <a:endParaRPr lang="en-US" sz="2400" dirty="0" smtClean="0"/>
          </a:p>
          <a:p>
            <a:r>
              <a:rPr lang="en-US" sz="2400" dirty="0" smtClean="0"/>
              <a:t>Capillary action represent an </a:t>
            </a:r>
          </a:p>
          <a:p>
            <a:r>
              <a:rPr lang="en-US" sz="2400" b="1" dirty="0" smtClean="0"/>
              <a:t>adhesive force</a:t>
            </a:r>
            <a:r>
              <a:rPr lang="en-US" sz="2400" dirty="0" smtClean="0"/>
              <a:t>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1897563"/>
            <a:ext cx="3162300" cy="4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Phases of Matter on the Molecular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7083216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4038600"/>
            <a:ext cx="8125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All have molecules in motion.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Gases and Liquids have molecules that can move freely.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Liquid and Solids have molecules in close proximity.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Only Solids have molecules that cannot change positions with one another.</a:t>
            </a:r>
            <a:endParaRPr 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6137" y="5599093"/>
            <a:ext cx="871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Solids and Liquids have molecules held near one another </a:t>
            </a:r>
          </a:p>
          <a:p>
            <a:pPr algn="ctr"/>
            <a:r>
              <a:rPr lang="en-US" sz="2800" b="1" dirty="0" smtClean="0"/>
              <a:t>by Intermolecular Forces (IMFs)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Changes on the Bulk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90" y="1295399"/>
            <a:ext cx="827191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Phase Changes on the Molecular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2800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2800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733800" y="2209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38600"/>
            <a:ext cx="2262187" cy="163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572000"/>
            <a:ext cx="16434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733800" y="48768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Changes on the Molecular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43000"/>
            <a:ext cx="2057400" cy="211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02723"/>
            <a:ext cx="1524000" cy="242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317506"/>
            <a:ext cx="1971675" cy="20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 rot="18574287">
            <a:off x="2507900" y="3430342"/>
            <a:ext cx="1524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2877359">
            <a:off x="5022499" y="3405746"/>
            <a:ext cx="1524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3581400" y="4953000"/>
            <a:ext cx="1828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Liquids have Different Properties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2714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42037" y="2814697"/>
            <a:ext cx="19447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OH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172200"/>
            <a:ext cx="694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this case: ethanol has higher vapor pressure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 of Liquids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219200"/>
            <a:ext cx="8992142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Enthalpy of Vaporization:   Energy required to vaporize a liquid.</a:t>
            </a:r>
          </a:p>
          <a:p>
            <a:endParaRPr lang="en-US" sz="2400" dirty="0" smtClean="0"/>
          </a:p>
          <a:p>
            <a:r>
              <a:rPr lang="en-US" sz="2400" dirty="0" smtClean="0"/>
              <a:t>Vapor Pressure: The gas pressure of a vapor </a:t>
            </a:r>
          </a:p>
          <a:p>
            <a:r>
              <a:rPr lang="en-US" sz="2400" dirty="0" smtClean="0"/>
              <a:t>                                 (a vapor is a gas that comes from a liquid vaporizing.)</a:t>
            </a:r>
          </a:p>
          <a:p>
            <a:endParaRPr lang="en-US" sz="2400" dirty="0" smtClean="0"/>
          </a:p>
          <a:p>
            <a:r>
              <a:rPr lang="en-US" sz="2400" dirty="0" smtClean="0"/>
              <a:t>Boiling Point: Temperature at which vapor pressure reaches </a:t>
            </a:r>
          </a:p>
          <a:p>
            <a:r>
              <a:rPr lang="en-US" sz="2400" dirty="0" smtClean="0"/>
              <a:t>                                                                    external atmospheric pressure.</a:t>
            </a:r>
          </a:p>
          <a:p>
            <a:endParaRPr lang="en-US" sz="2400" dirty="0" smtClean="0"/>
          </a:p>
          <a:p>
            <a:r>
              <a:rPr lang="en-US" sz="2400" dirty="0" smtClean="0"/>
              <a:t>Surface Tension: The tendency of a liquid surface to resist change.</a:t>
            </a:r>
          </a:p>
          <a:p>
            <a:endParaRPr lang="en-US" sz="2400" dirty="0" smtClean="0"/>
          </a:p>
          <a:p>
            <a:r>
              <a:rPr lang="en-US" sz="2400" dirty="0" smtClean="0"/>
              <a:t>Viscosity: The resistance of a liquid to flowing.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747</Words>
  <Application>Microsoft Office PowerPoint</Application>
  <PresentationFormat>On-screen Show (4:3)</PresentationFormat>
  <Paragraphs>151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Sections 11.1 – 11.3 Properties of Liquids</vt:lpstr>
      <vt:lpstr>Properties of Liquids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10.1 and 10.2 Properties of Gases Historical Gas Laws</dc:title>
  <dc:creator>Bill2</dc:creator>
  <cp:lastModifiedBy>odagomo</cp:lastModifiedBy>
  <cp:revision>57</cp:revision>
  <dcterms:created xsi:type="dcterms:W3CDTF">2012-12-29T17:11:06Z</dcterms:created>
  <dcterms:modified xsi:type="dcterms:W3CDTF">2013-11-17T20:44:22Z</dcterms:modified>
</cp:coreProperties>
</file>