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0" r:id="rId4"/>
    <p:sldId id="283" r:id="rId5"/>
    <p:sldId id="284" r:id="rId6"/>
    <p:sldId id="285" r:id="rId7"/>
    <p:sldId id="286" r:id="rId8"/>
    <p:sldId id="287" r:id="rId9"/>
    <p:sldId id="288" r:id="rId10"/>
    <p:sldId id="273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820786-F87A-468A-9247-E1596EBA3A38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AB9FC05-8F32-42A4-B655-386367BAB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47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5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8AFAAC-2F85-4D32-9EF1-DFA12E381A5C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8AFAAC-2F85-4D32-9EF1-DFA12E381A5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7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62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5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0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4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C5F1-A96F-457D-B719-225B6AD97DDC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EE693-F5FB-48E2-81DE-0837D0C82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F0F5-67EA-446E-A835-7A9D59971517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396-506D-449A-A294-FA117B94C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4884-A9A3-4352-BDF2-7254E89D14E7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BA5A-B246-451F-89B3-663FCDD84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4DBE-17E7-4A71-B4B1-60A4C75123C0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48875-3FA0-4861-8D87-686946E25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74C1-849C-4A40-9B0C-7A37F8E55FD5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070F-D572-4517-B757-052949CAC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0C55-826E-4DDC-B04E-322FCEB42E66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88E7E-291B-46BC-998B-958205CE6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DB57-2378-444F-9562-A69D56697DFA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6C5C-6F87-440C-9176-390907443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BFF5-01EE-4A1D-8427-64DC9AA86D95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1B96F-BA70-48C5-82B7-2ADB4491C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D324-CD08-40FD-82A1-DE5BB621C2BE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7041-A489-4434-9499-03336AB81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99CAE-6A64-4AC9-A08E-690FBD433980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D2F9-8134-4FB1-BD99-A2DEFEFBE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9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0AA2-03E2-41F7-BE14-A83EE43CB562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386C1-6DF0-4B05-9E15-2957F08ED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546A53-C815-4415-972E-25658028B709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7BA114-C70C-48A2-AE53-C6758EB74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01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13.1 </a:t>
            </a:r>
            <a:br>
              <a:rPr lang="en-US" sz="4000" dirty="0" smtClean="0"/>
            </a:br>
            <a:r>
              <a:rPr lang="en-US" sz="4000" dirty="0" smtClean="0"/>
              <a:t>Quantitative Expressions of Concentration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4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1407049"/>
                <a:ext cx="3711272" cy="3840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Parts per Million (ppm)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Some useful expressions: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407049"/>
                <a:ext cx="3711272" cy="3840410"/>
              </a:xfrm>
              <a:prstGeom prst="rect">
                <a:avLst/>
              </a:prstGeom>
              <a:blipFill rotWithShape="0">
                <a:blip r:embed="rId3"/>
                <a:stretch>
                  <a:fillRect l="-2632" t="-1111" r="-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51728" y="1417390"/>
                <a:ext cx="3711272" cy="3840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Parts per Billion (ppm)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Some useful expressions: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728" y="1417390"/>
                <a:ext cx="3711272" cy="3840410"/>
              </a:xfrm>
              <a:prstGeom prst="rect">
                <a:avLst/>
              </a:prstGeom>
              <a:blipFill rotWithShape="1">
                <a:blip r:embed="rId4"/>
                <a:stretch>
                  <a:fillRect l="-2627" t="-1111" r="-1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155" y="264049"/>
            <a:ext cx="869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Parts per Million and Parts per Billion: Used for dilute solutions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343400" y="1417390"/>
            <a:ext cx="0" cy="3840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4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2072228"/>
                <a:ext cx="3193503" cy="1715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Parts per Million (ppm)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072228"/>
                <a:ext cx="3193503" cy="1715534"/>
              </a:xfrm>
              <a:prstGeom prst="rect">
                <a:avLst/>
              </a:prstGeom>
              <a:blipFill rotWithShape="0">
                <a:blip r:embed="rId3"/>
                <a:stretch>
                  <a:fillRect l="-2103"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51728" y="2094466"/>
                <a:ext cx="2942024" cy="1715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Parts per Billion (ppm)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728" y="2094466"/>
                <a:ext cx="2942024" cy="1715534"/>
              </a:xfrm>
              <a:prstGeom prst="rect">
                <a:avLst/>
              </a:prstGeom>
              <a:blipFill rotWithShape="1">
                <a:blip r:embed="rId4"/>
                <a:stretch>
                  <a:fillRect l="-228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155" y="264049"/>
            <a:ext cx="89721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 mL of a 5% solution of </a:t>
            </a:r>
            <a:r>
              <a:rPr lang="en-US" sz="2400" dirty="0" err="1" smtClean="0"/>
              <a:t>NaOCl</a:t>
            </a:r>
            <a:r>
              <a:rPr lang="en-US" sz="2400" dirty="0" smtClean="0"/>
              <a:t> is added to a washing machine</a:t>
            </a:r>
          </a:p>
          <a:p>
            <a:r>
              <a:rPr lang="en-US" sz="2400" dirty="0" smtClean="0"/>
              <a:t>that contains 8.6 gal water (= 32.7 L). What is the concentration</a:t>
            </a:r>
          </a:p>
          <a:p>
            <a:r>
              <a:rPr lang="en-US" sz="2400" dirty="0" err="1" smtClean="0"/>
              <a:t>NaOCl</a:t>
            </a:r>
            <a:r>
              <a:rPr lang="en-US" sz="2400" dirty="0" smtClean="0"/>
              <a:t> in ppm and ppb? Assume solution densities = 1 g/</a:t>
            </a:r>
            <a:r>
              <a:rPr lang="en-US" sz="2400" dirty="0" err="1" smtClean="0"/>
              <a:t>mL.</a:t>
            </a:r>
            <a:endParaRPr lang="en-US" sz="24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43400" y="2484190"/>
            <a:ext cx="0" cy="3840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Concentration Units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363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Review of solubility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Concentration units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molarity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weight percent</a:t>
            </a:r>
          </a:p>
          <a:p>
            <a:pPr marL="1485900" lvl="2" indent="-571500">
              <a:buFont typeface="+mj-lt"/>
              <a:buAutoNum type="romanLcPeriod"/>
              <a:defRPr/>
            </a:pPr>
            <a:r>
              <a:rPr lang="en-US" sz="2800" dirty="0" smtClean="0"/>
              <a:t>ppm</a:t>
            </a:r>
          </a:p>
          <a:p>
            <a:pPr marL="1485900" lvl="2" indent="-571500">
              <a:buFont typeface="+mj-lt"/>
              <a:buAutoNum type="romanLcPeriod"/>
              <a:defRPr/>
            </a:pPr>
            <a:r>
              <a:rPr lang="en-US" sz="2800" dirty="0" smtClean="0"/>
              <a:t>ppb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molality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mole fraction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6375" y="76200"/>
            <a:ext cx="3476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/>
              <a:t>Classifications of Solubility</a:t>
            </a:r>
            <a:endParaRPr lang="en-US" dirty="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519062"/>
            <a:ext cx="830086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sz="2000" dirty="0"/>
          </a:p>
          <a:p>
            <a:r>
              <a:rPr lang="en-US" sz="2000" b="1" dirty="0" smtClean="0"/>
              <a:t>Solubility</a:t>
            </a:r>
            <a:r>
              <a:rPr lang="en-US" sz="2000" dirty="0" smtClean="0"/>
              <a:t> = how much solute can dissolve in a solution at a given temperature</a:t>
            </a:r>
          </a:p>
          <a:p>
            <a:endParaRPr lang="en-US" sz="2000" dirty="0"/>
          </a:p>
          <a:p>
            <a:r>
              <a:rPr lang="en-US" sz="2000" b="1" dirty="0" smtClean="0"/>
              <a:t>Saturated solution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solute concentration is at the solubility</a:t>
            </a:r>
          </a:p>
          <a:p>
            <a:pPr lvl="1"/>
            <a:r>
              <a:rPr lang="en-US" sz="2000" dirty="0"/>
              <a:t>limit at a given </a:t>
            </a:r>
            <a:r>
              <a:rPr lang="en-US" sz="2000" dirty="0" smtClean="0"/>
              <a:t>temperature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 smtClean="0"/>
              <a:t>Unsaturated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 solute concentration of a solute is less than the solubility</a:t>
            </a:r>
          </a:p>
          <a:p>
            <a:pPr lvl="1"/>
            <a:r>
              <a:rPr lang="en-US" sz="2000" dirty="0"/>
              <a:t>limit at a given </a:t>
            </a:r>
            <a:r>
              <a:rPr lang="en-US" sz="2000" dirty="0" smtClean="0"/>
              <a:t>temperature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6375" y="76200"/>
            <a:ext cx="3476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/>
              <a:t>Classifications of Solubility</a:t>
            </a:r>
            <a:endParaRPr lang="en-US" dirty="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519062"/>
            <a:ext cx="78281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sz="2000" dirty="0"/>
          </a:p>
          <a:p>
            <a:r>
              <a:rPr lang="en-US" sz="2000" b="1" dirty="0" smtClean="0"/>
              <a:t>Supersaturated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 solute concentration exceeds the solubility limit at</a:t>
            </a:r>
          </a:p>
          <a:p>
            <a:pPr lvl="1"/>
            <a:r>
              <a:rPr lang="en-US" sz="2000" dirty="0"/>
              <a:t>a given </a:t>
            </a:r>
            <a:r>
              <a:rPr lang="en-US" sz="2000" dirty="0" smtClean="0"/>
              <a:t>temperature</a:t>
            </a:r>
          </a:p>
          <a:p>
            <a:pPr lvl="1"/>
            <a:endParaRPr lang="en-US" sz="2000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Miscible mixture</a:t>
            </a:r>
            <a:r>
              <a:rPr lang="en-US" sz="2000" dirty="0" smtClean="0"/>
              <a:t>: two liquids that mix completely, forming a single phase</a:t>
            </a:r>
          </a:p>
          <a:p>
            <a:endParaRPr lang="en-US" sz="2000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Immiscible mixture</a:t>
            </a:r>
            <a:r>
              <a:rPr lang="en-US" sz="2000" dirty="0" smtClean="0"/>
              <a:t>: two liquids that do not intermix, forming two phases</a:t>
            </a:r>
          </a:p>
        </p:txBody>
      </p:sp>
    </p:spTree>
    <p:extLst>
      <p:ext uri="{BB962C8B-B14F-4D97-AF65-F5344CB8AC3E}">
        <p14:creationId xmlns:p14="http://schemas.microsoft.com/office/powerpoint/2010/main" val="33104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259" y="264049"/>
            <a:ext cx="55627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Concentration units. </a:t>
            </a:r>
          </a:p>
          <a:p>
            <a:endParaRPr lang="en-US" sz="2400" dirty="0"/>
          </a:p>
          <a:p>
            <a:r>
              <a:rPr lang="en-US" sz="2400" dirty="0" smtClean="0"/>
              <a:t>The following examples all describe the</a:t>
            </a:r>
          </a:p>
          <a:p>
            <a:r>
              <a:rPr lang="en-US" sz="2400" dirty="0" smtClean="0"/>
              <a:t>very same solution.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26.0 g </a:t>
            </a:r>
            <a:r>
              <a:rPr lang="en-US" sz="2400" dirty="0" err="1" smtClean="0"/>
              <a:t>NaCl</a:t>
            </a:r>
            <a:r>
              <a:rPr lang="en-US" sz="2400" dirty="0"/>
              <a:t> </a:t>
            </a:r>
            <a:r>
              <a:rPr lang="en-US" sz="2400" dirty="0" smtClean="0"/>
              <a:t> (0.445 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100. g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(5.55 </a:t>
            </a:r>
            <a:r>
              <a:rPr lang="en-US" sz="2400" dirty="0" err="1" smtClean="0"/>
              <a:t>mol</a:t>
            </a:r>
            <a:r>
              <a:rPr lang="en-US" sz="2400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</a:p>
          <a:p>
            <a:pPr lvl="1"/>
            <a:r>
              <a:rPr lang="en-US" sz="2400" dirty="0" smtClean="0"/>
              <a:t>Total volume = 121 mL</a:t>
            </a:r>
          </a:p>
        </p:txBody>
      </p:sp>
    </p:spTree>
    <p:extLst>
      <p:ext uri="{BB962C8B-B14F-4D97-AF65-F5344CB8AC3E}">
        <p14:creationId xmlns:p14="http://schemas.microsoft.com/office/powerpoint/2010/main" val="1965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Molarity: M  or </a:t>
            </a:r>
            <a:r>
              <a:rPr lang="en-US" sz="2400" dirty="0" err="1" smtClean="0"/>
              <a:t>mol</a:t>
            </a:r>
            <a:r>
              <a:rPr lang="en-US" sz="2400" dirty="0" smtClean="0"/>
              <a:t> solute/L 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62" y="1749862"/>
            <a:ext cx="4432836" cy="917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83" y="4876800"/>
            <a:ext cx="595629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5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269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Weight percent: %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54" y="1828800"/>
            <a:ext cx="7835346" cy="838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07" y="4307114"/>
            <a:ext cx="6474293" cy="722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981" y="5751286"/>
            <a:ext cx="4566275" cy="4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0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4976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Molality: m or </a:t>
            </a:r>
            <a:r>
              <a:rPr lang="en-US" sz="2400" dirty="0" err="1" smtClean="0"/>
              <a:t>mol</a:t>
            </a:r>
            <a:r>
              <a:rPr lang="en-US" sz="2400" dirty="0" smtClean="0"/>
              <a:t> solute/kg solvent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27101"/>
            <a:ext cx="4475810" cy="9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572000"/>
            <a:ext cx="831975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2348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Mole fraction: </a:t>
            </a:r>
            <a:r>
              <a:rPr lang="en-US" sz="2400" dirty="0" smtClean="0">
                <a:sym typeface="Symbol" panose="05050102010706020507" pitchFamily="18" charset="2"/>
              </a:rPr>
              <a:t>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55" y="1770644"/>
            <a:ext cx="7084240" cy="7439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876800"/>
            <a:ext cx="742406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428</Words>
  <Application>Microsoft Office PowerPoint</Application>
  <PresentationFormat>On-screen Show (4:3)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13.1  Quantitative Expressions of Concentration</vt:lpstr>
      <vt:lpstr>Concentration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 Tablet</dc:creator>
  <cp:lastModifiedBy>odagomo</cp:lastModifiedBy>
  <cp:revision>27</cp:revision>
  <dcterms:created xsi:type="dcterms:W3CDTF">2011-02-11T11:40:26Z</dcterms:created>
  <dcterms:modified xsi:type="dcterms:W3CDTF">2013-12-09T13:32:30Z</dcterms:modified>
</cp:coreProperties>
</file>