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1" r:id="rId2"/>
    <p:sldId id="272" r:id="rId3"/>
    <p:sldId id="270" r:id="rId4"/>
    <p:sldId id="268" r:id="rId5"/>
    <p:sldId id="273" r:id="rId6"/>
    <p:sldId id="265" r:id="rId7"/>
    <p:sldId id="274" r:id="rId8"/>
    <p:sldId id="275" r:id="rId9"/>
    <p:sldId id="276" r:id="rId10"/>
    <p:sldId id="277" r:id="rId11"/>
    <p:sldId id="278" r:id="rId12"/>
    <p:sldId id="261" r:id="rId13"/>
    <p:sldId id="262" r:id="rId14"/>
    <p:sldId id="269" r:id="rId15"/>
    <p:sldId id="263" r:id="rId16"/>
    <p:sldId id="279" r:id="rId17"/>
    <p:sldId id="280" r:id="rId18"/>
    <p:sldId id="264" r:id="rId19"/>
    <p:sldId id="282" r:id="rId20"/>
    <p:sldId id="28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820786-F87A-468A-9247-E1596EBA3A38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AB9FC05-8F32-42A4-B655-386367BAB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74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63D5F3-1D58-4FD7-AE86-9EA6729231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1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13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01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E55F1B1-0F08-4EDA-B47E-78F977C96C93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42667C5-62A6-41CF-99D5-76EB5B8CBF3E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62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CFFA1A-B15F-4417-AFC5-F8047560CF47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13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27FC14-D9BA-4DA1-BE5A-9CECB0FB0F06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6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27FC14-D9BA-4DA1-BE5A-9CECB0FB0F06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84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27FC14-D9BA-4DA1-BE5A-9CECB0FB0F06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74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BF0DF2B-4B73-40AA-A847-850252C3B73C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3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BF0DF2B-4B73-40AA-A847-850252C3B73C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5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19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42667C5-62A6-41CF-99D5-76EB5B8CBF3E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67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8AFAAC-2F85-4D32-9EF1-DFA12E381A5C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34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96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47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802860-C7A9-4213-B3B5-70FDDB7F424F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8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2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28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C5F1-A96F-457D-B719-225B6AD97DDC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EE693-F5FB-48E2-81DE-0837D0C82E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8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0F0F5-67EA-446E-A835-7A9D59971517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396-506D-449A-A294-FA117B94C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4884-A9A3-4352-BDF2-7254E89D14E7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DBA5A-B246-451F-89B3-663FCDD84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1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4DBE-17E7-4A71-B4B1-60A4C75123C0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48875-3FA0-4861-8D87-686946E255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74C1-849C-4A40-9B0C-7A37F8E55FD5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2070F-D572-4517-B757-052949CAC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3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0C55-826E-4DDC-B04E-322FCEB42E66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88E7E-291B-46BC-998B-958205CE6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DB57-2378-444F-9562-A69D56697DFA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56C5C-6F87-440C-9176-390907443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2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BFF5-01EE-4A1D-8427-64DC9AA86D95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1B96F-BA70-48C5-82B7-2ADB4491C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7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D324-CD08-40FD-82A1-DE5BB621C2BE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27041-A489-4434-9499-03336AB81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99CAE-6A64-4AC9-A08E-690FBD433980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6D2F9-8134-4FB1-BD99-A2DEFEFBE9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9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0AA2-03E2-41F7-BE14-A83EE43CB562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386C1-6DF0-4B05-9E15-2957F08ED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546A53-C815-4415-972E-25658028B709}" type="datetimeFigureOut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D7BA114-C70C-48A2-AE53-C6758EB747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001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Section 13.4 </a:t>
            </a:r>
            <a:br>
              <a:rPr lang="en-US" sz="4000" dirty="0" smtClean="0"/>
            </a:br>
            <a:r>
              <a:rPr lang="en-US" sz="4000" dirty="0" smtClean="0"/>
              <a:t>Colligative Properties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54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5566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Vapor Pressure Lowering: The Concept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598433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The presence of a nonvolatile solute blocks solvent</a:t>
            </a:r>
          </a:p>
          <a:p>
            <a:r>
              <a:rPr lang="en-US" sz="2000" dirty="0" smtClean="0"/>
              <a:t>molecules from escaping to the gas phase.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362200"/>
            <a:ext cx="4361905" cy="34285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09800"/>
            <a:ext cx="2627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baseline="-25000" dirty="0" err="1" smtClean="0"/>
              <a:t>solution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anose="05050102010706020507" pitchFamily="18" charset="2"/>
              </a:rPr>
              <a:t> </a:t>
            </a:r>
            <a:r>
              <a:rPr lang="en-US" sz="2800" baseline="-25000" dirty="0" smtClean="0"/>
              <a:t>solvent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350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6852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Vapor Pressure Lowering: </a:t>
            </a:r>
            <a:r>
              <a:rPr lang="en-US" sz="2400" dirty="0" err="1" smtClean="0"/>
              <a:t>Raoult’s</a:t>
            </a:r>
            <a:r>
              <a:rPr lang="en-US" sz="2400" dirty="0" smtClean="0"/>
              <a:t> Law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457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baseline="-25000" dirty="0" err="1" smtClean="0"/>
              <a:t>solution</a:t>
            </a:r>
            <a:r>
              <a:rPr lang="en-US" sz="2800" dirty="0" smtClean="0"/>
              <a:t> = </a:t>
            </a:r>
            <a:r>
              <a:rPr lang="en-US" sz="2800" dirty="0" err="1" smtClean="0"/>
              <a:t>P</a:t>
            </a:r>
            <a:r>
              <a:rPr lang="en-US" sz="2800" baseline="30000" dirty="0" err="1" smtClean="0"/>
              <a:t>o</a:t>
            </a:r>
            <a:r>
              <a:rPr lang="en-US" sz="2800" baseline="-25000" dirty="0" err="1" smtClean="0"/>
              <a:t>solvent</a:t>
            </a:r>
            <a:r>
              <a:rPr lang="en-US" sz="2800" dirty="0" smtClean="0"/>
              <a:t> x </a:t>
            </a:r>
            <a:r>
              <a:rPr lang="en-US" sz="2800" dirty="0" smtClean="0">
                <a:sym typeface="Symbol" panose="05050102010706020507" pitchFamily="18" charset="2"/>
              </a:rPr>
              <a:t></a:t>
            </a:r>
            <a:r>
              <a:rPr lang="en-US" sz="2800" baseline="-25000" dirty="0" smtClean="0"/>
              <a:t>solvent</a:t>
            </a:r>
            <a:r>
              <a:rPr lang="en-US" sz="2800" dirty="0" smtClean="0"/>
              <a:t> x </a:t>
            </a:r>
            <a:r>
              <a:rPr lang="en-US" sz="2800" dirty="0" err="1" smtClean="0"/>
              <a:t>i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676400"/>
            <a:ext cx="79576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vapor pressure of hexane (C</a:t>
            </a:r>
            <a:r>
              <a:rPr lang="en-US" sz="2000" baseline="-25000" dirty="0"/>
              <a:t>6</a:t>
            </a:r>
            <a:r>
              <a:rPr lang="en-US" sz="2000" dirty="0"/>
              <a:t>H</a:t>
            </a:r>
            <a:r>
              <a:rPr lang="en-US" sz="2000" baseline="-25000" dirty="0"/>
              <a:t>14</a:t>
            </a:r>
            <a:r>
              <a:rPr lang="en-US" sz="2000" dirty="0"/>
              <a:t>) at 50 °C is 399 mm Hg. </a:t>
            </a:r>
            <a:endParaRPr lang="en-US" sz="2000" dirty="0" smtClean="0"/>
          </a:p>
          <a:p>
            <a:r>
              <a:rPr lang="en-US" sz="2000" dirty="0" smtClean="0"/>
              <a:t>What </a:t>
            </a:r>
            <a:r>
              <a:rPr lang="en-US" sz="2000" dirty="0"/>
              <a:t>is the vapor pressure of a </a:t>
            </a:r>
            <a:r>
              <a:rPr lang="en-US" sz="2000" dirty="0" smtClean="0"/>
              <a:t>solution consisting </a:t>
            </a:r>
            <a:r>
              <a:rPr lang="en-US" sz="2000" dirty="0"/>
              <a:t>of 70.0 g hexane </a:t>
            </a:r>
            <a:endParaRPr lang="en-US" sz="2000" dirty="0" smtClean="0"/>
          </a:p>
          <a:p>
            <a:r>
              <a:rPr lang="en-US" sz="2000" dirty="0" smtClean="0"/>
              <a:t>and </a:t>
            </a:r>
            <a:r>
              <a:rPr lang="en-US" sz="2000" dirty="0"/>
              <a:t>0.100 </a:t>
            </a:r>
            <a:r>
              <a:rPr lang="en-US" sz="2000" dirty="0" err="1"/>
              <a:t>mol</a:t>
            </a:r>
            <a:r>
              <a:rPr lang="en-US" sz="2000" dirty="0"/>
              <a:t> of a solute that is a nonvolatile nonelectrolyte?</a:t>
            </a:r>
          </a:p>
        </p:txBody>
      </p:sp>
    </p:spTree>
    <p:extLst>
      <p:ext uri="{BB962C8B-B14F-4D97-AF65-F5344CB8AC3E}">
        <p14:creationId xmlns:p14="http://schemas.microsoft.com/office/powerpoint/2010/main" val="6163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76200" y="304800"/>
            <a:ext cx="92041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dirty="0"/>
              <a:t>Distillation: </a:t>
            </a:r>
            <a:r>
              <a:rPr lang="en-US" sz="2400" dirty="0"/>
              <a:t>Changing the composition of a mixture of volatile liquids</a:t>
            </a:r>
            <a:endParaRPr lang="en-US" dirty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28600" y="1143000"/>
            <a:ext cx="29194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dirty="0"/>
              <a:t>Vapor Pressures at 50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endParaRPr lang="en-US" dirty="0"/>
          </a:p>
          <a:p>
            <a:endParaRPr lang="en-US" dirty="0"/>
          </a:p>
          <a:p>
            <a:r>
              <a:rPr lang="en-US" dirty="0"/>
              <a:t>Water	99 mm Hg</a:t>
            </a:r>
          </a:p>
          <a:p>
            <a:r>
              <a:rPr lang="en-US" dirty="0"/>
              <a:t>Ethanol	232 mmHg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Distill a 10% alcohol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76200" y="304800"/>
            <a:ext cx="60957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dirty="0"/>
              <a:t>Freezing and Boiling Point </a:t>
            </a:r>
            <a:r>
              <a:rPr lang="en-US" sz="3200" dirty="0" smtClean="0"/>
              <a:t>Changes:</a:t>
            </a:r>
            <a:endParaRPr lang="en-US" sz="3200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143000"/>
            <a:ext cx="3678237" cy="518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61953" y="1143000"/>
            <a:ext cx="412484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presence of a solute</a:t>
            </a:r>
          </a:p>
          <a:p>
            <a:r>
              <a:rPr lang="en-US" sz="2400" dirty="0" smtClean="0"/>
              <a:t>keeps molecules in the liquid</a:t>
            </a:r>
          </a:p>
          <a:p>
            <a:r>
              <a:rPr lang="en-US" sz="2400" dirty="0" smtClean="0"/>
              <a:t>phase and therefore extends</a:t>
            </a:r>
          </a:p>
          <a:p>
            <a:r>
              <a:rPr lang="en-US" sz="2400" dirty="0" smtClean="0"/>
              <a:t>the temperature range the </a:t>
            </a:r>
          </a:p>
          <a:p>
            <a:r>
              <a:rPr lang="en-US" sz="2400" dirty="0" smtClean="0"/>
              <a:t>substance exists as a liquid.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76200" y="304800"/>
            <a:ext cx="787125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/>
              <a:t>Boiling Point Elevation: </a:t>
            </a:r>
            <a:r>
              <a:rPr lang="en-US" sz="2000" dirty="0" smtClean="0"/>
              <a:t>An </a:t>
            </a:r>
            <a:r>
              <a:rPr lang="en-US" sz="2000" dirty="0"/>
              <a:t>extension of Vapor Pressure </a:t>
            </a:r>
            <a:r>
              <a:rPr lang="en-US" sz="2000" dirty="0" smtClean="0"/>
              <a:t>Lowering</a:t>
            </a:r>
            <a:endParaRPr lang="en-US" sz="2800" dirty="0" smtClean="0"/>
          </a:p>
          <a:p>
            <a:r>
              <a:rPr lang="en-US" sz="2400" dirty="0" smtClean="0"/>
              <a:t>The presence of a solute lowers the vapor pressure,</a:t>
            </a:r>
          </a:p>
          <a:p>
            <a:r>
              <a:rPr lang="en-US" sz="2400" dirty="0" smtClean="0"/>
              <a:t>meaning a higher temperature must be reached for </a:t>
            </a:r>
          </a:p>
          <a:p>
            <a:r>
              <a:rPr lang="en-US" sz="2400" dirty="0" smtClean="0"/>
              <a:t>the</a:t>
            </a:r>
            <a:r>
              <a:rPr lang="en-US" sz="2400" dirty="0"/>
              <a:t> </a:t>
            </a:r>
            <a:r>
              <a:rPr lang="en-US" sz="2400" dirty="0" smtClean="0"/>
              <a:t>vapor pressure to reach 1 atm.</a:t>
            </a:r>
            <a:endParaRPr lang="en-US" sz="2400" dirty="0"/>
          </a:p>
        </p:txBody>
      </p:sp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" y="2514600"/>
            <a:ext cx="6386513" cy="393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04800" y="304800"/>
            <a:ext cx="3903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/>
              <a:t>Boiling Point Elevation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52600"/>
            <a:ext cx="4038600" cy="4133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752600"/>
            <a:ext cx="3571429" cy="260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8992" y="4724400"/>
            <a:ext cx="343106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52400" y="304800"/>
            <a:ext cx="5518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dirty="0"/>
              <a:t>Boiling Point </a:t>
            </a:r>
            <a:r>
              <a:rPr lang="en-US" sz="3200" dirty="0" smtClean="0"/>
              <a:t>Elevation: Example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1" y="990599"/>
            <a:ext cx="3962400" cy="28846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914400"/>
            <a:ext cx="44294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is the boiling point of a solution </a:t>
            </a:r>
            <a:endParaRPr lang="en-US" sz="2000" dirty="0" smtClean="0"/>
          </a:p>
          <a:p>
            <a:r>
              <a:rPr lang="en-US" sz="2000" dirty="0" smtClean="0"/>
              <a:t>containing </a:t>
            </a:r>
            <a:r>
              <a:rPr lang="en-US" sz="2000" dirty="0"/>
              <a:t>40.0 g I</a:t>
            </a:r>
            <a:r>
              <a:rPr lang="en-US" sz="2000" baseline="-25000" dirty="0"/>
              <a:t>2</a:t>
            </a:r>
            <a:r>
              <a:rPr lang="en-US" sz="2000" dirty="0"/>
              <a:t> and 250 g </a:t>
            </a:r>
            <a:endParaRPr lang="en-US" sz="2000" dirty="0" smtClean="0"/>
          </a:p>
          <a:p>
            <a:r>
              <a:rPr lang="en-US" sz="2000" dirty="0" smtClean="0"/>
              <a:t>benzene </a:t>
            </a:r>
            <a:r>
              <a:rPr lang="en-US" sz="2000" dirty="0"/>
              <a:t>(C</a:t>
            </a:r>
            <a:r>
              <a:rPr lang="en-US" sz="2000" baseline="-25000" dirty="0"/>
              <a:t>6</a:t>
            </a:r>
            <a:r>
              <a:rPr lang="en-US" sz="2000" dirty="0"/>
              <a:t>H</a:t>
            </a:r>
            <a:r>
              <a:rPr lang="en-US" sz="2000" baseline="-25000" dirty="0"/>
              <a:t>6</a:t>
            </a:r>
            <a:r>
              <a:rPr lang="en-US" sz="2000" dirty="0"/>
              <a:t>)?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33" y="1954888"/>
            <a:ext cx="2266667" cy="3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9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52400" y="304800"/>
            <a:ext cx="78826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800" dirty="0" smtClean="0"/>
              <a:t>Use Boiling </a:t>
            </a:r>
            <a:r>
              <a:rPr lang="en-US" sz="2800" dirty="0"/>
              <a:t>Point </a:t>
            </a:r>
            <a:r>
              <a:rPr lang="en-US" sz="2800" dirty="0" smtClean="0"/>
              <a:t>Elevation to Determine Molar Mass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45288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0.315 g of an </a:t>
            </a:r>
            <a:r>
              <a:rPr lang="en-US" sz="2000" dirty="0" smtClean="0"/>
              <a:t>unknown compound </a:t>
            </a:r>
            <a:r>
              <a:rPr lang="en-US" sz="2000" dirty="0"/>
              <a:t>(a </a:t>
            </a:r>
            <a:endParaRPr lang="en-US" sz="2000" dirty="0" smtClean="0"/>
          </a:p>
          <a:p>
            <a:r>
              <a:rPr lang="en-US" sz="2000" dirty="0" smtClean="0"/>
              <a:t>nonvolatile </a:t>
            </a:r>
            <a:r>
              <a:rPr lang="en-US" sz="2000" dirty="0"/>
              <a:t>nonelectrolyte) and 25 g </a:t>
            </a:r>
            <a:r>
              <a:rPr lang="en-US" sz="2000" dirty="0" smtClean="0"/>
              <a:t>of</a:t>
            </a:r>
          </a:p>
          <a:p>
            <a:r>
              <a:rPr lang="en-US" sz="2000" dirty="0" smtClean="0"/>
              <a:t>CHCl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/>
              <a:t>has a boiling point </a:t>
            </a:r>
            <a:r>
              <a:rPr lang="en-US" sz="2000" dirty="0" smtClean="0"/>
              <a:t>of 62.09 </a:t>
            </a:r>
            <a:r>
              <a:rPr lang="en-US" sz="2000" dirty="0"/>
              <a:t>°C.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normal boiling point of CHCl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r>
              <a:rPr lang="en-US" sz="2000" dirty="0" smtClean="0"/>
              <a:t>is</a:t>
            </a:r>
          </a:p>
          <a:p>
            <a:r>
              <a:rPr lang="en-US" sz="2000" dirty="0" smtClean="0"/>
              <a:t>61.70 </a:t>
            </a:r>
            <a:r>
              <a:rPr lang="en-US" sz="2000" dirty="0"/>
              <a:t>°C. What is the molar mass of </a:t>
            </a:r>
            <a:endParaRPr lang="en-US" sz="2000" dirty="0" smtClean="0"/>
          </a:p>
          <a:p>
            <a:r>
              <a:rPr lang="en-US" sz="2000" dirty="0" smtClean="0"/>
              <a:t>the compound?</a:t>
            </a:r>
          </a:p>
          <a:p>
            <a:r>
              <a:rPr lang="en-US" sz="2000" dirty="0" smtClean="0"/>
              <a:t>(</a:t>
            </a:r>
            <a:r>
              <a:rPr lang="en-US" sz="2000" i="1" dirty="0" err="1"/>
              <a:t>K</a:t>
            </a:r>
            <a:r>
              <a:rPr lang="en-US" sz="2000" baseline="-25000" dirty="0" err="1"/>
              <a:t>bp</a:t>
            </a:r>
            <a:r>
              <a:rPr lang="en-US" sz="2000" dirty="0"/>
              <a:t> </a:t>
            </a:r>
            <a:r>
              <a:rPr lang="en-US" sz="2000" dirty="0" smtClean="0"/>
              <a:t>= </a:t>
            </a:r>
            <a:r>
              <a:rPr lang="en-US" sz="2000" dirty="0"/>
              <a:t>3.63 °C/</a:t>
            </a:r>
            <a:r>
              <a:rPr lang="en-US" sz="2000" i="1" dirty="0"/>
              <a:t>m </a:t>
            </a:r>
            <a:r>
              <a:rPr lang="en-US" sz="2000" dirty="0"/>
              <a:t>for CHCl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35" y="3267341"/>
            <a:ext cx="2266667" cy="3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04800" y="304800"/>
            <a:ext cx="4494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/>
              <a:t>Freezing Point Depression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4098966"/>
            <a:ext cx="3799840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0181" y="6172200"/>
            <a:ext cx="2447619" cy="504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77" y="1252809"/>
            <a:ext cx="5080923" cy="3242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04800" y="304800"/>
            <a:ext cx="4494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/>
              <a:t>Freezing Point Depression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696" y="152400"/>
            <a:ext cx="3799840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623" y="1984101"/>
            <a:ext cx="2447619" cy="5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889000"/>
            <a:ext cx="46682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is the freezing point of a </a:t>
            </a:r>
            <a:r>
              <a:rPr lang="en-US" sz="2000" dirty="0" smtClean="0"/>
              <a:t>solution  </a:t>
            </a:r>
          </a:p>
          <a:p>
            <a:r>
              <a:rPr lang="en-US" sz="2000" dirty="0" smtClean="0"/>
              <a:t>containing </a:t>
            </a:r>
            <a:r>
              <a:rPr lang="en-US" sz="2000" dirty="0"/>
              <a:t>40.0 g I</a:t>
            </a:r>
            <a:r>
              <a:rPr lang="en-US" sz="2000" baseline="-25000" dirty="0"/>
              <a:t>2</a:t>
            </a:r>
            <a:r>
              <a:rPr lang="en-US" sz="2000" dirty="0"/>
              <a:t>, a nonelectrolyte, </a:t>
            </a:r>
            <a:endParaRPr lang="en-US" sz="2000" dirty="0" smtClean="0"/>
          </a:p>
          <a:p>
            <a:r>
              <a:rPr lang="en-US" sz="2000" dirty="0" smtClean="0"/>
              <a:t>and </a:t>
            </a:r>
            <a:r>
              <a:rPr lang="en-US" sz="2000" dirty="0"/>
              <a:t>250 </a:t>
            </a:r>
            <a:r>
              <a:rPr lang="en-US" sz="2000" dirty="0" smtClean="0"/>
              <a:t>g benzene (C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  <a:r>
              <a:rPr lang="en-US" sz="2000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35420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1066800"/>
          </a:xfrm>
        </p:spPr>
        <p:txBody>
          <a:bodyPr/>
          <a:lstStyle/>
          <a:p>
            <a:pPr algn="l"/>
            <a:r>
              <a:rPr lang="en-US" sz="4000" dirty="0" smtClean="0"/>
              <a:t>Colligative Properties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47115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Osmotic pressure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Vapor pressure lowering</a:t>
            </a:r>
          </a:p>
          <a:p>
            <a:pPr marL="1028700" lvl="1" indent="-571500">
              <a:buFont typeface="+mj-lt"/>
              <a:buAutoNum type="romanLcPeriod"/>
              <a:defRPr/>
            </a:pPr>
            <a:r>
              <a:rPr lang="en-US" sz="2800" dirty="0" smtClean="0"/>
              <a:t>Distillation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Boiling </a:t>
            </a:r>
            <a:r>
              <a:rPr lang="en-US" sz="2800" dirty="0"/>
              <a:t>p</a:t>
            </a:r>
            <a:r>
              <a:rPr lang="en-US" sz="2800" dirty="0" smtClean="0"/>
              <a:t>oint elevation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Freezing Point depression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US" sz="2800" dirty="0" smtClean="0"/>
          </a:p>
          <a:p>
            <a:pPr marL="342900" indent="-342900">
              <a:defRPr/>
            </a:pPr>
            <a:endParaRPr lang="en-US" sz="2800" dirty="0" smtClean="0"/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7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76200" y="304800"/>
            <a:ext cx="909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dirty="0"/>
              <a:t>Freezing and Boiling Point Changes &amp; Phase Diagrams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143000"/>
            <a:ext cx="3678237" cy="518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5395" y="1414179"/>
            <a:ext cx="5188414" cy="452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06375" y="76200"/>
            <a:ext cx="8314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/>
              <a:t>Colligative </a:t>
            </a:r>
            <a:r>
              <a:rPr lang="en-US" sz="2400" dirty="0"/>
              <a:t>Properties</a:t>
            </a:r>
            <a:r>
              <a:rPr lang="en-US" dirty="0"/>
              <a:t>: </a:t>
            </a:r>
          </a:p>
          <a:p>
            <a:r>
              <a:rPr lang="en-US" sz="2400" dirty="0"/>
              <a:t>Properties of the </a:t>
            </a:r>
            <a:r>
              <a:rPr lang="en-US" sz="2400" i="1" dirty="0"/>
              <a:t>solvent</a:t>
            </a:r>
            <a:r>
              <a:rPr lang="en-US" sz="2400" dirty="0"/>
              <a:t> that change upon </a:t>
            </a:r>
            <a:r>
              <a:rPr lang="en-US" sz="2400" dirty="0" smtClean="0"/>
              <a:t>dissolution of a </a:t>
            </a:r>
            <a:r>
              <a:rPr lang="en-US" sz="2400" i="1" dirty="0" smtClean="0"/>
              <a:t>solute</a:t>
            </a:r>
            <a:endParaRPr lang="en-US" sz="2400" i="1" dirty="0"/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457200" y="814388"/>
            <a:ext cx="70930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sz="2000" dirty="0"/>
          </a:p>
          <a:p>
            <a:r>
              <a:rPr lang="en-US" sz="2000" dirty="0" smtClean="0"/>
              <a:t>Key </a:t>
            </a:r>
            <a:r>
              <a:rPr lang="en-US" sz="2000" dirty="0"/>
              <a:t>#1: This all involves solute particles “blocking” molecules from</a:t>
            </a:r>
          </a:p>
          <a:p>
            <a:r>
              <a:rPr lang="en-US" sz="2000" dirty="0"/>
              <a:t>leaving the liquid state</a:t>
            </a:r>
            <a:r>
              <a:rPr lang="en-US" sz="2000" dirty="0" smtClean="0"/>
              <a:t>: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57200" y="5458361"/>
            <a:ext cx="744312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000" dirty="0" smtClean="0"/>
              <a:t>Key# 2: It does not matter what the solute is, just how many particles </a:t>
            </a:r>
          </a:p>
          <a:p>
            <a:r>
              <a:rPr lang="en-US" sz="2000" dirty="0" smtClean="0"/>
              <a:t>(molecules or ions are present)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778" y="2044086"/>
            <a:ext cx="4985972" cy="3137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600" y="381000"/>
            <a:ext cx="1800000" cy="504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8819" y="885762"/>
            <a:ext cx="4195181" cy="10348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155" y="264049"/>
            <a:ext cx="2597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Osmotic pressure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831" y="2073002"/>
            <a:ext cx="4092369" cy="25751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838200"/>
            <a:ext cx="4724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Osmotic pressure </a:t>
            </a:r>
            <a:r>
              <a:rPr lang="en-US" dirty="0"/>
              <a:t>is the amount of </a:t>
            </a:r>
            <a:endParaRPr lang="en-US" dirty="0" smtClean="0"/>
          </a:p>
          <a:p>
            <a:r>
              <a:rPr lang="en-US" dirty="0" smtClean="0"/>
              <a:t>pressure </a:t>
            </a:r>
            <a:r>
              <a:rPr lang="en-US" dirty="0"/>
              <a:t>required to prevent the flow </a:t>
            </a:r>
            <a:r>
              <a:rPr lang="en-US" dirty="0" smtClean="0"/>
              <a:t>of </a:t>
            </a:r>
            <a:r>
              <a:rPr lang="en-US" dirty="0"/>
              <a:t>a </a:t>
            </a:r>
            <a:endParaRPr lang="en-US" dirty="0" smtClean="0"/>
          </a:p>
          <a:p>
            <a:r>
              <a:rPr lang="en-US" dirty="0" smtClean="0"/>
              <a:t>solvent across </a:t>
            </a:r>
            <a:r>
              <a:rPr lang="en-US" dirty="0"/>
              <a:t>a semipermeable membrane.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600" y="1752600"/>
            <a:ext cx="1800000" cy="504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8819" y="2286000"/>
            <a:ext cx="4195181" cy="10348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155" y="264049"/>
            <a:ext cx="3966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Osmotic pressure: 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155" y="864858"/>
            <a:ext cx="7747905" cy="75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04800" y="304800"/>
            <a:ext cx="5806077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b="1" dirty="0"/>
              <a:t>Effect of Ions</a:t>
            </a:r>
            <a:r>
              <a:rPr lang="en-US" sz="3200" dirty="0"/>
              <a:t>: </a:t>
            </a:r>
            <a:r>
              <a:rPr lang="en-US" sz="3200" dirty="0" err="1" smtClean="0">
                <a:sym typeface="Symbol" panose="05050102010706020507" pitchFamily="18" charset="2"/>
              </a:rPr>
              <a:t>i</a:t>
            </a:r>
            <a:r>
              <a:rPr lang="en-US" sz="3200" dirty="0" smtClean="0">
                <a:sym typeface="Symbol" panose="05050102010706020507" pitchFamily="18" charset="2"/>
              </a:rPr>
              <a:t> </a:t>
            </a:r>
            <a:r>
              <a:rPr lang="en-US" sz="3200" dirty="0">
                <a:sym typeface="Symbol" panose="05050102010706020507" pitchFamily="18" charset="2"/>
              </a:rPr>
              <a:t>= </a:t>
            </a:r>
            <a:r>
              <a:rPr lang="en-US" sz="3200" dirty="0" err="1">
                <a:sym typeface="Symbol" panose="05050102010706020507" pitchFamily="18" charset="2"/>
              </a:rPr>
              <a:t>van’t</a:t>
            </a:r>
            <a:r>
              <a:rPr lang="en-US" sz="3200" dirty="0">
                <a:sym typeface="Symbol" panose="05050102010706020507" pitchFamily="18" charset="2"/>
              </a:rPr>
              <a:t> Hoff factor</a:t>
            </a:r>
          </a:p>
          <a:p>
            <a:endParaRPr lang="en-US" sz="3200" dirty="0">
              <a:sym typeface="Symbol" panose="05050102010706020507" pitchFamily="18" charset="2"/>
            </a:endParaRPr>
          </a:p>
          <a:p>
            <a:r>
              <a:rPr lang="en-US" sz="3200" u="sng" dirty="0" smtClean="0">
                <a:sym typeface="Symbol" panose="05050102010706020507" pitchFamily="18" charset="2"/>
              </a:rPr>
              <a:t>Ideal </a:t>
            </a:r>
            <a:r>
              <a:rPr lang="en-US" sz="3200" u="sng" dirty="0" err="1" smtClean="0">
                <a:sym typeface="Symbol" panose="05050102010706020507" pitchFamily="18" charset="2"/>
              </a:rPr>
              <a:t>Van’t</a:t>
            </a:r>
            <a:r>
              <a:rPr lang="en-US" sz="3200" u="sng" dirty="0" smtClean="0">
                <a:sym typeface="Symbol" panose="05050102010706020507" pitchFamily="18" charset="2"/>
              </a:rPr>
              <a:t> </a:t>
            </a:r>
            <a:r>
              <a:rPr lang="en-US" sz="3200" u="sng" dirty="0">
                <a:sym typeface="Symbol" panose="05050102010706020507" pitchFamily="18" charset="2"/>
              </a:rPr>
              <a:t>Hoff factors</a:t>
            </a:r>
            <a:r>
              <a:rPr lang="en-US" sz="3200" dirty="0">
                <a:sym typeface="Symbol" panose="05050102010706020507" pitchFamily="18" charset="2"/>
              </a:rPr>
              <a:t>:</a:t>
            </a:r>
          </a:p>
          <a:p>
            <a:endParaRPr lang="en-US" sz="3200" dirty="0">
              <a:sym typeface="Symbol" panose="05050102010706020507" pitchFamily="18" charset="2"/>
            </a:endParaRPr>
          </a:p>
          <a:p>
            <a:r>
              <a:rPr lang="en-US" sz="3200" dirty="0">
                <a:sym typeface="Symbol" panose="05050102010706020507" pitchFamily="18" charset="2"/>
              </a:rPr>
              <a:t>NH</a:t>
            </a:r>
            <a:r>
              <a:rPr lang="en-US" sz="3200" baseline="-25000" dirty="0">
                <a:sym typeface="Symbol" panose="05050102010706020507" pitchFamily="18" charset="2"/>
              </a:rPr>
              <a:t>3</a:t>
            </a:r>
          </a:p>
          <a:p>
            <a:endParaRPr lang="en-US" sz="3200" dirty="0">
              <a:sym typeface="Symbol" panose="05050102010706020507" pitchFamily="18" charset="2"/>
            </a:endParaRPr>
          </a:p>
          <a:p>
            <a:r>
              <a:rPr lang="en-US" sz="3200" dirty="0" err="1">
                <a:sym typeface="Symbol" panose="05050102010706020507" pitchFamily="18" charset="2"/>
              </a:rPr>
              <a:t>KCl</a:t>
            </a:r>
            <a:endParaRPr lang="en-US" sz="3200" dirty="0">
              <a:sym typeface="Symbol" panose="05050102010706020507" pitchFamily="18" charset="2"/>
            </a:endParaRPr>
          </a:p>
          <a:p>
            <a:endParaRPr lang="en-US" sz="3200" dirty="0">
              <a:sym typeface="Symbol" panose="05050102010706020507" pitchFamily="18" charset="2"/>
            </a:endParaRPr>
          </a:p>
          <a:p>
            <a:r>
              <a:rPr lang="en-US" sz="3200" dirty="0">
                <a:sym typeface="Symbol" panose="05050102010706020507" pitchFamily="18" charset="2"/>
              </a:rPr>
              <a:t>CaCl</a:t>
            </a:r>
            <a:r>
              <a:rPr lang="en-US" sz="3200" baseline="-25000" dirty="0">
                <a:sym typeface="Symbol" panose="05050102010706020507" pitchFamily="18" charset="2"/>
              </a:rPr>
              <a:t>2</a:t>
            </a:r>
          </a:p>
          <a:p>
            <a:endParaRPr lang="en-US" sz="3200" dirty="0">
              <a:sym typeface="Symbol" panose="05050102010706020507" pitchFamily="18" charset="2"/>
            </a:endParaRPr>
          </a:p>
          <a:p>
            <a:r>
              <a:rPr lang="en-US" sz="3200" dirty="0">
                <a:sym typeface="Symbol" panose="05050102010706020507" pitchFamily="18" charset="2"/>
              </a:rPr>
              <a:t>FeBr</a:t>
            </a:r>
            <a:r>
              <a:rPr lang="en-US" sz="3200" baseline="-25000" dirty="0">
                <a:sym typeface="Symbol" panose="05050102010706020507" pitchFamily="18" charset="2"/>
              </a:rPr>
              <a:t>3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600" y="1905000"/>
            <a:ext cx="1800000" cy="504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8819" y="2409762"/>
            <a:ext cx="4195181" cy="10348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155" y="264049"/>
            <a:ext cx="5531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Osmotic pressure: the </a:t>
            </a:r>
            <a:r>
              <a:rPr lang="en-US" sz="2400" dirty="0" err="1" smtClean="0"/>
              <a:t>van’t</a:t>
            </a:r>
            <a:r>
              <a:rPr lang="en-US" sz="2400" dirty="0" smtClean="0"/>
              <a:t> Hoff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osmotic pressure of a solution containing 0.249 g CaCl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dissolved</a:t>
            </a:r>
          </a:p>
          <a:p>
            <a:r>
              <a:rPr lang="en-US" dirty="0" smtClean="0"/>
              <a:t>In 151 mL of an aqueous solution at 298 K?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van’t</a:t>
            </a:r>
            <a:r>
              <a:rPr lang="en-US" dirty="0" smtClean="0"/>
              <a:t> Hoff factor in this solution is 2.8.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5531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Osmotic pressure: the </a:t>
            </a:r>
            <a:r>
              <a:rPr lang="en-US" sz="2400" dirty="0" err="1" smtClean="0"/>
              <a:t>van’t</a:t>
            </a:r>
            <a:r>
              <a:rPr lang="en-US" sz="2400" dirty="0" smtClean="0"/>
              <a:t> Hoff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8105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osmotic pressure of a solution containing 0.249 g CaCl</a:t>
            </a:r>
            <a:r>
              <a:rPr lang="en-US" baseline="-25000" dirty="0"/>
              <a:t>2</a:t>
            </a:r>
            <a:r>
              <a:rPr lang="en-US" dirty="0"/>
              <a:t> dissolved</a:t>
            </a:r>
          </a:p>
          <a:p>
            <a:r>
              <a:rPr lang="en-US" dirty="0"/>
              <a:t>In 151 mL of an aqueous solution at 298 K?</a:t>
            </a:r>
          </a:p>
          <a:p>
            <a:endParaRPr lang="en-US" dirty="0"/>
          </a:p>
          <a:p>
            <a:r>
              <a:rPr lang="en-US" dirty="0" smtClean="0"/>
              <a:t>What does a </a:t>
            </a:r>
            <a:r>
              <a:rPr lang="en-US" dirty="0" err="1" smtClean="0"/>
              <a:t>van’t</a:t>
            </a:r>
            <a:r>
              <a:rPr lang="en-US" dirty="0" smtClean="0"/>
              <a:t> Hoff factor of 2.8 really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600" y="1981200"/>
            <a:ext cx="1800000" cy="504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8819" y="2485962"/>
            <a:ext cx="4195181" cy="10348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155" y="264049"/>
            <a:ext cx="6877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Using osmotic pressure to determine molar mass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88622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a laboratory experiment, a student found that a 229.5-mL aqueous solution </a:t>
            </a:r>
            <a:endParaRPr lang="en-US" dirty="0" smtClean="0"/>
          </a:p>
          <a:p>
            <a:r>
              <a:rPr lang="en-US" dirty="0" smtClean="0"/>
              <a:t>containing </a:t>
            </a:r>
            <a:r>
              <a:rPr lang="en-US" dirty="0"/>
              <a:t>11.34 g of a compound had an osmotic pressure of 15.4 mm Hg at 298 K.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compound was also found to be nonvolatile and a nonelectrolyte. What is the </a:t>
            </a:r>
            <a:endParaRPr lang="en-US" dirty="0" smtClean="0"/>
          </a:p>
          <a:p>
            <a:r>
              <a:rPr lang="en-US" dirty="0" smtClean="0"/>
              <a:t>molar </a:t>
            </a:r>
            <a:r>
              <a:rPr lang="en-US" dirty="0"/>
              <a:t>mass of this compound?</a:t>
            </a:r>
          </a:p>
        </p:txBody>
      </p:sp>
    </p:spTree>
    <p:extLst>
      <p:ext uri="{BB962C8B-B14F-4D97-AF65-F5344CB8AC3E}">
        <p14:creationId xmlns:p14="http://schemas.microsoft.com/office/powerpoint/2010/main" val="27239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559</Words>
  <Application>Microsoft Office PowerPoint</Application>
  <PresentationFormat>On-screen Show (4:3)</PresentationFormat>
  <Paragraphs>114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Section 13.4  Colligative Properties</vt:lpstr>
      <vt:lpstr>Colligative Properties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BV Tablet</dc:creator>
  <cp:lastModifiedBy>odagomo</cp:lastModifiedBy>
  <cp:revision>22</cp:revision>
  <dcterms:created xsi:type="dcterms:W3CDTF">2011-02-11T11:40:26Z</dcterms:created>
  <dcterms:modified xsi:type="dcterms:W3CDTF">2013-12-09T14:08:43Z</dcterms:modified>
</cp:coreProperties>
</file>