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56" r:id="rId16"/>
    <p:sldId id="257" r:id="rId17"/>
    <p:sldId id="258" r:id="rId18"/>
    <p:sldId id="259" r:id="rId19"/>
    <p:sldId id="261" r:id="rId20"/>
    <p:sldId id="262" r:id="rId21"/>
    <p:sldId id="26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1E7B-74F5-433F-88C2-D1DE10A3D3D7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7CF4-485E-4374-A72D-6D6C51606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CF4-485E-4374-A72D-6D6C51606BD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0B5552-D857-4C0F-BBC9-76429A33E0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97CF4-485E-4374-A72D-6D6C51606BD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465280-D9DC-4B15-8C8E-62B52FFA5D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465280-D9DC-4B15-8C8E-62B52FFA5D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A8CA6-703E-4AEC-BD94-6549AB2AD3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43FF3-6BD8-4C2A-9468-C228C8CF0D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61B6E1-1AF1-4A32-9213-48D5FBF41A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4FD26-9649-4F6A-93C0-5D2768120CA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955C66-55A6-4716-A728-69BE1F84CD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C0E0-847B-47E3-8CD8-22638D9E2B0B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5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Section 3.3</a:t>
            </a:r>
            <a:br>
              <a:rPr lang="en-US" dirty="0" smtClean="0"/>
            </a:br>
            <a:r>
              <a:rPr lang="en-US" dirty="0" smtClean="0"/>
              <a:t>Stoichiometry and Chemical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5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Balancing Equation = </a:t>
            </a:r>
            <a:br>
              <a:rPr lang="en-US" sz="3600" dirty="0" smtClean="0"/>
            </a:br>
            <a:r>
              <a:rPr lang="en-US" sz="3600" dirty="0" smtClean="0"/>
              <a:t>			mol to mol conversion factor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810000" y="20529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1752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1752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017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Amounts tables: If 0.46 mol 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react, how much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and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are formed, and how </a:t>
            </a:r>
            <a:br>
              <a:rPr lang="en-US" sz="3600" dirty="0" smtClean="0"/>
            </a:br>
            <a:r>
              <a:rPr lang="en-US" sz="3600" dirty="0" smtClean="0"/>
              <a:t>much CH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reacts?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637210" y="242947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894010" y="2129135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61210" y="2129135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84661" y="2891135"/>
            <a:ext cx="1163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change: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37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839200" cy="6477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/>
              <a:t>Real experiments use mass, not moles.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gram                  </a:t>
            </a:r>
            <a:r>
              <a:rPr lang="en-US" sz="3600" dirty="0" err="1" smtClean="0"/>
              <a:t>gram</a:t>
            </a:r>
            <a:r>
              <a:rPr lang="en-US" sz="3600" dirty="0" smtClean="0"/>
              <a:t> conversions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Path: 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grams A             moles A            moles B           grams B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Left-Right Arrow 6"/>
          <p:cNvSpPr/>
          <p:nvPr/>
        </p:nvSpPr>
        <p:spPr>
          <a:xfrm>
            <a:off x="2362200" y="1447800"/>
            <a:ext cx="1219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7526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Right Arrow 11"/>
          <p:cNvSpPr/>
          <p:nvPr/>
        </p:nvSpPr>
        <p:spPr>
          <a:xfrm>
            <a:off x="4267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Right Arrow 12"/>
          <p:cNvSpPr/>
          <p:nvPr/>
        </p:nvSpPr>
        <p:spPr>
          <a:xfrm>
            <a:off x="6553200" y="32766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1762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32410" y="1636931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589210" y="1371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56410" y="1371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7946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25.0 g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react. What mass of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reacts and what masses </a:t>
            </a:r>
          </a:p>
          <a:p>
            <a:r>
              <a:rPr lang="en-US" sz="2400" dirty="0" smtClean="0"/>
              <a:t>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are formed?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572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32410" y="1636931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589210" y="1371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56410" y="1371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79469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25.0 g of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react. What mass of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reacts and what masses </a:t>
            </a:r>
          </a:p>
          <a:p>
            <a:r>
              <a:rPr lang="en-US" sz="2400" dirty="0" smtClean="0"/>
              <a:t>of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are formed?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28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5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Sections 3.4 and 3.5</a:t>
            </a:r>
            <a:br>
              <a:rPr lang="en-US" dirty="0" smtClean="0"/>
            </a:br>
            <a:r>
              <a:rPr lang="en-US" dirty="0" smtClean="0"/>
              <a:t>Limiting Reactants, Percent Yield and Chemical Analysis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In these sections: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a. Identifying limiting reactants</a:t>
            </a:r>
            <a:br>
              <a:rPr lang="en-US" sz="4000" dirty="0" smtClean="0"/>
            </a:br>
            <a:r>
              <a:rPr lang="en-US" sz="4000" dirty="0" smtClean="0"/>
              <a:t>b. Calculating theoretical yield</a:t>
            </a:r>
            <a:br>
              <a:rPr lang="en-US" sz="4000" dirty="0" smtClean="0"/>
            </a:br>
            <a:r>
              <a:rPr lang="en-US" sz="4000" dirty="0" smtClean="0"/>
              <a:t>c. Calculating percent yield</a:t>
            </a:r>
            <a:br>
              <a:rPr lang="en-US" sz="4000" dirty="0" smtClean="0"/>
            </a:br>
            <a:r>
              <a:rPr lang="en-US" sz="4000" dirty="0" smtClean="0"/>
              <a:t>d. Chemical analysis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28600" y="228600"/>
            <a:ext cx="65532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2800" u="sng" dirty="0" smtClean="0">
                <a:latin typeface="+mn-lt"/>
                <a:cs typeface="Times New Roman" pitchFamily="18" charset="0"/>
              </a:rPr>
              <a:t>The Idea of Limiting </a:t>
            </a:r>
            <a:r>
              <a:rPr lang="en-US" sz="2800" u="sng" dirty="0">
                <a:latin typeface="+mn-lt"/>
                <a:cs typeface="Times New Roman" pitchFamily="18" charset="0"/>
              </a:rPr>
              <a:t>Reactants</a:t>
            </a:r>
          </a:p>
          <a:p>
            <a:pPr>
              <a:defRPr/>
            </a:pP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 smtClean="0">
                <a:cs typeface="Times New Roman" pitchFamily="18" charset="0"/>
              </a:rPr>
              <a:t>If </a:t>
            </a:r>
            <a:r>
              <a:rPr lang="en-US" sz="2800" dirty="0">
                <a:cs typeface="Times New Roman" pitchFamily="18" charset="0"/>
              </a:rPr>
              <a:t>you have 200 tires and 75 steering wheels, how many cars can you make?</a:t>
            </a:r>
            <a:endParaRPr lang="en-US" sz="2400" dirty="0"/>
          </a:p>
          <a:p>
            <a:pPr eaLnBrk="0" hangingPunct="0">
              <a:defRPr/>
            </a:pPr>
            <a:endParaRPr lang="en-US" sz="2800" dirty="0"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28600" y="228600"/>
            <a:ext cx="65532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>
            <a:spAutoFit/>
          </a:bodyPr>
          <a:lstStyle/>
          <a:p>
            <a:pPr>
              <a:defRPr/>
            </a:pPr>
            <a:r>
              <a:rPr lang="en-US" sz="2800" u="sng" dirty="0" smtClean="0">
                <a:latin typeface="+mn-lt"/>
                <a:cs typeface="Times New Roman" pitchFamily="18" charset="0"/>
              </a:rPr>
              <a:t>Identifying Limiting Reactants</a:t>
            </a:r>
            <a:endParaRPr lang="en-US" sz="800" u="sng" dirty="0" smtClean="0">
              <a:latin typeface="+mn-lt"/>
              <a:cs typeface="Times New Roman" pitchFamily="18" charset="0"/>
            </a:endParaRPr>
          </a:p>
          <a:p>
            <a:pPr>
              <a:defRPr/>
            </a:pPr>
            <a:endParaRPr lang="en-US" sz="800" dirty="0" smtClean="0">
              <a:latin typeface="+mn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 smtClean="0">
                <a:cs typeface="Times New Roman" pitchFamily="18" charset="0"/>
              </a:rPr>
              <a:t>If </a:t>
            </a:r>
            <a:r>
              <a:rPr lang="en-US" sz="2800" dirty="0">
                <a:cs typeface="Times New Roman" pitchFamily="18" charset="0"/>
              </a:rPr>
              <a:t>you have 200 tires and 75 steering wheels, how many cars can you make</a:t>
            </a:r>
            <a:r>
              <a:rPr lang="en-US" sz="2800" dirty="0" smtClean="0">
                <a:cs typeface="Times New Roman" pitchFamily="18" charset="0"/>
              </a:rPr>
              <a:t>?</a:t>
            </a:r>
          </a:p>
          <a:p>
            <a:pPr eaLnBrk="0" hangingPunct="0"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 smtClean="0">
                <a:cs typeface="Times New Roman" pitchFamily="18" charset="0"/>
              </a:rPr>
              <a:t>           4 tires + 1 steering wheel </a:t>
            </a:r>
            <a:r>
              <a:rPr lang="en-US" sz="2800" dirty="0" smtClean="0">
                <a:cs typeface="Times New Roman" pitchFamily="18" charset="0"/>
                <a:sym typeface="Wingdings" pitchFamily="2" charset="2"/>
              </a:rPr>
              <a:t> 1 car</a:t>
            </a:r>
            <a:endParaRPr lang="en-US" sz="2800" dirty="0" smtClean="0"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800" dirty="0" smtClean="0">
                <a:cs typeface="Times New Roman" pitchFamily="18" charset="0"/>
              </a:rPr>
              <a:t>Mole Ration Method:</a:t>
            </a:r>
          </a:p>
          <a:p>
            <a:pPr eaLnBrk="0" hangingPunct="0"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400" dirty="0"/>
          </a:p>
          <a:p>
            <a:pPr eaLnBrk="0" hangingPunct="0">
              <a:defRPr/>
            </a:pPr>
            <a:endParaRPr lang="en-US" sz="2800" dirty="0" smtClean="0"/>
          </a:p>
          <a:p>
            <a:pPr eaLnBrk="0" hangingPunct="0">
              <a:defRPr/>
            </a:pPr>
            <a:r>
              <a:rPr lang="en-US" sz="2800" dirty="0" smtClean="0"/>
              <a:t>Maximum Product Method: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795279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In this section: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a. Chemical reactions and equations</a:t>
            </a:r>
            <a:br>
              <a:rPr lang="en-US" sz="4000" dirty="0" smtClean="0"/>
            </a:br>
            <a:r>
              <a:rPr lang="en-US" sz="4000" dirty="0" smtClean="0"/>
              <a:t>b. Balancing equations</a:t>
            </a:r>
            <a:br>
              <a:rPr lang="en-US" sz="4000" dirty="0" smtClean="0"/>
            </a:br>
            <a:r>
              <a:rPr lang="en-US" sz="4000" dirty="0" smtClean="0"/>
              <a:t>c. Reaction </a:t>
            </a:r>
            <a:r>
              <a:rPr lang="en-US" sz="4000" dirty="0" err="1" smtClean="0"/>
              <a:t>stoichiometry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3682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5977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Using </a:t>
            </a:r>
            <a:r>
              <a:rPr lang="en-US" sz="2800" u="sng" dirty="0" smtClean="0"/>
              <a:t>Amounts Tables</a:t>
            </a:r>
            <a:r>
              <a:rPr lang="en-US" sz="2800" dirty="0" smtClean="0"/>
              <a:t>: </a:t>
            </a:r>
            <a:r>
              <a:rPr lang="en-US" sz="2800" i="1" dirty="0" smtClean="0"/>
              <a:t>after</a:t>
            </a:r>
            <a:r>
              <a:rPr lang="en-US" sz="2800" dirty="0" smtClean="0"/>
              <a:t> determining limiting reactant</a:t>
            </a:r>
          </a:p>
          <a:p>
            <a:endParaRPr lang="en-US" sz="2800" dirty="0" smtClean="0"/>
          </a:p>
          <a:p>
            <a:r>
              <a:rPr lang="en-US" sz="2800" dirty="0" smtClean="0"/>
              <a:t>Initial amounts: 	Fe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: 100 g  = 0.626 mol</a:t>
            </a:r>
          </a:p>
          <a:p>
            <a:r>
              <a:rPr lang="en-US" sz="2800" dirty="0" smtClean="0"/>
              <a:t>			C: 	 50.0 g = 4.16 mol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01263" y="2262188"/>
            <a:ext cx="5890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Fe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 +    3 C    </a:t>
            </a:r>
            <a:r>
              <a:rPr lang="en-US" sz="2800" dirty="0" smtClean="0">
                <a:sym typeface="Wingdings" pitchFamily="2" charset="2"/>
              </a:rPr>
              <a:t>     4 Fe   +     3 CO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endParaRPr lang="en-US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861608"/>
            <a:ext cx="10813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</a:t>
            </a:r>
          </a:p>
          <a:p>
            <a:endParaRPr lang="en-US" sz="2400" dirty="0" smtClean="0"/>
          </a:p>
          <a:p>
            <a:r>
              <a:rPr lang="en-US" sz="2400" dirty="0" smtClean="0"/>
              <a:t>change</a:t>
            </a:r>
          </a:p>
          <a:p>
            <a:endParaRPr lang="en-US" sz="2400" dirty="0" smtClean="0"/>
          </a:p>
          <a:p>
            <a:r>
              <a:rPr lang="en-US" sz="2400" dirty="0" smtClean="0"/>
              <a:t>final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Yield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685799" y="1905000"/>
          <a:ext cx="784315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4991040" imgH="1066680" progId="Equation.DSMT4">
                  <p:embed/>
                </p:oleObj>
              </mc:Choice>
              <mc:Fallback>
                <p:oleObj name="Equation" r:id="rId4" imgW="4991040" imgH="1066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1905000"/>
                        <a:ext cx="7843157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047875" y="1190625"/>
          <a:ext cx="45053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2984500" imgH="419100" progId="">
                  <p:embed/>
                </p:oleObj>
              </mc:Choice>
              <mc:Fallback>
                <p:oleObj r:id="rId4" imgW="2984500" imgH="4191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1190625"/>
                        <a:ext cx="45053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52650"/>
            <a:ext cx="52101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514600"/>
            <a:ext cx="547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2895600"/>
            <a:ext cx="49720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3276600"/>
            <a:ext cx="5486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152400" y="243543"/>
            <a:ext cx="820570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 u="sng" dirty="0">
                <a:cs typeface="Times New Roman" pitchFamily="18" charset="0"/>
              </a:rPr>
              <a:t>Alum Lab Calculations:</a:t>
            </a:r>
            <a:endParaRPr lang="en-US" sz="1100" dirty="0">
              <a:cs typeface="Times New Roman" pitchFamily="18" charset="0"/>
            </a:endParaRPr>
          </a:p>
          <a:p>
            <a:pPr eaLnBrk="0" hangingPunct="0"/>
            <a:r>
              <a:rPr lang="en-US" dirty="0">
                <a:latin typeface="+mn-lt"/>
                <a:cs typeface="Times New Roman" pitchFamily="18" charset="0"/>
              </a:rPr>
              <a:t>Let’s say you start with 0.985 g Al and </a:t>
            </a:r>
            <a:r>
              <a:rPr lang="en-US" dirty="0" smtClean="0">
                <a:latin typeface="+mn-lt"/>
                <a:cs typeface="Times New Roman" pitchFamily="18" charset="0"/>
              </a:rPr>
              <a:t>actually make </a:t>
            </a:r>
            <a:r>
              <a:rPr lang="en-US" dirty="0">
                <a:latin typeface="+mn-lt"/>
                <a:cs typeface="Times New Roman" pitchFamily="18" charset="0"/>
              </a:rPr>
              <a:t>14.8 g </a:t>
            </a:r>
            <a:r>
              <a:rPr lang="en-US" dirty="0" err="1">
                <a:latin typeface="+mn-lt"/>
                <a:cs typeface="Times New Roman" pitchFamily="18" charset="0"/>
              </a:rPr>
              <a:t>KAl</a:t>
            </a:r>
            <a:r>
              <a:rPr lang="en-US" dirty="0">
                <a:latin typeface="+mn-lt"/>
                <a:cs typeface="Times New Roman" pitchFamily="18" charset="0"/>
              </a:rPr>
              <a:t>(SO</a:t>
            </a:r>
            <a:r>
              <a:rPr lang="en-US" baseline="-30000" dirty="0">
                <a:latin typeface="+mn-lt"/>
                <a:cs typeface="Times New Roman" pitchFamily="18" charset="0"/>
              </a:rPr>
              <a:t>4</a:t>
            </a:r>
            <a:r>
              <a:rPr lang="en-US" dirty="0">
                <a:latin typeface="+mn-lt"/>
                <a:cs typeface="Times New Roman" pitchFamily="18" charset="0"/>
              </a:rPr>
              <a:t>)</a:t>
            </a:r>
            <a:r>
              <a:rPr lang="en-US" baseline="-30000" dirty="0">
                <a:latin typeface="+mn-lt"/>
                <a:cs typeface="Times New Roman" pitchFamily="18" charset="0"/>
              </a:rPr>
              <a:t>2</a:t>
            </a:r>
            <a:r>
              <a:rPr lang="en-US" dirty="0">
                <a:latin typeface="+mn-lt"/>
                <a:cs typeface="Times New Roman" pitchFamily="18" charset="0"/>
                <a:sym typeface="Symbol" pitchFamily="18" charset="2"/>
              </a:rPr>
              <a:t></a:t>
            </a:r>
            <a:r>
              <a:rPr lang="en-US" dirty="0">
                <a:latin typeface="+mn-lt"/>
                <a:cs typeface="Times New Roman" pitchFamily="18" charset="0"/>
              </a:rPr>
              <a:t>12 H</a:t>
            </a:r>
            <a:r>
              <a:rPr lang="en-US" baseline="-30000" dirty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+mn-lt"/>
                <a:cs typeface="Times New Roman" pitchFamily="18" charset="0"/>
                <a:sym typeface="Symbol" pitchFamily="18" charset="2"/>
              </a:rPr>
              <a:t>O product. </a:t>
            </a:r>
            <a:endParaRPr lang="en-US" sz="1600" dirty="0">
              <a:latin typeface="+mn-lt"/>
              <a:sym typeface="Symbol" pitchFamily="18" charset="2"/>
            </a:endParaRPr>
          </a:p>
          <a:p>
            <a:pPr eaLnBrk="0" hangingPunct="0"/>
            <a:r>
              <a:rPr lang="en-US" dirty="0">
                <a:latin typeface="+mn-lt"/>
                <a:cs typeface="Times New Roman" pitchFamily="18" charset="0"/>
                <a:sym typeface="Symbol" pitchFamily="18" charset="2"/>
              </a:rPr>
              <a:t>What is the percent yield?</a:t>
            </a:r>
            <a:endParaRPr lang="en-US" sz="1600" dirty="0">
              <a:latin typeface="+mn-lt"/>
              <a:sym typeface="Symbol" pitchFamily="18" charset="2"/>
            </a:endParaRPr>
          </a:p>
          <a:p>
            <a:pPr eaLnBrk="0" hangingPunct="0"/>
            <a:r>
              <a:rPr lang="en-US" sz="1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15240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152400" y="2066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152400" y="3048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152400" y="5410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152400" y="3794711"/>
            <a:ext cx="922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>
                <a:latin typeface="+mn-lt"/>
                <a:cs typeface="Times New Roman" pitchFamily="18" charset="0"/>
              </a:rPr>
              <a:t>Molar masses: Al = </a:t>
            </a:r>
            <a:r>
              <a:rPr lang="en-US" sz="1600" dirty="0" smtClean="0">
                <a:latin typeface="+mn-lt"/>
                <a:cs typeface="Times New Roman" pitchFamily="18" charset="0"/>
              </a:rPr>
              <a:t>26.98 g/mol;       </a:t>
            </a:r>
            <a:r>
              <a:rPr lang="en-US" sz="1600" dirty="0" err="1">
                <a:latin typeface="+mn-lt"/>
                <a:cs typeface="Times New Roman" pitchFamily="18" charset="0"/>
              </a:rPr>
              <a:t>KAl</a:t>
            </a:r>
            <a:r>
              <a:rPr lang="en-US" sz="1600" dirty="0">
                <a:latin typeface="+mn-lt"/>
                <a:cs typeface="Times New Roman" pitchFamily="18" charset="0"/>
              </a:rPr>
              <a:t>(SO</a:t>
            </a:r>
            <a:r>
              <a:rPr lang="en-US" sz="1600" baseline="-30000" dirty="0">
                <a:latin typeface="+mn-lt"/>
                <a:cs typeface="Times New Roman" pitchFamily="18" charset="0"/>
              </a:rPr>
              <a:t>4</a:t>
            </a:r>
            <a:r>
              <a:rPr lang="en-US" sz="1600" dirty="0">
                <a:latin typeface="+mn-lt"/>
                <a:cs typeface="Times New Roman" pitchFamily="18" charset="0"/>
              </a:rPr>
              <a:t>)</a:t>
            </a:r>
            <a:r>
              <a:rPr lang="en-US" sz="1600" baseline="-30000" dirty="0">
                <a:latin typeface="+mn-lt"/>
                <a:cs typeface="Times New Roman" pitchFamily="18" charset="0"/>
              </a:rPr>
              <a:t>2</a:t>
            </a:r>
            <a:r>
              <a:rPr lang="en-US" sz="1600" dirty="0">
                <a:latin typeface="+mn-lt"/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600" dirty="0">
                <a:latin typeface="+mn-lt"/>
                <a:cs typeface="Times New Roman" pitchFamily="18" charset="0"/>
              </a:rPr>
              <a:t>12 H</a:t>
            </a:r>
            <a:r>
              <a:rPr lang="en-US" sz="1600" baseline="-30000" dirty="0">
                <a:latin typeface="+mn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600" dirty="0">
                <a:latin typeface="+mn-lt"/>
                <a:cs typeface="Times New Roman" pitchFamily="18" charset="0"/>
                <a:sym typeface="Symbol" pitchFamily="18" charset="2"/>
              </a:rPr>
              <a:t>O = 474.37 g/mol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159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u="sng" dirty="0" smtClean="0"/>
              <a:t>Chemical Analysis</a:t>
            </a:r>
            <a:r>
              <a:rPr lang="en-US" sz="3200" dirty="0" smtClean="0"/>
              <a:t>: Using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to determining how much of one thing is in another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39595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sample of soil is analyzed for the element iodine. A 2.68-g sample is treated so all the </a:t>
            </a:r>
          </a:p>
          <a:p>
            <a:r>
              <a:rPr lang="en-US" dirty="0" smtClean="0"/>
              <a:t>iodine containing compounds dissolve and the iodine is converted to iodide ion. The </a:t>
            </a:r>
          </a:p>
          <a:p>
            <a:r>
              <a:rPr lang="en-US" dirty="0" smtClean="0"/>
              <a:t>solution is treated with dissolved Pb</a:t>
            </a:r>
            <a:r>
              <a:rPr lang="en-US" baseline="30000" dirty="0" smtClean="0"/>
              <a:t>2+</a:t>
            </a:r>
            <a:r>
              <a:rPr lang="en-US" dirty="0" smtClean="0"/>
              <a:t> ion, and the following reaction occurs: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sz="2400" dirty="0" smtClean="0"/>
              <a:t>		Pb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(aq) + 2 I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(aq) </a:t>
            </a:r>
            <a:r>
              <a:rPr lang="en-US" sz="2400" dirty="0" smtClean="0">
                <a:sym typeface="Wingdings" pitchFamily="2" charset="2"/>
              </a:rPr>
              <a:t> PbI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(s)</a:t>
            </a:r>
          </a:p>
          <a:p>
            <a:r>
              <a:rPr lang="en-US" dirty="0" smtClean="0"/>
              <a:t>If 0.339 g of PbI2 are obtained, what was the percent iodine in the original sample?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Chemical Analysis: Determining Formulas</a:t>
            </a:r>
            <a:br>
              <a:rPr lang="en-US" sz="3600" dirty="0" smtClean="0"/>
            </a:br>
            <a:r>
              <a:rPr lang="en-US" sz="3600" dirty="0" smtClean="0"/>
              <a:t>CHO Analyzer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5295" y="2709446"/>
            <a:ext cx="5184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burn</a:t>
            </a:r>
            <a:r>
              <a:rPr lang="en-US" sz="1600" dirty="0" smtClean="0"/>
              <a:t>: 0.588 g sample     </a:t>
            </a:r>
            <a:r>
              <a:rPr lang="en-US" sz="1600" u="sng" dirty="0" smtClean="0"/>
              <a:t>collect</a:t>
            </a:r>
            <a:r>
              <a:rPr lang="en-US" sz="1600" dirty="0" smtClean="0"/>
              <a:t>: 0.240 g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       0.882 g CO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85446"/>
            <a:ext cx="615967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/>
              <a:t>Chemical reactions and equations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Reactants              Products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886200" y="1752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91000" y="37338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124200"/>
            <a:ext cx="2508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247" y="2910378"/>
            <a:ext cx="2447153" cy="2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191000" y="5943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48840" y="5786735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HCl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0840" y="5791200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CHClCH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514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2000" y="5334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0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b="1" dirty="0" smtClean="0"/>
              <a:t>Chemical equation</a:t>
            </a:r>
            <a:r>
              <a:rPr lang="en-US" sz="3600" dirty="0" smtClean="0"/>
              <a:t>: before and after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3600" b="1" dirty="0" smtClean="0"/>
              <a:t>Mechanism</a:t>
            </a:r>
            <a:r>
              <a:rPr lang="en-US" sz="3600" dirty="0" smtClean="0"/>
              <a:t>: how you get there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191000" y="1277189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35144"/>
            <a:ext cx="1981200" cy="16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5029200" y="3997144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06544"/>
            <a:ext cx="2209800" cy="194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5029200" y="60960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6131" y="5181600"/>
            <a:ext cx="212586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5410200"/>
            <a:ext cx="214971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57200" y="3611679"/>
            <a:ext cx="104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1.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5481935"/>
            <a:ext cx="104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Step 2.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24384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743789"/>
            <a:ext cx="214971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67589"/>
            <a:ext cx="1981200" cy="16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10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/>
              <a:t>The most important thing: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	</a:t>
            </a:r>
            <a:r>
              <a:rPr lang="en-US" sz="4000" dirty="0" smtClean="0"/>
              <a:t>		It’s the same atoms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Reactants              Products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886200" y="29718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91000" y="46482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038600"/>
            <a:ext cx="250800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4247" y="3824778"/>
            <a:ext cx="2447153" cy="2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4191000" y="64725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48840" y="6315670"/>
            <a:ext cx="2156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HCl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0840" y="6320135"/>
            <a:ext cx="1694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CHClCH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62000" y="3505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66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The Law of Conservation of Matter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	</a:t>
            </a:r>
            <a:r>
              <a:rPr lang="en-US" sz="4000" dirty="0" smtClean="0"/>
              <a:t>		It’s the same atoms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err="1" smtClean="0"/>
              <a:t>Stoichiometric</a:t>
            </a:r>
            <a:r>
              <a:rPr lang="en-US" sz="3600" dirty="0" smtClean="0"/>
              <a:t> Coefficients:</a:t>
            </a: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4343400" y="20574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6800" y="1828800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CHCH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+   HCl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7347" y="1833265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CHClCH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4038600" y="467749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3305" y="4439960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 +   2 H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25305" y="44444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661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Balancing Chemical Equations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u="sng" dirty="0" smtClean="0"/>
              <a:t>Goal</a:t>
            </a:r>
            <a:r>
              <a:rPr lang="en-US" sz="3200" dirty="0" smtClean="0"/>
              <a:t>: same number of atoms of each</a:t>
            </a:r>
            <a:br>
              <a:rPr lang="en-US" sz="3200" dirty="0" smtClean="0"/>
            </a:br>
            <a:r>
              <a:rPr lang="en-US" sz="3200" dirty="0" smtClean="0"/>
              <a:t>	  element on both sides</a:t>
            </a:r>
            <a:br>
              <a:rPr lang="en-US" sz="3200" dirty="0" smtClean="0"/>
            </a:br>
            <a:r>
              <a:rPr lang="en-US" sz="3200" u="sng" dirty="0" smtClean="0"/>
              <a:t>Rule</a:t>
            </a:r>
            <a:r>
              <a:rPr lang="en-US" sz="3200" dirty="0" smtClean="0"/>
              <a:t>: you can change </a:t>
            </a:r>
            <a:r>
              <a:rPr lang="en-US" sz="3200" dirty="0" err="1" smtClean="0"/>
              <a:t>stoichiometry</a:t>
            </a:r>
            <a:r>
              <a:rPr lang="en-US" sz="3200" dirty="0" smtClean="0"/>
              <a:t> coefficients,</a:t>
            </a:r>
            <a:br>
              <a:rPr lang="en-US" sz="3200" dirty="0" smtClean="0"/>
            </a:br>
            <a:r>
              <a:rPr lang="en-US" sz="3200" dirty="0" smtClean="0"/>
              <a:t>	 </a:t>
            </a:r>
            <a:r>
              <a:rPr lang="en-US" sz="3200" b="1" dirty="0" smtClean="0"/>
              <a:t>not</a:t>
            </a:r>
            <a:r>
              <a:rPr lang="en-US" sz="3200" dirty="0" smtClean="0"/>
              <a:t> the molecular formulas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657600" y="36531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352800"/>
            <a:ext cx="2570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57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95600"/>
            <a:ext cx="8610600" cy="685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smtClean="0"/>
              <a:t>A bit harder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657600" y="36531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3352800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10    </a:t>
            </a:r>
            <a:r>
              <a:rPr lang="en-US" sz="3600" dirty="0" smtClean="0"/>
              <a:t>+  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352800"/>
            <a:ext cx="2570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048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Another Example: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Mg         +       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62400" y="13716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3931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610600" cy="647700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/>
              <a:t>Big misconception: </a:t>
            </a:r>
            <a:r>
              <a:rPr lang="en-US" sz="3600" dirty="0" err="1" smtClean="0"/>
              <a:t>stoichiometric</a:t>
            </a:r>
            <a:r>
              <a:rPr lang="en-US" sz="3600" dirty="0" smtClean="0"/>
              <a:t> coefficients are </a:t>
            </a:r>
            <a:r>
              <a:rPr lang="en-US" sz="3600" b="1" dirty="0" smtClean="0"/>
              <a:t>NOT</a:t>
            </a:r>
            <a:r>
              <a:rPr lang="en-US" sz="3600" dirty="0" smtClean="0"/>
              <a:t> how much reacts/forms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9" name="Right Arrow 8"/>
          <p:cNvSpPr/>
          <p:nvPr/>
        </p:nvSpPr>
        <p:spPr>
          <a:xfrm>
            <a:off x="3810000" y="2052935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1066800" y="1752600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</a:t>
            </a:r>
            <a:r>
              <a:rPr lang="en-US" sz="3600" baseline="-25000" dirty="0" smtClean="0"/>
              <a:t>4    </a:t>
            </a:r>
            <a:r>
              <a:rPr lang="en-US" sz="3600" dirty="0" smtClean="0"/>
              <a:t>+    2 O</a:t>
            </a:r>
            <a:r>
              <a:rPr lang="en-US" sz="3600" baseline="-25000" dirty="0" smtClean="0"/>
              <a:t>2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1752600"/>
            <a:ext cx="283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 +  2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44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425</Words>
  <Application>Microsoft Office PowerPoint</Application>
  <PresentationFormat>On-screen Show (4:3)</PresentationFormat>
  <Paragraphs>98</Paragraphs>
  <Slides>24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Section 3.3 Stoichiometry and Chemical Reactions</vt:lpstr>
      <vt:lpstr>In this section:  a. Chemical reactions and equations b. Balancing equations c. Reaction stoichiometry</vt:lpstr>
      <vt:lpstr>Chemical reactions and equations              Reactants              Products</vt:lpstr>
      <vt:lpstr>Chemical equation: before and after     Mechanism: how you get there   </vt:lpstr>
      <vt:lpstr>The most important thing:      It’s the same atoms              Reactants              Products</vt:lpstr>
      <vt:lpstr>The Law of Conservation of Matter    It’s the same atoms     Stoichiometric Coefficients:</vt:lpstr>
      <vt:lpstr>Balancing Chemical Equations  Goal: same number of atoms of each    element on both sides Rule: you can change stoichiometry coefficients,   not the molecular formulas   </vt:lpstr>
      <vt:lpstr>A bit harder     </vt:lpstr>
      <vt:lpstr>Big misconception: stoichiometric coefficients are NOT how much reacts/forms    </vt:lpstr>
      <vt:lpstr>Balancing Equation =     mol to mol conversion factor    </vt:lpstr>
      <vt:lpstr>Amounts tables: If 0.46 mol O2 react, how much CO2 and H2O are formed, and how  much CH4 reacts?    </vt:lpstr>
      <vt:lpstr>Real experiments use mass, not moles.   gram                  gram conversions  Path:     grams A             moles A            moles B           grams B    </vt:lpstr>
      <vt:lpstr>    </vt:lpstr>
      <vt:lpstr>    </vt:lpstr>
      <vt:lpstr>Sections 3.4 and 3.5 Limiting Reactants, Percent Yield and Chemical Analysis</vt:lpstr>
      <vt:lpstr>In these sections:  a. Identifying limiting reactants b. Calculating theoretical yield c. Calculating percent yield d. Chemical analysis</vt:lpstr>
      <vt:lpstr>PowerPoint Presentation</vt:lpstr>
      <vt:lpstr>PowerPoint Presentation</vt:lpstr>
      <vt:lpstr>PowerPoint Presentation</vt:lpstr>
      <vt:lpstr>PowerPoint Presentation</vt:lpstr>
      <vt:lpstr>Percent Yield</vt:lpstr>
      <vt:lpstr>PowerPoint Presentation</vt:lpstr>
      <vt:lpstr>Chemical Analysis: Using stoichiometry to determining how much of one thing is in another</vt:lpstr>
      <vt:lpstr>Chemical Analysis: Determining Formulas CHO Analyzer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Stoichiometry and Chemical Reactions</dc:title>
  <dc:creator>Bill2</dc:creator>
  <cp:lastModifiedBy>odagomo</cp:lastModifiedBy>
  <cp:revision>16</cp:revision>
  <dcterms:created xsi:type="dcterms:W3CDTF">2012-09-06T14:19:34Z</dcterms:created>
  <dcterms:modified xsi:type="dcterms:W3CDTF">2013-09-23T15:40:19Z</dcterms:modified>
</cp:coreProperties>
</file>