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540.05981" units="1/in"/>
          <inkml:channelProperty channel="Y" name="resolution" value="2540.04126" units="1/in"/>
          <inkml:channelProperty channel="F" name="resolution" value="0" units="1/dev"/>
        </inkml:channelProperties>
      </inkml:inkSource>
      <inkml:timestamp xml:id="ts0" timeString="2008-10-17T14:42:59.262"/>
    </inkml:context>
    <inkml:brush xml:id="br0">
      <inkml:brushProperty name="width" value="0.05292" units="cm"/>
      <inkml:brushProperty name="height" value="0.05292" units="cm"/>
      <inkml:brushProperty name="color" value="#5F4B79"/>
      <inkml:brushProperty name="fitToCurve" value="1"/>
    </inkml:brush>
  </inkml:definitions>
  <inkml:trace contextRef="#ctx0" brushRef="#br0">17 19 24,'0'0'22,"-9"2"-2,9-2-6,0 0-31,-8-21-4,8 21-1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F9EA5-592F-4B35-9D28-2DCC69603677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128D1-2F61-4D64-AB22-97B6E9F0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1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DD3F96-40FD-4EE3-9B67-345698AB6B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F39650-0526-403B-BBED-E608708EF9C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05EA0-BADB-4E45-BC18-34E37A39A5B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3083BF-A496-41C3-AB73-2F9A0BD0499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052F05-CFE6-48D6-8F7D-EC14D29E5A8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232920-268C-44D1-826A-4B49F459D41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8329A5-C1E3-4435-A454-0F5D1EE6458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052714-ADC9-4E87-8B59-74AE100D611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D337F2-2EDA-4F27-B83E-DAE9DA9AC3E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9D9951-EC04-4687-8333-3DB4F2E2510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336203-56E5-4039-87E8-F480ABFD133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A66589-DE85-46DF-A0FB-058B5626CC4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6A31E9-EA00-4C83-80B1-521F1C5D7CD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128D1-2F61-4D64-AB22-97B6E9F038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2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8C0E0-847B-47E3-8CD8-22638D9E2B0B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04164-F211-44AE-92BF-A8B859C2C4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752599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Section 4.1 and 4.2</a:t>
            </a:r>
            <a:br>
              <a:rPr lang="en-US" dirty="0" smtClean="0"/>
            </a:br>
            <a:r>
              <a:rPr lang="en-US" dirty="0" smtClean="0"/>
              <a:t>Types of Chemical Reactions and Aqueous Solutions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Aqueous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Solutes dissolved in the solvent water.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Categorized by the nature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of the dissolved species.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4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Aqueous Solutions: 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Solutes dissolved in the solvent water.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40429"/>
            <a:ext cx="662426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43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Aqueous Solutions: 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Strong Electrolytes: </a:t>
            </a:r>
          </a:p>
          <a:p>
            <a:pPr marL="0" indent="0">
              <a:buNone/>
            </a:pPr>
            <a:r>
              <a:rPr lang="en-US" dirty="0" smtClean="0"/>
              <a:t>all solute dissociates to form ions in solution.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0" y="2871787"/>
            <a:ext cx="658108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7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Aqueous Solutions: 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Weak Electrolytes: </a:t>
            </a:r>
          </a:p>
          <a:p>
            <a:pPr marL="0" indent="0">
              <a:buNone/>
            </a:pPr>
            <a:r>
              <a:rPr lang="en-US" dirty="0" smtClean="0"/>
              <a:t>A small fraction of solute dissociates to form ions in solution.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" y="3429000"/>
            <a:ext cx="784621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41343" y="5270863"/>
            <a:ext cx="618791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HF(</a:t>
            </a:r>
            <a:r>
              <a:rPr lang="en-US" sz="3200" dirty="0" err="1" smtClean="0"/>
              <a:t>aq</a:t>
            </a:r>
            <a:r>
              <a:rPr lang="en-US" sz="3200" dirty="0" smtClean="0"/>
              <a:t>)                      H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(</a:t>
            </a:r>
            <a:r>
              <a:rPr lang="en-US" sz="3200" dirty="0" err="1" smtClean="0"/>
              <a:t>aq</a:t>
            </a:r>
            <a:r>
              <a:rPr lang="en-US" sz="3200" dirty="0" smtClean="0"/>
              <a:t>)   +    F</a:t>
            </a:r>
            <a:r>
              <a:rPr lang="en-US" sz="3200" baseline="30000" dirty="0" smtClean="0"/>
              <a:t>-</a:t>
            </a:r>
            <a:r>
              <a:rPr lang="en-US" sz="3200" dirty="0" smtClean="0"/>
              <a:t>(</a:t>
            </a:r>
            <a:r>
              <a:rPr lang="en-US" sz="3200" dirty="0" err="1" smtClean="0"/>
              <a:t>aq</a:t>
            </a:r>
            <a:r>
              <a:rPr lang="en-US" sz="3200" dirty="0" smtClean="0"/>
              <a:t>)</a:t>
            </a:r>
          </a:p>
          <a:p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270863"/>
            <a:ext cx="16859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202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Aqueous Solutions: 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Nonelectrolytes: </a:t>
            </a:r>
          </a:p>
          <a:p>
            <a:pPr marL="0" indent="0">
              <a:buNone/>
            </a:pPr>
            <a:r>
              <a:rPr lang="en-US" dirty="0" smtClean="0"/>
              <a:t>Solute molecules do not form ions in solution.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CH</a:t>
            </a:r>
            <a:r>
              <a:rPr lang="en-US" baseline="-25000" dirty="0" smtClean="0"/>
              <a:t>3</a:t>
            </a:r>
            <a:r>
              <a:rPr lang="en-US" dirty="0" smtClean="0"/>
              <a:t>OH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Aqueous Solutions: Electrolytes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Strong electrolytes: conduct electricity well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soluble ionic compounds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strong acids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Weak electrolyte: conduct electricity poorly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weak acids and the weak base NH3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Nonelectrolytes: do not conduct electricity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most molecular, covalent compounds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Solubility of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83820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Basic Idea: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      for ionic compound MX   (M</a:t>
            </a:r>
            <a:r>
              <a:rPr lang="en-US" sz="2800" baseline="30000" dirty="0" smtClean="0"/>
              <a:t>+</a:t>
            </a:r>
            <a:r>
              <a:rPr lang="en-US" sz="2800" dirty="0" smtClean="0"/>
              <a:t> </a:t>
            </a:r>
            <a:r>
              <a:rPr lang="en-US" sz="2800" dirty="0" err="1" smtClean="0"/>
              <a:t>cation</a:t>
            </a:r>
            <a:r>
              <a:rPr lang="en-US" sz="2800" dirty="0" smtClean="0"/>
              <a:t> and X</a:t>
            </a:r>
            <a:r>
              <a:rPr lang="en-US" sz="2800" baseline="30000" dirty="0" smtClean="0"/>
              <a:t>-</a:t>
            </a:r>
            <a:r>
              <a:rPr lang="en-US" sz="2800" dirty="0" smtClean="0"/>
              <a:t> anion)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When added to water, does:  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MX(s)           M</a:t>
            </a:r>
            <a:r>
              <a:rPr lang="en-US" baseline="30000" dirty="0" smtClean="0"/>
              <a:t>+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  +   X</a:t>
            </a:r>
            <a:r>
              <a:rPr lang="en-US" baseline="30000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				happen?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4038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5715000"/>
            <a:ext cx="45935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Yes: compound is soluble in water</a:t>
            </a:r>
          </a:p>
          <a:p>
            <a:r>
              <a:rPr lang="en-US" sz="2400" dirty="0" smtClean="0"/>
              <a:t>No: compound is insoluble in water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10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Solubility of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83820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little more complicated: how soluble is soluble?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667001"/>
            <a:ext cx="8382000" cy="106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1 g solute per 100 g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Solubility Rules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62" y="1615017"/>
            <a:ext cx="7922338" cy="4404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1000" y="1219200"/>
            <a:ext cx="3854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1: things that are generally soluble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3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Solubility Rules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219200"/>
            <a:ext cx="402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1: things that are generally insoluble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077344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73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58674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dirty="0" smtClean="0"/>
              <a:t>In this section: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a. Types of Chemical reactions</a:t>
            </a:r>
            <a:br>
              <a:rPr lang="en-US" sz="4000" dirty="0" smtClean="0"/>
            </a:br>
            <a:r>
              <a:rPr lang="en-US" sz="3200" dirty="0"/>
              <a:t>	</a:t>
            </a:r>
            <a:r>
              <a:rPr lang="en-US" sz="3200" dirty="0" smtClean="0"/>
              <a:t>1. Combination reactions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2. Decomposition reactions</a:t>
            </a:r>
            <a:br>
              <a:rPr lang="en-US" sz="3200" dirty="0" smtClean="0"/>
            </a:br>
            <a:r>
              <a:rPr lang="en-US" sz="3200" dirty="0"/>
              <a:t>	</a:t>
            </a:r>
            <a:r>
              <a:rPr lang="en-US" sz="3200" dirty="0" smtClean="0"/>
              <a:t>3. Displacement reactions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b. Aqueous Solutions</a:t>
            </a:r>
            <a:br>
              <a:rPr lang="en-US" sz="4000" dirty="0" smtClean="0"/>
            </a:br>
            <a:r>
              <a:rPr lang="en-US" sz="3200" dirty="0"/>
              <a:t>	1. </a:t>
            </a:r>
            <a:r>
              <a:rPr lang="en-US" sz="3200" dirty="0" smtClean="0"/>
              <a:t>Compounds in aqueous solution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2. </a:t>
            </a:r>
            <a:r>
              <a:rPr lang="en-US" sz="3200" dirty="0" smtClean="0"/>
              <a:t>Electrolytes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	3. </a:t>
            </a:r>
            <a:r>
              <a:rPr lang="en-US" sz="3200" dirty="0" smtClean="0"/>
              <a:t>Solubility of ionic compounds</a:t>
            </a:r>
            <a:r>
              <a:rPr lang="en-US" sz="4000" dirty="0"/>
              <a:t/>
            </a:r>
            <a:br>
              <a:rPr lang="en-US" sz="40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2" y="76200"/>
            <a:ext cx="7265988" cy="66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2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2" y="76200"/>
            <a:ext cx="7265988" cy="66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54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2" y="76200"/>
            <a:ext cx="7265988" cy="667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8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Section 4.4 </a:t>
            </a:r>
            <a:br>
              <a:rPr lang="en-US" altLang="en-US" smtClean="0"/>
            </a:br>
            <a:r>
              <a:rPr lang="en-US" altLang="en-US" smtClean="0"/>
              <a:t>Oxidation Reduction Reactions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Redox Reactions</a:t>
            </a:r>
          </a:p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Electron-Transfer Reactions</a:t>
            </a:r>
          </a:p>
        </p:txBody>
      </p:sp>
    </p:spTree>
    <p:extLst>
      <p:ext uri="{BB962C8B-B14F-4D97-AF65-F5344CB8AC3E}">
        <p14:creationId xmlns:p14="http://schemas.microsoft.com/office/powerpoint/2010/main" val="6873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04800" y="598488"/>
            <a:ext cx="5268913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u="sng" dirty="0">
                <a:latin typeface="Calibri" pitchFamily="34" charset="0"/>
              </a:rPr>
              <a:t>In this section:</a:t>
            </a: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514350" indent="-514350">
              <a:buFontTx/>
              <a:buAutoNum type="alphaLcPeriod"/>
              <a:defRPr/>
            </a:pPr>
            <a:r>
              <a:rPr lang="en-US" sz="3200" dirty="0">
                <a:latin typeface="Calibri" pitchFamily="34" charset="0"/>
                <a:sym typeface="Wingdings" pitchFamily="2" charset="2"/>
              </a:rPr>
              <a:t>oxidation and reduction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en-US" sz="3200" dirty="0">
                <a:latin typeface="Calibri" pitchFamily="34" charset="0"/>
                <a:sym typeface="Wingdings" pitchFamily="2" charset="2"/>
              </a:rPr>
              <a:t>oxidation numbers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en-US" sz="3200" dirty="0">
                <a:latin typeface="Calibri" pitchFamily="34" charset="0"/>
                <a:sym typeface="Wingdings" pitchFamily="2" charset="2"/>
              </a:rPr>
              <a:t>recognizing </a:t>
            </a:r>
            <a:r>
              <a:rPr lang="en-US" sz="3200" dirty="0" err="1">
                <a:latin typeface="Calibri" pitchFamily="34" charset="0"/>
                <a:sym typeface="Wingdings" pitchFamily="2" charset="2"/>
              </a:rPr>
              <a:t>redox</a:t>
            </a:r>
            <a:r>
              <a:rPr lang="en-US" sz="3200" dirty="0">
                <a:latin typeface="Calibri" pitchFamily="34" charset="0"/>
                <a:sym typeface="Wingdings" pitchFamily="2" charset="2"/>
              </a:rPr>
              <a:t> reactions</a:t>
            </a:r>
          </a:p>
          <a:p>
            <a:pPr marL="514350" indent="-514350">
              <a:buFontTx/>
              <a:buAutoNum type="alphaLcPeriod"/>
              <a:defRPr/>
            </a:pPr>
            <a:r>
              <a:rPr lang="en-US" sz="3200" dirty="0">
                <a:latin typeface="Calibri" pitchFamily="34" charset="0"/>
                <a:sym typeface="Wingdings" pitchFamily="2" charset="2"/>
              </a:rPr>
              <a:t>predicting </a:t>
            </a:r>
            <a:r>
              <a:rPr lang="en-US" sz="3200" dirty="0" err="1">
                <a:latin typeface="Calibri" pitchFamily="34" charset="0"/>
                <a:sym typeface="Wingdings" pitchFamily="2" charset="2"/>
              </a:rPr>
              <a:t>redox</a:t>
            </a:r>
            <a:r>
              <a:rPr lang="en-US" sz="3200" dirty="0">
                <a:latin typeface="Calibri" pitchFamily="34" charset="0"/>
                <a:sym typeface="Wingdings" pitchFamily="2" charset="2"/>
              </a:rPr>
              <a:t> reactions</a:t>
            </a:r>
          </a:p>
          <a:p>
            <a:pPr marL="514350" indent="-514350">
              <a:defRPr/>
            </a:pPr>
            <a:endParaRPr lang="en-US" sz="3200" dirty="0">
              <a:latin typeface="Calibri" pitchFamily="34" charset="0"/>
              <a:sym typeface="Wingdings" pitchFamily="2" charset="2"/>
            </a:endParaRPr>
          </a:p>
          <a:p>
            <a:pPr marL="514350" indent="-514350">
              <a:defRPr/>
            </a:pPr>
            <a:r>
              <a:rPr lang="en-US" sz="3200" u="sng" dirty="0">
                <a:latin typeface="Calibri" pitchFamily="34" charset="0"/>
                <a:sym typeface="Wingdings" pitchFamily="2" charset="2"/>
              </a:rPr>
              <a:t>Not from this section</a:t>
            </a:r>
            <a:r>
              <a:rPr lang="en-US" sz="3200" dirty="0">
                <a:latin typeface="Calibri" pitchFamily="34" charset="0"/>
                <a:sym typeface="Wingdings" pitchFamily="2" charset="2"/>
              </a:rPr>
              <a:t>:</a:t>
            </a:r>
          </a:p>
          <a:p>
            <a:pPr marL="514350" indent="-514350">
              <a:defRPr/>
            </a:pPr>
            <a:endParaRPr lang="en-US" sz="3200" dirty="0">
              <a:latin typeface="Calibri" pitchFamily="34" charset="0"/>
              <a:sym typeface="Wingdings" pitchFamily="2" charset="2"/>
            </a:endParaRPr>
          </a:p>
          <a:p>
            <a:pPr marL="514350" indent="-514350">
              <a:defRPr/>
            </a:pPr>
            <a:r>
              <a:rPr lang="en-US" sz="3200" dirty="0">
                <a:latin typeface="Calibri" pitchFamily="34" charset="0"/>
                <a:sym typeface="Wingdings" pitchFamily="2" charset="2"/>
              </a:rPr>
              <a:t>a. Organic reactions</a:t>
            </a:r>
          </a:p>
          <a:p>
            <a:pPr>
              <a:defRPr/>
            </a:pPr>
            <a:endParaRPr lang="en-US" sz="3200" baseline="30000" dirty="0">
              <a:latin typeface="Calibri" pitchFamily="34" charset="0"/>
              <a:sym typeface="Wingdings" pitchFamily="2" charset="2"/>
            </a:endParaRPr>
          </a:p>
          <a:p>
            <a:pPr>
              <a:defRPr/>
            </a:pPr>
            <a:endParaRPr lang="en-US" sz="3200" baseline="-25000" dirty="0">
              <a:latin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59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8643938" cy="583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u="sng">
                <a:latin typeface="Calibri" pitchFamily="34" charset="0"/>
              </a:rPr>
              <a:t>Oxidation-Reduction Reactions</a:t>
            </a:r>
          </a:p>
          <a:p>
            <a:pPr eaLnBrk="1" hangingPunct="1"/>
            <a:endParaRPr lang="en-US" altLang="en-US" sz="3200">
              <a:latin typeface="Calibri" pitchFamily="34" charset="0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Oxidation = loss of electrons</a:t>
            </a: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Reduction = gain of electrons</a:t>
            </a: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	Zn(s) + Cu</a:t>
            </a:r>
            <a:r>
              <a:rPr lang="en-US" altLang="en-US" sz="3200" baseline="30000">
                <a:latin typeface="Calibri" pitchFamily="34" charset="0"/>
              </a:rPr>
              <a:t>2+</a:t>
            </a:r>
            <a:r>
              <a:rPr lang="en-US" altLang="en-US" sz="3200">
                <a:latin typeface="Calibri" pitchFamily="34" charset="0"/>
              </a:rPr>
              <a:t>(aq) 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  Zn</a:t>
            </a:r>
            <a:r>
              <a:rPr lang="en-US" altLang="en-US" sz="3200" baseline="30000">
                <a:latin typeface="Calibri" pitchFamily="34" charset="0"/>
                <a:sym typeface="Wingdings" pitchFamily="2" charset="2"/>
              </a:rPr>
              <a:t>2+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(aq) + Cu(s)</a:t>
            </a:r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Oxidation Half-Reaction:     Zn(s)   Zn</a:t>
            </a:r>
            <a:r>
              <a:rPr lang="en-US" altLang="en-US" sz="3200" baseline="30000">
                <a:latin typeface="Calibri" pitchFamily="34" charset="0"/>
                <a:sym typeface="Wingdings" pitchFamily="2" charset="2"/>
              </a:rPr>
              <a:t>2+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(aq) + 2 e</a:t>
            </a:r>
            <a:r>
              <a:rPr lang="en-US" altLang="en-US" sz="3200" baseline="30000">
                <a:latin typeface="Calibri" pitchFamily="34" charset="0"/>
                <a:sym typeface="Wingdings" pitchFamily="2" charset="2"/>
              </a:rPr>
              <a:t>-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 </a:t>
            </a:r>
          </a:p>
          <a:p>
            <a:pPr eaLnBrk="1" hangingPunct="1"/>
            <a:endParaRPr lang="en-US" altLang="en-US" sz="320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Reduction Half-Reaction:    Cu</a:t>
            </a:r>
            <a:r>
              <a:rPr lang="en-US" altLang="en-US" sz="3200" baseline="30000">
                <a:latin typeface="Calibri" pitchFamily="34" charset="0"/>
                <a:sym typeface="Wingdings" pitchFamily="2" charset="2"/>
              </a:rPr>
              <a:t>2+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(aq) + 2 e</a:t>
            </a:r>
            <a:r>
              <a:rPr lang="en-US" altLang="en-US" sz="3200" baseline="30000">
                <a:latin typeface="Calibri" pitchFamily="34" charset="0"/>
                <a:sym typeface="Wingdings" pitchFamily="2" charset="2"/>
              </a:rPr>
              <a:t>-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  Cu(s)</a:t>
            </a: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459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57200" y="533400"/>
            <a:ext cx="7629525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u="sng">
                <a:latin typeface="Calibri" pitchFamily="34" charset="0"/>
              </a:rPr>
              <a:t>Oxidation-Reduction Reactions</a:t>
            </a:r>
          </a:p>
          <a:p>
            <a:pPr eaLnBrk="1" hangingPunct="1"/>
            <a:endParaRPr lang="en-US" altLang="en-US" sz="3200">
              <a:latin typeface="Calibri" pitchFamily="34" charset="0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Oxidation = loss of electrons</a:t>
            </a: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Reduction = gain of electrons</a:t>
            </a: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	Zn(s) + Cu</a:t>
            </a:r>
            <a:r>
              <a:rPr lang="en-US" altLang="en-US" sz="3200" baseline="30000">
                <a:latin typeface="Calibri" pitchFamily="34" charset="0"/>
              </a:rPr>
              <a:t>2+</a:t>
            </a:r>
            <a:r>
              <a:rPr lang="en-US" altLang="en-US" sz="3200">
                <a:latin typeface="Calibri" pitchFamily="34" charset="0"/>
              </a:rPr>
              <a:t>(aq) 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  Zn</a:t>
            </a:r>
            <a:r>
              <a:rPr lang="en-US" altLang="en-US" sz="3200" baseline="30000">
                <a:latin typeface="Calibri" pitchFamily="34" charset="0"/>
                <a:sym typeface="Wingdings" pitchFamily="2" charset="2"/>
              </a:rPr>
              <a:t>2+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(aq) + Cu(s)</a:t>
            </a:r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Oxidizing agent = oxidant = gains electrons</a:t>
            </a: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Reducing agent = reductant = loses electrons</a:t>
            </a:r>
          </a:p>
          <a:p>
            <a:pPr eaLnBrk="1" hangingPunct="1"/>
            <a:endParaRPr lang="en-US" altLang="en-US" sz="3200" baseline="30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573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Balancing </a:t>
            </a:r>
            <a:r>
              <a:rPr lang="en-US" sz="4400" dirty="0">
                <a:latin typeface="+mj-lt"/>
                <a:ea typeface="+mj-ea"/>
                <a:cs typeface="+mj-cs"/>
              </a:rPr>
              <a:t>Simple </a:t>
            </a:r>
            <a:r>
              <a:rPr lang="en-US" sz="4400" dirty="0" err="1">
                <a:latin typeface="+mj-lt"/>
                <a:ea typeface="+mj-ea"/>
                <a:cs typeface="+mj-cs"/>
              </a:rPr>
              <a:t>Redox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  <a:r>
              <a:rPr lang="en-US" sz="4400" dirty="0">
                <a:latin typeface="+mj-lt"/>
                <a:ea typeface="+mj-ea"/>
                <a:cs typeface="+mj-cs"/>
              </a:rPr>
              <a:t>Reactions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609600" y="1854200"/>
            <a:ext cx="76660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Cu(s) +    Ag</a:t>
            </a:r>
            <a:r>
              <a:rPr lang="en-US" altLang="en-US" sz="3200" baseline="30000"/>
              <a:t>+</a:t>
            </a:r>
            <a:r>
              <a:rPr lang="en-US" altLang="en-US" sz="3200"/>
              <a:t>(aq) </a:t>
            </a:r>
            <a:r>
              <a:rPr lang="en-US" altLang="en-US" sz="3200">
                <a:sym typeface="Wingdings" pitchFamily="2" charset="2"/>
              </a:rPr>
              <a:t>   Cu</a:t>
            </a:r>
            <a:r>
              <a:rPr lang="en-US" altLang="en-US" sz="3200" baseline="30000">
                <a:sym typeface="Wingdings" pitchFamily="2" charset="2"/>
              </a:rPr>
              <a:t>2+</a:t>
            </a:r>
            <a:r>
              <a:rPr lang="en-US" altLang="en-US" sz="3200">
                <a:sym typeface="Wingdings" pitchFamily="2" charset="2"/>
              </a:rPr>
              <a:t>(aq) +  2 Ag(s)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809104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Oxidation Numbers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09600" y="1854200"/>
            <a:ext cx="76311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/>
              <a:t>Electron tracking method.</a:t>
            </a:r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Oxidation numbers do </a:t>
            </a:r>
            <a:r>
              <a:rPr lang="en-US" altLang="en-US" sz="3200" i="1"/>
              <a:t>not</a:t>
            </a:r>
            <a:r>
              <a:rPr lang="en-US" altLang="en-US" sz="3200"/>
              <a:t> imply charges.</a:t>
            </a:r>
          </a:p>
        </p:txBody>
      </p:sp>
    </p:spTree>
    <p:extLst>
      <p:ext uri="{BB962C8B-B14F-4D97-AF65-F5344CB8AC3E}">
        <p14:creationId xmlns:p14="http://schemas.microsoft.com/office/powerpoint/2010/main" val="3859459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725328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4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or more reactants form a single product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33811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640" y="3948492"/>
            <a:ext cx="5707760" cy="690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943445"/>
            <a:ext cx="5486400" cy="619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028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457200" y="381000"/>
            <a:ext cx="187325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u="sng"/>
              <a:t>Examples</a:t>
            </a:r>
            <a:r>
              <a:rPr lang="en-US" altLang="en-US" sz="2400"/>
              <a:t>: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N in N</a:t>
            </a:r>
            <a:r>
              <a:rPr lang="en-US" altLang="en-US" sz="2400" baseline="-25000"/>
              <a:t>2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Fe in Fe</a:t>
            </a:r>
            <a:r>
              <a:rPr lang="en-US" altLang="en-US" sz="2400" baseline="30000"/>
              <a:t>3+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N in NO</a:t>
            </a:r>
            <a:r>
              <a:rPr lang="en-US" altLang="en-US" sz="2400" baseline="-25000"/>
              <a:t>2</a:t>
            </a:r>
            <a:r>
              <a:rPr lang="en-US" altLang="en-US" sz="2400" baseline="30000"/>
              <a:t>-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O in 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Cl in NaOCl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Mn in MnO</a:t>
            </a:r>
            <a:r>
              <a:rPr lang="en-US" altLang="en-US" sz="2400" baseline="-25000"/>
              <a:t>4</a:t>
            </a:r>
            <a:r>
              <a:rPr lang="en-US" altLang="en-US" sz="2400" baseline="3000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618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04800" y="304800"/>
            <a:ext cx="8097838" cy="41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i="1" u="sng">
                <a:latin typeface="Calibri" pitchFamily="34" charset="0"/>
              </a:rPr>
              <a:t>Recognizing</a:t>
            </a:r>
            <a:r>
              <a:rPr lang="en-US" altLang="en-US" sz="3200" u="sng">
                <a:latin typeface="Calibri" pitchFamily="34" charset="0"/>
              </a:rPr>
              <a:t> Oxidation-Reduction Reactions</a:t>
            </a:r>
          </a:p>
          <a:p>
            <a:pPr eaLnBrk="1" hangingPunct="1"/>
            <a:endParaRPr lang="en-US" altLang="en-US" sz="3200">
              <a:latin typeface="Calibri" pitchFamily="34" charset="0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Oxidation = loss of electrons = increase in ox #</a:t>
            </a:r>
          </a:p>
          <a:p>
            <a:pPr eaLnBrk="1" hangingPunct="1"/>
            <a:r>
              <a:rPr lang="en-US" altLang="en-US" sz="3200">
                <a:latin typeface="Calibri" pitchFamily="34" charset="0"/>
                <a:sym typeface="Wingdings" pitchFamily="2" charset="2"/>
              </a:rPr>
              <a:t>Reduction = gain of electrons = decrease in ox #</a:t>
            </a: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		4 Fe + 3 O</a:t>
            </a:r>
            <a:r>
              <a:rPr lang="en-US" altLang="en-US" sz="3200" baseline="-25000">
                <a:latin typeface="Calibri" pitchFamily="34" charset="0"/>
              </a:rPr>
              <a:t>2</a:t>
            </a:r>
            <a:r>
              <a:rPr lang="en-US" altLang="en-US" sz="3200">
                <a:latin typeface="Calibri" pitchFamily="34" charset="0"/>
              </a:rPr>
              <a:t> 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  2 Fe</a:t>
            </a:r>
            <a:r>
              <a:rPr lang="en-US" altLang="en-US" sz="3200" baseline="-25000">
                <a:latin typeface="Calibri" pitchFamily="34" charset="0"/>
                <a:sym typeface="Wingdings" pitchFamily="2" charset="2"/>
              </a:rPr>
              <a:t>2</a:t>
            </a:r>
            <a:r>
              <a:rPr lang="en-US" altLang="en-US" sz="3200">
                <a:latin typeface="Calibri" pitchFamily="34" charset="0"/>
                <a:sym typeface="Wingdings" pitchFamily="2" charset="2"/>
              </a:rPr>
              <a:t>O</a:t>
            </a:r>
            <a:r>
              <a:rPr lang="en-US" altLang="en-US" sz="3200" baseline="-25000">
                <a:latin typeface="Calibri" pitchFamily="34" charset="0"/>
                <a:sym typeface="Wingdings" pitchFamily="2" charset="2"/>
              </a:rPr>
              <a:t>3</a:t>
            </a: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30000">
              <a:latin typeface="Calibri" pitchFamily="34" charset="0"/>
              <a:sym typeface="Wingdings" pitchFamily="2" charset="2"/>
            </a:endParaRPr>
          </a:p>
          <a:p>
            <a:pPr eaLnBrk="1" hangingPunct="1"/>
            <a:endParaRPr lang="en-US" altLang="en-US" sz="3200" baseline="-25000">
              <a:latin typeface="Calibri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85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0675" y="276225"/>
            <a:ext cx="47117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US" sz="2400" dirty="0" err="1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CuO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(s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) + H</a:t>
            </a:r>
            <a:r>
              <a:rPr lang="en-US" sz="2400" baseline="-300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(g) 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Cu(s) + H</a:t>
            </a:r>
            <a:r>
              <a:rPr lang="en-US" sz="2400" baseline="-300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O(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MT Extra" pitchFamily="18" charset="2"/>
              </a:rPr>
              <a:t>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endParaRPr lang="en-US" sz="2400" dirty="0">
              <a:latin typeface="Arial" pitchFamily="34" charset="0"/>
              <a:cs typeface="Arial" pitchFamily="34" charset="0"/>
              <a:sym typeface="MT Extra" pitchFamily="18" charset="2"/>
            </a:endParaRPr>
          </a:p>
          <a:p>
            <a:pPr marL="342900" indent="-342900">
              <a:defRPr/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CaCO</a:t>
            </a:r>
            <a:r>
              <a:rPr lang="en-US" sz="2400" baseline="-30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(s) 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CaO(s) + CO</a:t>
            </a:r>
            <a:r>
              <a:rPr lang="en-US" sz="2400" baseline="-300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2</a:t>
            </a:r>
            <a:r>
              <a:rPr lang="en-US" sz="2400" dirty="0">
                <a:latin typeface="Times New Roman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(g)</a:t>
            </a:r>
          </a:p>
          <a:p>
            <a:pPr marL="342900" indent="-342900">
              <a:defRPr/>
            </a:pPr>
            <a:endParaRPr lang="en-US" sz="2400" dirty="0">
              <a:latin typeface="Times New Roman" pitchFamily="18" charset="0"/>
              <a:cs typeface="Arial" pitchFamily="34" charset="0"/>
              <a:sym typeface="MT Extra" pitchFamily="18" charset="2"/>
            </a:endParaRPr>
          </a:p>
          <a:p>
            <a:pPr eaLnBrk="0" hangingPunct="0">
              <a:defRPr/>
            </a:pPr>
            <a:endParaRPr lang="en-US" sz="2400" dirty="0">
              <a:latin typeface="Times New Roman" pitchFamily="18" charset="0"/>
              <a:ea typeface="Times New Roman" pitchFamily="18" charset="0"/>
              <a:cs typeface="Arial" pitchFamily="34" charset="0"/>
              <a:sym typeface="MT Extra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1503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22263" y="457200"/>
            <a:ext cx="84407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MnO</a:t>
            </a:r>
            <a:r>
              <a:rPr lang="en-US" altLang="en-US" sz="2200" baseline="-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</a:t>
            </a:r>
            <a:r>
              <a:rPr lang="en-US" altLang="en-US" sz="2200" baseline="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(aq) + 5 Fe</a:t>
            </a:r>
            <a:r>
              <a:rPr lang="en-US" altLang="en-US" sz="2200" baseline="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2+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(aq) + 8 H</a:t>
            </a:r>
            <a:r>
              <a:rPr lang="en-US" altLang="en-US" sz="2200" baseline="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(aq) </a:t>
            </a:r>
            <a:r>
              <a:rPr lang="en-US" altLang="en-US" sz="2200">
                <a:cs typeface="Times New Roman" pitchFamily="18" charset="0"/>
              </a:rPr>
              <a:t>  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Mn</a:t>
            </a:r>
            <a:r>
              <a:rPr lang="en-US" altLang="en-US" sz="2200" baseline="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2+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(aq) + 4 H</a:t>
            </a:r>
            <a:r>
              <a:rPr lang="en-US" altLang="en-US" sz="2200" baseline="-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O(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</a:t>
            </a:r>
            <a:r>
              <a:rPr lang="en-US" altLang="en-US" sz="2200">
                <a:cs typeface="Times New Roman" pitchFamily="18" charset="0"/>
              </a:rPr>
              <a:t>)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 + 5 Fe</a:t>
            </a:r>
            <a:r>
              <a:rPr lang="en-US" altLang="en-US" sz="2200" baseline="3000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3+</a:t>
            </a:r>
            <a:r>
              <a:rPr lang="en-US" altLang="en-US" sz="2200"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(aq)</a:t>
            </a:r>
          </a:p>
        </p:txBody>
      </p:sp>
    </p:spTree>
    <p:extLst>
      <p:ext uri="{BB962C8B-B14F-4D97-AF65-F5344CB8AC3E}">
        <p14:creationId xmlns:p14="http://schemas.microsoft.com/office/powerpoint/2010/main" val="3772320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/>
          <a:lstStyle/>
          <a:p>
            <a:r>
              <a:rPr lang="en-US" altLang="en-US" sz="3200" i="1" smtClean="0"/>
              <a:t>Predicting</a:t>
            </a:r>
            <a:r>
              <a:rPr lang="en-US" altLang="en-US" sz="3200" smtClean="0"/>
              <a:t> Redox Reactions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6136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8102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81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Organic Reactions</a:t>
            </a: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152400" y="1828800"/>
            <a:ext cx="88392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u="sng">
                <a:cs typeface="Times New Roman" pitchFamily="18" charset="0"/>
              </a:rPr>
              <a:t>A. Combustion Reactions</a:t>
            </a:r>
            <a:endParaRPr lang="en-US" altLang="en-US" sz="2000"/>
          </a:p>
          <a:p>
            <a:r>
              <a:rPr lang="en-US" altLang="en-US" sz="2400">
                <a:cs typeface="Times New Roman" pitchFamily="18" charset="0"/>
              </a:rPr>
              <a:t>Reaction with oxygen gas to form CO</a:t>
            </a:r>
            <a:r>
              <a:rPr lang="en-US" altLang="en-US" sz="2400" baseline="-30000">
                <a:cs typeface="Times New Roman" pitchFamily="18" charset="0"/>
              </a:rPr>
              <a:t>2</a:t>
            </a:r>
            <a:r>
              <a:rPr lang="en-US" altLang="en-US" sz="2400">
                <a:cs typeface="Times New Roman" pitchFamily="18" charset="0"/>
              </a:rPr>
              <a:t> and H</a:t>
            </a:r>
            <a:r>
              <a:rPr lang="en-US" altLang="en-US" sz="2400" baseline="-30000">
                <a:cs typeface="Times New Roman" pitchFamily="18" charset="0"/>
              </a:rPr>
              <a:t>2</a:t>
            </a:r>
            <a:r>
              <a:rPr lang="en-US" altLang="en-US" sz="2400">
                <a:cs typeface="Times New Roman" pitchFamily="18" charset="0"/>
              </a:rPr>
              <a:t>O.</a:t>
            </a:r>
            <a:endParaRPr lang="en-US" altLang="en-US" sz="2000"/>
          </a:p>
          <a:p>
            <a:r>
              <a:rPr lang="en-US" altLang="en-US" sz="2800">
                <a:cs typeface="Times New Roman" pitchFamily="18" charset="0"/>
              </a:rPr>
              <a:t>	C</a:t>
            </a:r>
            <a:r>
              <a:rPr lang="en-US" altLang="en-US" sz="2800" baseline="-30000">
                <a:cs typeface="Times New Roman" pitchFamily="18" charset="0"/>
              </a:rPr>
              <a:t>3</a:t>
            </a:r>
            <a:r>
              <a:rPr lang="en-US" altLang="en-US" sz="2800">
                <a:cs typeface="Times New Roman" pitchFamily="18" charset="0"/>
              </a:rPr>
              <a:t>H</a:t>
            </a:r>
            <a:r>
              <a:rPr lang="en-US" altLang="en-US" sz="2800" baseline="-30000">
                <a:cs typeface="Times New Roman" pitchFamily="18" charset="0"/>
              </a:rPr>
              <a:t>8</a:t>
            </a:r>
            <a:r>
              <a:rPr lang="en-US" altLang="en-US" sz="2800">
                <a:cs typeface="Times New Roman" pitchFamily="18" charset="0"/>
              </a:rPr>
              <a:t>(g) + 5 O</a:t>
            </a:r>
            <a:r>
              <a:rPr lang="en-US" altLang="en-US" sz="2800" baseline="-30000">
                <a:cs typeface="Times New Roman" pitchFamily="18" charset="0"/>
              </a:rPr>
              <a:t>2</a:t>
            </a:r>
            <a:r>
              <a:rPr lang="en-US" altLang="en-US" sz="2800">
                <a:cs typeface="Times New Roman" pitchFamily="18" charset="0"/>
              </a:rPr>
              <a:t>(g)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>
                <a:cs typeface="Times New Roman" pitchFamily="18" charset="0"/>
              </a:rPr>
              <a:t> 3 CO</a:t>
            </a:r>
            <a:r>
              <a:rPr lang="en-US" altLang="en-US" sz="2800" baseline="-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(g) + 4 H</a:t>
            </a:r>
            <a:r>
              <a:rPr lang="en-US" altLang="en-US" sz="2800" baseline="-300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O(l)</a:t>
            </a:r>
            <a:endParaRPr lang="en-US" altLang="en-US" sz="2000">
              <a:latin typeface="Times New Roman" pitchFamily="18" charset="0"/>
              <a:sym typeface="Wingdings" pitchFamily="2" charset="2"/>
            </a:endParaRPr>
          </a:p>
          <a:p>
            <a:endParaRPr lang="en-US" altLang="en-US" sz="280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810000"/>
            <a:ext cx="64309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u="sng">
                <a:cs typeface="Times New Roman" pitchFamily="18" charset="0"/>
              </a:rPr>
              <a:t>B. Substitution Reactions</a:t>
            </a:r>
            <a:endParaRPr lang="en-US" altLang="en-US" sz="2000"/>
          </a:p>
          <a:p>
            <a:r>
              <a:rPr lang="en-US" altLang="en-US" sz="2400">
                <a:cs typeface="Times New Roman" pitchFamily="18" charset="0"/>
              </a:rPr>
              <a:t>Exchange of one atom or molecular fragment.</a:t>
            </a:r>
            <a:endParaRPr lang="en-US" altLang="en-US" sz="2000"/>
          </a:p>
          <a:p>
            <a:endParaRPr lang="en-US" altLang="en-US" sz="360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876800"/>
            <a:ext cx="56292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8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219200"/>
            <a:ext cx="632936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696436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228600" y="381000"/>
            <a:ext cx="49609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u="sng">
                <a:cs typeface="Times New Roman" pitchFamily="18" charset="0"/>
              </a:rPr>
              <a:t>C. Addition Reactions</a:t>
            </a:r>
            <a:endParaRPr lang="en-US" altLang="en-US" sz="2000"/>
          </a:p>
          <a:p>
            <a:r>
              <a:rPr lang="en-US" altLang="en-US" sz="2400">
                <a:cs typeface="Times New Roman" pitchFamily="18" charset="0"/>
              </a:rPr>
              <a:t>Addition of two molecules together.</a:t>
            </a:r>
            <a:endParaRPr lang="en-US" altLang="en-US" sz="2000"/>
          </a:p>
          <a:p>
            <a:endParaRPr lang="en-US" altLang="en-US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228600" y="3235325"/>
            <a:ext cx="65182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u="sng">
                <a:cs typeface="Times New Roman" pitchFamily="18" charset="0"/>
              </a:rPr>
              <a:t>D. Elimination Reactions</a:t>
            </a:r>
            <a:endParaRPr lang="en-US" altLang="en-US" sz="2000"/>
          </a:p>
          <a:p>
            <a:r>
              <a:rPr lang="en-US" altLang="en-US" sz="2400">
                <a:cs typeface="Times New Roman" pitchFamily="18" charset="0"/>
              </a:rPr>
              <a:t>Ejection of a small molecule from a larger one.</a:t>
            </a:r>
            <a:endParaRPr lang="en-US" altLang="en-US" sz="2000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22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381000"/>
            <a:ext cx="91027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u="sng">
                <a:cs typeface="Times New Roman" pitchFamily="18" charset="0"/>
              </a:rPr>
              <a:t>E. Isomerization (Rearrangement) Reactions</a:t>
            </a:r>
            <a:endParaRPr lang="en-US" altLang="en-US" sz="2000"/>
          </a:p>
          <a:p>
            <a:r>
              <a:rPr lang="en-US" altLang="en-US" sz="2400">
                <a:cs typeface="Times New Roman" pitchFamily="18" charset="0"/>
              </a:rPr>
              <a:t>Change of shape of a molecule without gain or loss of any atoms.</a:t>
            </a:r>
            <a:endParaRPr lang="en-US" altLang="en-US" sz="2000"/>
          </a:p>
          <a:p>
            <a:endParaRPr lang="en-US" altLang="en-US" sz="360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535146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26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57588" y="4513263"/>
              <a:ext cx="6350" cy="6350"/>
            </p14:xfrm>
          </p:contentPart>
        </mc:Choice>
        <mc:Fallback>
          <p:pic>
            <p:nvPicPr>
              <p:cNvPr id="1026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53002" y="4508677"/>
                <a:ext cx="15875" cy="1763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192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single reactant breaks up to form two or more products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635" y="2971800"/>
            <a:ext cx="541756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67200"/>
            <a:ext cx="614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42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Displacement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“part” of a compound is replaced by another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39290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91000"/>
            <a:ext cx="7696200" cy="751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10200"/>
            <a:ext cx="809105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38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Double Displacement Reactions</a:t>
            </a:r>
            <a:br>
              <a:rPr lang="en-US" dirty="0" smtClean="0"/>
            </a:br>
            <a:r>
              <a:rPr lang="en-US" dirty="0" smtClean="0"/>
              <a:t>Metathesis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382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atoms or ions exchange.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86" y="2362200"/>
            <a:ext cx="58284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24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382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atoms or ions exchange.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86" y="533400"/>
            <a:ext cx="58284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676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Precipitation reactions: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78677"/>
            <a:ext cx="8610600" cy="66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9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382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atoms or ions exchange.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86" y="533400"/>
            <a:ext cx="58284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17526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Acid-base (neutralization) reactions: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36" y="2667000"/>
            <a:ext cx="6966764" cy="58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5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382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atoms or ions exchange.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86" y="685800"/>
            <a:ext cx="58284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17526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Gas-forming reactions: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13" y="2743200"/>
            <a:ext cx="6076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3505200"/>
            <a:ext cx="416242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713" y="4752975"/>
            <a:ext cx="675163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063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543</Words>
  <Application>Microsoft Office PowerPoint</Application>
  <PresentationFormat>On-screen Show (4:3)</PresentationFormat>
  <Paragraphs>186</Paragraphs>
  <Slides>37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Section 4.1 and 4.2 Types of Chemical Reactions and Aqueous Solutions </vt:lpstr>
      <vt:lpstr>In this section:  a. Types of Chemical reactions  1. Combination reactions  2. Decomposition reactions  3. Displacement reactions b. Aqueous Solutions  1. Compounds in aqueous solution  2. Electrolytes  3. Solubility of ionic compounds </vt:lpstr>
      <vt:lpstr>Combination Reactions</vt:lpstr>
      <vt:lpstr>Decomposition Reactions</vt:lpstr>
      <vt:lpstr>Single Displacement Reactions</vt:lpstr>
      <vt:lpstr>Double Displacement Reactions Metathesis Reactions</vt:lpstr>
      <vt:lpstr>PowerPoint Presentation</vt:lpstr>
      <vt:lpstr>PowerPoint Presentation</vt:lpstr>
      <vt:lpstr>PowerPoint Presentation</vt:lpstr>
      <vt:lpstr>Aqueous Solutions</vt:lpstr>
      <vt:lpstr>Aqueous Solutions: Electrolytes</vt:lpstr>
      <vt:lpstr>Aqueous Solutions: Electrolytes</vt:lpstr>
      <vt:lpstr>Aqueous Solutions: Electrolytes</vt:lpstr>
      <vt:lpstr>Aqueous Solutions: Electrolytes</vt:lpstr>
      <vt:lpstr>Aqueous Solutions: Electrolytes</vt:lpstr>
      <vt:lpstr>Solubility of Ionic Compounds</vt:lpstr>
      <vt:lpstr>Solubility of Ionic Compounds</vt:lpstr>
      <vt:lpstr>Solubility Rules</vt:lpstr>
      <vt:lpstr>Solubility Rules</vt:lpstr>
      <vt:lpstr>PowerPoint Presentation</vt:lpstr>
      <vt:lpstr>PowerPoint Presentation</vt:lpstr>
      <vt:lpstr>PowerPoint Presentation</vt:lpstr>
      <vt:lpstr>Section 4.4  Oxidation Reduction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Predicting Redox Reactions</vt:lpstr>
      <vt:lpstr>Organic Reactions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Stoichiometry and Chemical Reactions</dc:title>
  <dc:creator>Bill2</dc:creator>
  <cp:lastModifiedBy>odagomo</cp:lastModifiedBy>
  <cp:revision>18</cp:revision>
  <dcterms:created xsi:type="dcterms:W3CDTF">2012-09-06T14:19:34Z</dcterms:created>
  <dcterms:modified xsi:type="dcterms:W3CDTF">2013-09-27T13:21:01Z</dcterms:modified>
</cp:coreProperties>
</file>