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2" r:id="rId2"/>
    <p:sldId id="256" r:id="rId3"/>
    <p:sldId id="281" r:id="rId4"/>
    <p:sldId id="257" r:id="rId5"/>
    <p:sldId id="258" r:id="rId6"/>
    <p:sldId id="259" r:id="rId7"/>
    <p:sldId id="261" r:id="rId8"/>
    <p:sldId id="262" r:id="rId9"/>
    <p:sldId id="289" r:id="rId10"/>
    <p:sldId id="265" r:id="rId11"/>
    <p:sldId id="290" r:id="rId12"/>
    <p:sldId id="264" r:id="rId13"/>
    <p:sldId id="291" r:id="rId14"/>
    <p:sldId id="263" r:id="rId15"/>
    <p:sldId id="292" r:id="rId16"/>
    <p:sldId id="293" r:id="rId17"/>
    <p:sldId id="294" r:id="rId18"/>
    <p:sldId id="295" r:id="rId19"/>
    <p:sldId id="296" r:id="rId20"/>
    <p:sldId id="266" r:id="rId21"/>
    <p:sldId id="268" r:id="rId22"/>
    <p:sldId id="267" r:id="rId23"/>
    <p:sldId id="275" r:id="rId24"/>
    <p:sldId id="270" r:id="rId25"/>
    <p:sldId id="271" r:id="rId26"/>
    <p:sldId id="282" r:id="rId27"/>
    <p:sldId id="273" r:id="rId28"/>
    <p:sldId id="274" r:id="rId29"/>
    <p:sldId id="297" r:id="rId30"/>
    <p:sldId id="276" r:id="rId31"/>
    <p:sldId id="288" r:id="rId32"/>
    <p:sldId id="278" r:id="rId33"/>
    <p:sldId id="279" r:id="rId34"/>
    <p:sldId id="280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540.05981" units="1/in"/>
          <inkml:channelProperty channel="Y" name="resolution" value="2540.04126" units="1/in"/>
          <inkml:channelProperty channel="F" name="resolution" value="0" units="1/dev"/>
        </inkml:channelProperties>
      </inkml:inkSource>
      <inkml:timestamp xml:id="ts0" timeString="2008-11-19T15:16:09.7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3335 37 12,'0'0'22,"47"-2"2,-47 2 1,0 0-12,0 0-4,-34 6-2,-9-7 0,-25 1 1,-10 0-1,-29 3-3,-7 0 0,-23 4-1,-2 0 1,-4 2 0,2-2-2,0 4 1,4-4 0,1 1 1,4-3-1,6 2 1,4-5-2,2 2-1,-1-2 1,2 0 0,6-1-1,5 0 0,6-2-1,7-1 1,7 0-1,11-3 0,12-1 0,13-2 0,13 1 0,12 1 0,10 1 1,17 5-1,0 0 1,23-3 0,9 8 0,10 2-1,11 1 1,16 3 0,14-1-1,12 0 0,13 0 1,12-1-1,13-1 0,8 2 0,9-1 0,2 1 0,1 0 0,2 0 0,-9 0-1,-6 1 1,-16-2 1,-7 1 0,-19-3-1,-11 0 1,-21-1-1,-15-2 1,-15-1-1,-18-2 1,-18-1-1,-23-3-2,-21 0 1,-23-3 0,-17 2 1,-22 0 0,-16 1-1,-12 2 0,-8 1 0,-6 3 2,-1 2-1,3 4 0,0 0 0,4 1 0,2 0 2,2 0-1,7 0 0,2-2 0,1-3-1,6-1 2,6-3-1,7 1-1,10-1 0,10-2 0,14 1-1,13-1-1,20 1 0,17 0 1,25 0-1,12-1 1,23 1 0,15-1 0,15-1 0,11-1 1,14-2 1,7-5-2,12 0 1,9-3 0,9-2 0,10-2 0,11-1 0,7 0 0,9 3 0,1 3 0,6 1 0,-6 3-1,-7 4 1,-12 0-1,-18 5 2,-17-3-2,-21 2 2,-17-1-1,-24 0 0,-21-2-1,-28 3 0,-8-11 0,-29 5-1,-24-2 2,-18-2-1,-23 1-1,-18 0 1,-13 2 1,-10 2 1,-3 1-1,3 0 0,10 2 0,7-2 0,9-1 1,11-1-1,15-1 0,13-2-5,11-4-14,9-4-13,18 7 0,3-5-1,16 11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BD63D7C-AB90-4F25-A066-D864E7C6362A}" type="datetimeFigureOut">
              <a:rPr lang="en-US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83F5364-928A-49A6-B4E4-BD0CA2508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47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3BD3-D505-4EDF-978D-81FE12ABE4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4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86977F-4127-4B74-AF0D-EC81920979F8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5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A6C768-5312-4F98-8320-7CD4FD40B482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65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5B00C2-4924-4501-86CC-E78CD02BA0F2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7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3636FB-6802-4066-9383-DB8C15DCCB0F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78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C7F301-B148-443F-9D08-43F44A26B8E4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23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D4A10E-E80B-45E6-9FF2-E5627E0248E7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14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65C3C9-71F8-4D97-B33F-825000BE3E15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76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1C4FC1-1E1D-47FD-A58B-4C9BD6FBB8D1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70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44C375-D4F1-4BD4-AF45-70152E5BFF86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85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AD1D91-CEAD-4090-972D-E2CCF11ACF42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5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8986D5-3447-446E-82ED-9D75F9C2AC4E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08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8AF6CE-195B-40AF-BF55-850A0793548F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05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F181E6-7AE4-4D06-8189-375187DE166B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73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F98C1F-7B28-426A-8FAC-21F9AC8A9713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3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51CC9-8394-4A34-904D-FECFBE126233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53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D23462-0801-43AE-AD20-6FD6F77721FF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18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9F12B8-0209-4A74-8AA7-C0CD19BC2289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85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C9350D-48E8-4790-8B62-36EBDB6B57A8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9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BF83F0-492B-4AE3-B160-403D04130E2A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7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032EC2-469C-4011-B184-509DDB29144F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6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015B19-B99E-4586-887D-FE7399F9CBC5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1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326E96-648D-4EE3-BD7D-DDF7F1036F04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33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EBE95D-C94A-4E60-8A62-2395F7E8B826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8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D52BCE-0C48-4502-86F8-2C93BF2CC4C5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5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725660-76F0-49CB-B600-2249B85FB329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6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6B48-6F0E-4B52-B417-7FF83FA25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8185-49F9-4204-8934-365CCF5B5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7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FAE5-BDE2-4762-B8F5-073045988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F8E76-05B1-4A4D-BF03-1743C5C03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40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7344F-84FD-4CBF-9FFC-4F5CC6EC7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8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00D2-7B7F-45D0-A03E-3026BF16B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703C-E47C-4307-84BF-4A40C89B2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E9F3F-C3FA-47BF-A28F-E8111332A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6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68308-A929-4D45-AE6F-1C6581165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BE3C-7631-47FC-84A5-8C1CC7EB2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98470-22F7-4BB9-BA55-0F8269030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1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1D106-AC6D-4623-B1A7-027DBC59F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3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7185B-7E76-4CA4-8E92-145636382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0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E8A9EF7-773D-4079-BB92-34BB62235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Sections </a:t>
            </a:r>
            <a:r>
              <a:rPr lang="en-US" sz="4000" dirty="0">
                <a:latin typeface="Calibri" panose="020F0502020204030204" pitchFamily="34" charset="0"/>
              </a:rPr>
              <a:t>9</a:t>
            </a:r>
            <a:r>
              <a:rPr lang="en-US" sz="4000" dirty="0" smtClean="0">
                <a:latin typeface="Calibri" panose="020F0502020204030204" pitchFamily="34" charset="0"/>
              </a:rPr>
              <a:t>.1 – 9.3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Valence Bond Theory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Hybrid Orbitals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Sigma and Pi Bonding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5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sp</a:t>
            </a:r>
            <a:r>
              <a:rPr lang="en-US" sz="4000" baseline="30000" dirty="0" smtClean="0">
                <a:latin typeface="Calibri" panose="020F0502020204030204" pitchFamily="34" charset="0"/>
              </a:rPr>
              <a:t>3</a:t>
            </a:r>
            <a:r>
              <a:rPr lang="en-US" sz="4000" dirty="0" smtClean="0">
                <a:latin typeface="Calibri" panose="020F0502020204030204" pitchFamily="34" charset="0"/>
              </a:rPr>
              <a:t> hybrid orbitals: energetics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89" y="2057400"/>
            <a:ext cx="7437021" cy="3243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sp</a:t>
            </a:r>
            <a:r>
              <a:rPr lang="en-US" sz="3200" baseline="30000" dirty="0" smtClean="0">
                <a:latin typeface="Calibri" panose="020F0502020204030204" pitchFamily="34" charset="0"/>
              </a:rPr>
              <a:t>3</a:t>
            </a:r>
            <a:r>
              <a:rPr lang="en-US" sz="3200" dirty="0" smtClean="0">
                <a:latin typeface="Calibri" panose="020F0502020204030204" pitchFamily="34" charset="0"/>
              </a:rPr>
              <a:t> bonding examples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066800"/>
            <a:ext cx="0" cy="525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1688373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76600"/>
            <a:ext cx="3723809" cy="190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57" y="3115038"/>
            <a:ext cx="4457143" cy="29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04" y="1371600"/>
            <a:ext cx="1619048" cy="1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3 Pairs: sp</a:t>
            </a:r>
            <a:r>
              <a:rPr lang="en-US" sz="4000" baseline="30000" dirty="0" smtClean="0">
                <a:latin typeface="Calibri" panose="020F0502020204030204" pitchFamily="34" charset="0"/>
              </a:rPr>
              <a:t>2</a:t>
            </a:r>
            <a:r>
              <a:rPr lang="en-US" sz="4000" dirty="0" smtClean="0">
                <a:latin typeface="Calibri" panose="020F0502020204030204" pitchFamily="34" charset="0"/>
              </a:rPr>
              <a:t> hybrid orbitals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86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5029200" y="2057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914400"/>
            <a:ext cx="17541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22" y="4032921"/>
            <a:ext cx="6600000" cy="261904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2400" y="3886200"/>
            <a:ext cx="891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sp</a:t>
            </a:r>
            <a:r>
              <a:rPr lang="en-US" sz="3200" baseline="30000" dirty="0" smtClean="0">
                <a:latin typeface="Calibri" panose="020F0502020204030204" pitchFamily="34" charset="0"/>
              </a:rPr>
              <a:t>2</a:t>
            </a:r>
            <a:r>
              <a:rPr lang="en-US" sz="3200" dirty="0" smtClean="0"/>
              <a:t> bonding example: BF</a:t>
            </a:r>
            <a:r>
              <a:rPr lang="en-US" sz="3200" baseline="-25000" dirty="0" smtClean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95400"/>
            <a:ext cx="1675740" cy="1427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95" y="3429000"/>
            <a:ext cx="570440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 </a:t>
            </a:r>
            <a:r>
              <a:rPr lang="en-US" sz="4000" dirty="0" smtClean="0">
                <a:latin typeface="Calibri" panose="020F0502020204030204" pitchFamily="34" charset="0"/>
              </a:rPr>
              <a:t>Pairs</a:t>
            </a:r>
            <a:r>
              <a:rPr lang="en-US" sz="4000" dirty="0" smtClean="0"/>
              <a:t>: </a:t>
            </a:r>
            <a:r>
              <a:rPr lang="en-US" sz="4000" dirty="0" err="1" smtClean="0"/>
              <a:t>sp</a:t>
            </a:r>
            <a:r>
              <a:rPr lang="en-US" sz="4000" dirty="0" smtClean="0"/>
              <a:t> hybrid orbitals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0275"/>
            <a:ext cx="486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3048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8"/>
          <p:cNvSpPr>
            <a:spLocks noChangeArrowheads="1"/>
          </p:cNvSpPr>
          <p:nvPr/>
        </p:nvSpPr>
        <p:spPr bwMode="auto">
          <a:xfrm>
            <a:off x="5029200" y="1676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 flipH="1">
            <a:off x="0" y="38100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67" y="3963988"/>
            <a:ext cx="7533333" cy="26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err="1" smtClean="0"/>
              <a:t>sp</a:t>
            </a:r>
            <a:r>
              <a:rPr lang="en-US" sz="3200" dirty="0" smtClean="0"/>
              <a:t> bonding example: BeF</a:t>
            </a:r>
            <a:r>
              <a:rPr lang="en-US" sz="3200" baseline="-25000" dirty="0" smtClean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65" y="1743566"/>
            <a:ext cx="2385393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124200"/>
            <a:ext cx="4809524" cy="12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smtClean="0">
                <a:latin typeface="Calibri" panose="020F0502020204030204" pitchFamily="34" charset="0"/>
              </a:rPr>
              <a:t>More complex 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2305756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Expanded</a:t>
            </a:r>
            <a:r>
              <a:rPr lang="en-US" sz="2400" dirty="0" smtClean="0"/>
              <a:t> Valence Cases: 5 structural pairs</a:t>
            </a:r>
          </a:p>
        </p:txBody>
      </p:sp>
      <p:pic>
        <p:nvPicPr>
          <p:cNvPr id="35843" name="Picture 2" descr="https://c-owl.umass.edu/ebook/genChem-beta2/images/book_content/09-24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7643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s://c-owl.umass.edu/ebook/genChem-beta2/images/book_content/09-25-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4038600"/>
            <a:ext cx="48498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Expanded</a:t>
            </a:r>
            <a:r>
              <a:rPr lang="en-US" sz="2400" dirty="0" smtClean="0"/>
              <a:t> Valence Cases: 6 structural pairs</a:t>
            </a:r>
          </a:p>
        </p:txBody>
      </p:sp>
      <p:pic>
        <p:nvPicPr>
          <p:cNvPr id="36867" name="Picture 2" descr="https://c-owl.umass.edu/ebook/genChem-beta2/images/book_content/09-27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75898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https://c-owl.umass.edu/ebook/genChem-beta2/images/book_content/09-28-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3733800"/>
            <a:ext cx="60721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Summary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28800"/>
            <a:ext cx="88693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Chemical Bonding Theories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8458200" cy="4191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u="sng" dirty="0" smtClean="0">
                <a:latin typeface="Calibri" panose="020F0502020204030204" pitchFamily="34" charset="0"/>
              </a:rPr>
              <a:t>Valence Bond Theory: Uses Lewis Structures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Bonds form using shared electrons between overlapping orbitals on adjacent atoms.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Orbitals arrange around central atom to avoid each other.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Two types of bonds: sigma and pi.</a:t>
            </a:r>
          </a:p>
          <a:p>
            <a:pPr algn="l" eaLnBrk="1" hangingPunct="1">
              <a:lnSpc>
                <a:spcPct val="90000"/>
              </a:lnSpc>
            </a:pPr>
            <a:endParaRPr lang="en-US" sz="2000" dirty="0" smtClean="0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sz="2000" dirty="0" smtClean="0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400" u="sng" dirty="0" smtClean="0">
                <a:latin typeface="Calibri" panose="020F0502020204030204" pitchFamily="34" charset="0"/>
              </a:rPr>
              <a:t>Molecular Orbital Theory: Uses MO Diagrams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Orbitals on atoms “mix” to make molecular </a:t>
            </a:r>
            <a:r>
              <a:rPr lang="en-US" sz="2000" dirty="0" err="1" smtClean="0">
                <a:latin typeface="Calibri" panose="020F0502020204030204" pitchFamily="34" charset="0"/>
              </a:rPr>
              <a:t>orbtials</a:t>
            </a:r>
            <a:r>
              <a:rPr lang="en-US" sz="2000" dirty="0" smtClean="0">
                <a:latin typeface="Calibri" panose="020F0502020204030204" pitchFamily="34" charset="0"/>
              </a:rPr>
              <a:t>, which go over 2 or more atoms.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Two electrons can be in an orbital.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Orbitals are either: bonding, </a:t>
            </a:r>
            <a:r>
              <a:rPr lang="en-US" sz="2000" dirty="0" err="1" smtClean="0">
                <a:latin typeface="Calibri" panose="020F0502020204030204" pitchFamily="34" charset="0"/>
              </a:rPr>
              <a:t>antibonding</a:t>
            </a:r>
            <a:r>
              <a:rPr lang="en-US" sz="2000" dirty="0" smtClean="0">
                <a:latin typeface="Calibri" panose="020F0502020204030204" pitchFamily="34" charset="0"/>
              </a:rPr>
              <a:t>, or nonbonding.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Bonds are either: sigma or pi.</a:t>
            </a:r>
          </a:p>
          <a:p>
            <a:pPr algn="l" eaLnBrk="1" hangingPunct="1">
              <a:lnSpc>
                <a:spcPct val="90000"/>
              </a:lnSpc>
            </a:pPr>
            <a:endParaRPr lang="en-US" sz="20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28800"/>
            <a:ext cx="7497762" cy="244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1000" y="1676400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Bond </a:t>
            </a:r>
          </a:p>
          <a:p>
            <a:r>
              <a:rPr lang="en-US" dirty="0" smtClean="0"/>
              <a:t>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552380" y="1828800"/>
            <a:ext cx="82868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sigma </a:t>
            </a:r>
            <a:r>
              <a:rPr lang="en-US" sz="3600" dirty="0">
                <a:latin typeface="Calibri" panose="020F0502020204030204" pitchFamily="34" charset="0"/>
              </a:rPr>
              <a:t>Bonding </a:t>
            </a:r>
            <a:r>
              <a:rPr lang="en-US" sz="3600" dirty="0" smtClean="0">
                <a:latin typeface="Calibri" panose="020F0502020204030204" pitchFamily="34" charset="0"/>
              </a:rPr>
              <a:t>involves: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 -- hybrid </a:t>
            </a:r>
            <a:r>
              <a:rPr lang="en-US" sz="3600" dirty="0">
                <a:latin typeface="Calibri" panose="020F0502020204030204" pitchFamily="34" charset="0"/>
              </a:rPr>
              <a:t>orbitals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 -- H </a:t>
            </a:r>
            <a:r>
              <a:rPr lang="en-US" sz="3600" dirty="0">
                <a:latin typeface="Calibri" panose="020F0502020204030204" pitchFamily="34" charset="0"/>
              </a:rPr>
              <a:t>1s </a:t>
            </a:r>
            <a:r>
              <a:rPr lang="en-US" sz="3600" dirty="0" smtClean="0">
                <a:latin typeface="Calibri" panose="020F0502020204030204" pitchFamily="34" charset="0"/>
              </a:rPr>
              <a:t>orbitals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 -- terminal atom p orbitals</a:t>
            </a:r>
            <a:endParaRPr lang="en-US" sz="36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36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36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pi </a:t>
            </a:r>
            <a:r>
              <a:rPr lang="en-US" sz="3600" dirty="0">
                <a:latin typeface="Calibri" panose="020F0502020204030204" pitchFamily="34" charset="0"/>
              </a:rPr>
              <a:t>bonding involves </a:t>
            </a:r>
            <a:r>
              <a:rPr lang="en-US" sz="3600" dirty="0" err="1">
                <a:latin typeface="Calibri" panose="020F0502020204030204" pitchFamily="34" charset="0"/>
              </a:rPr>
              <a:t>unhybridized</a:t>
            </a:r>
            <a:r>
              <a:rPr lang="en-US" sz="3600" dirty="0">
                <a:latin typeface="Calibri" panose="020F0502020204030204" pitchFamily="34" charset="0"/>
              </a:rPr>
              <a:t> p </a:t>
            </a:r>
            <a:r>
              <a:rPr lang="en-US" sz="3600" dirty="0" smtClean="0">
                <a:latin typeface="Calibri" panose="020F0502020204030204" pitchFamily="34" charset="0"/>
              </a:rPr>
              <a:t>orbitals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764803" y="685800"/>
            <a:ext cx="4016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latin typeface="Calibri" panose="020F0502020204030204" pitchFamily="34" charset="0"/>
              </a:rPr>
              <a:t>Sigma vs. Pi 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sigma bond formation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914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Calibri" panose="020F0502020204030204" pitchFamily="34" charset="0"/>
              </a:rPr>
              <a:t>Orbitals overlap directly between two nuclei:</a:t>
            </a: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76052638"/>
              </p:ext>
            </p:extLst>
          </p:nvPr>
        </p:nvGraphicFramePr>
        <p:xfrm>
          <a:off x="914400" y="4486275"/>
          <a:ext cx="33147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Image" r:id="rId4" imgW="3314286" imgH="1837609" progId="Photoshop.Image.6">
                  <p:embed/>
                </p:oleObj>
              </mc:Choice>
              <mc:Fallback>
                <p:oleObj name="Image" r:id="rId4" imgW="3314286" imgH="1837609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86275"/>
                        <a:ext cx="3314700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02437201"/>
              </p:ext>
            </p:extLst>
          </p:nvPr>
        </p:nvGraphicFramePr>
        <p:xfrm>
          <a:off x="4953000" y="4343400"/>
          <a:ext cx="3962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Image" r:id="rId6" imgW="2790476" imgH="1609098" progId="Photoshop.Image.6">
                  <p:embed/>
                </p:oleObj>
              </mc:Choice>
              <mc:Fallback>
                <p:oleObj name="Image" r:id="rId6" imgW="2790476" imgH="1609098" progId="Photoshop.Image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343400"/>
                        <a:ext cx="3962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15478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3788"/>
            <a:ext cx="213360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Line 10"/>
          <p:cNvSpPr>
            <a:spLocks noChangeShapeType="1"/>
          </p:cNvSpPr>
          <p:nvPr/>
        </p:nvSpPr>
        <p:spPr bwMode="auto">
          <a:xfrm>
            <a:off x="44196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304800"/>
            <a:ext cx="5715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pi Bond Formation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819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2667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25146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53000"/>
            <a:ext cx="21240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Line 9"/>
          <p:cNvSpPr>
            <a:spLocks noChangeShapeType="1"/>
          </p:cNvSpPr>
          <p:nvPr/>
        </p:nvSpPr>
        <p:spPr bwMode="auto">
          <a:xfrm>
            <a:off x="762000" y="3581400"/>
            <a:ext cx="4038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9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6975" y="5768975"/>
              <a:ext cx="1196975" cy="122238"/>
            </p14:xfrm>
          </p:contentPart>
        </mc:Choice>
        <mc:Fallback xmlns="">
          <p:pic>
            <p:nvPicPr>
              <p:cNvPr id="409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34015" y="5765009"/>
                <a:ext cx="1218215" cy="1395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Bonding in </a:t>
            </a:r>
            <a:r>
              <a:rPr lang="en-US" sz="4000" dirty="0" err="1" smtClean="0">
                <a:latin typeface="Calibri" panose="020F0502020204030204" pitchFamily="34" charset="0"/>
              </a:rPr>
              <a:t>Ethene</a:t>
            </a:r>
            <a:endParaRPr lang="en-US" sz="4000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00982"/>
            <a:ext cx="536706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43400"/>
            <a:ext cx="2542857" cy="1666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803" y="4495800"/>
            <a:ext cx="2657143" cy="16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Bonding</a:t>
            </a:r>
            <a:r>
              <a:rPr lang="en-US" dirty="0" smtClean="0"/>
              <a:t> in Acetylene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8200"/>
            <a:ext cx="7123809" cy="19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314" y="4038600"/>
            <a:ext cx="3314286" cy="15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4" y="3493044"/>
            <a:ext cx="5081086" cy="263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anose="020F0502020204030204" pitchFamily="34" charset="0"/>
              </a:rPr>
              <a:t>Advanced: Allene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917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581400" y="2000250"/>
            <a:ext cx="47943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alibri" panose="020F0502020204030204" pitchFamily="34" charset="0"/>
              </a:rPr>
              <a:t>Each end carbon is a flat trigonal.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alibri" panose="020F0502020204030204" pitchFamily="34" charset="0"/>
              </a:rPr>
              <a:t>Are they co-planar or perpendicular?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721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Bonding in </a:t>
            </a:r>
            <a:r>
              <a:rPr lang="en-US" dirty="0" err="1" smtClean="0">
                <a:latin typeface="Calibri" panose="020F0502020204030204" pitchFamily="34" charset="0"/>
              </a:rPr>
              <a:t>Allene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553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581400" cy="22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0200"/>
            <a:ext cx="7086600" cy="2048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425" y="4435919"/>
            <a:ext cx="4295238" cy="19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9445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Bonding</a:t>
            </a:r>
            <a:r>
              <a:rPr lang="en-US" dirty="0" smtClean="0"/>
              <a:t> in Benzene</a:t>
            </a:r>
          </a:p>
        </p:txBody>
      </p:sp>
      <p:pic>
        <p:nvPicPr>
          <p:cNvPr id="573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3017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4095750"/>
            <a:ext cx="32527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9" descr="https://c-owl.umass.edu/ebook/genChem-beta2/images/book_content/09-42-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28" y="3433762"/>
            <a:ext cx="29718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66" y="1182039"/>
            <a:ext cx="4209524" cy="19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Summary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752600"/>
            <a:ext cx="8869791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Orbitals on bonding atoms overlap directly between bonding atoms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09600" y="762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dirty="0">
                <a:solidFill>
                  <a:schemeClr val="tx2"/>
                </a:solidFill>
                <a:latin typeface="Calibri" panose="020F0502020204030204" pitchFamily="34" charset="0"/>
              </a:rPr>
              <a:t>Sigma (s) Bonding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65125" y="1941513"/>
            <a:ext cx="1384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Calibri" panose="020F0502020204030204" pitchFamily="34" charset="0"/>
              </a:rPr>
              <a:t>Between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Calibri" panose="020F0502020204030204" pitchFamily="34" charset="0"/>
              </a:rPr>
              <a:t>s orbitals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304800" y="5759450"/>
            <a:ext cx="1069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alibri" panose="020F0502020204030204" pitchFamily="34" charset="0"/>
              </a:rPr>
              <a:t>Between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alibri" panose="020F0502020204030204" pitchFamily="34" charset="0"/>
              </a:rPr>
              <a:t>p orbitals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28600" y="4038600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alibri" panose="020F0502020204030204" pitchFamily="34" charset="0"/>
              </a:rPr>
              <a:t>Between  s and p orbitals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564394"/>
            <a:ext cx="3161905" cy="14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095" y="3505200"/>
            <a:ext cx="3723809" cy="1523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5336375"/>
            <a:ext cx="3990476" cy="1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Conformations vs. Isomers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Isomers: Molecules with same formula but different structure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Conformers: Different temporary shapes of the same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anose="020F0502020204030204" pitchFamily="34" charset="0"/>
              </a:rPr>
              <a:t>Bond Rotations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Calibri" panose="020F0502020204030204" pitchFamily="34" charset="0"/>
              </a:rPr>
              <a:t>CAN happen around single bonds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Calibri" panose="020F0502020204030204" pitchFamily="34" charset="0"/>
              </a:rPr>
              <a:t>Cannot happen around double bonds</a:t>
            </a:r>
          </a:p>
        </p:txBody>
      </p:sp>
      <p:pic>
        <p:nvPicPr>
          <p:cNvPr id="62468" name="Picture 5" descr="https://c-owl.umass.edu/ebook/genChem-beta2/images/book_content/09-48-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7041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7" descr="https://c-owl.umass.edu/ebook/genChem-beta2/images/book_content/09-49-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3810000"/>
            <a:ext cx="43084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2047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9526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Line 6"/>
          <p:cNvSpPr>
            <a:spLocks noChangeShapeType="1"/>
          </p:cNvSpPr>
          <p:nvPr/>
        </p:nvSpPr>
        <p:spPr bwMode="auto">
          <a:xfrm>
            <a:off x="3124200" y="304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19812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Line 8"/>
          <p:cNvSpPr>
            <a:spLocks noChangeShapeType="1"/>
          </p:cNvSpPr>
          <p:nvPr/>
        </p:nvSpPr>
        <p:spPr bwMode="auto">
          <a:xfrm>
            <a:off x="5943600" y="2286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Calibri" panose="020F0502020204030204" pitchFamily="34" charset="0"/>
              </a:rPr>
              <a:t>cis</a:t>
            </a:r>
            <a:r>
              <a:rPr lang="en-US" dirty="0" smtClean="0">
                <a:latin typeface="Calibri" panose="020F0502020204030204" pitchFamily="34" charset="0"/>
              </a:rPr>
              <a:t>-trans Isomerization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762000"/>
            <a:ext cx="69342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latin typeface="Calibri" panose="020F0502020204030204" pitchFamily="34" charset="0"/>
              </a:rPr>
              <a:t>When two groups are on a “side” of a molecule.</a:t>
            </a:r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833813"/>
            <a:ext cx="2146300" cy="2185987"/>
          </a:xfrm>
          <a:noFill/>
        </p:spPr>
      </p:pic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2117725" y="5827713"/>
            <a:ext cx="425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alibri" panose="020F0502020204030204" pitchFamily="34" charset="0"/>
              </a:rPr>
              <a:t>cis</a:t>
            </a:r>
          </a:p>
        </p:txBody>
      </p:sp>
      <p:sp>
        <p:nvSpPr>
          <p:cNvPr id="66566" name="Text Box 9"/>
          <p:cNvSpPr txBox="1">
            <a:spLocks noChangeArrowheads="1"/>
          </p:cNvSpPr>
          <p:nvPr/>
        </p:nvSpPr>
        <p:spPr bwMode="auto">
          <a:xfrm>
            <a:off x="5937250" y="5881688"/>
            <a:ext cx="659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alibri" panose="020F0502020204030204" pitchFamily="34" charset="0"/>
              </a:rPr>
              <a:t>trans</a:t>
            </a:r>
          </a:p>
        </p:txBody>
      </p:sp>
      <p:pic>
        <p:nvPicPr>
          <p:cNvPr id="66567" name="Picture 9" descr="https://c-owl.umass.edu/ebook/genChem-beta2/images/book_content/09-50-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375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81450"/>
            <a:ext cx="2524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Can these molecules have 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err="1" smtClean="0">
                <a:latin typeface="Calibri" panose="020F0502020204030204" pitchFamily="34" charset="0"/>
              </a:rPr>
              <a:t>cis</a:t>
            </a:r>
            <a:r>
              <a:rPr lang="en-US" sz="4000" dirty="0" smtClean="0">
                <a:latin typeface="Calibri" panose="020F0502020204030204" pitchFamily="34" charset="0"/>
              </a:rPr>
              <a:t>-trans isomers?</a:t>
            </a:r>
          </a:p>
        </p:txBody>
      </p:sp>
      <p:pic>
        <p:nvPicPr>
          <p:cNvPr id="68611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6513" y="1600200"/>
            <a:ext cx="3101975" cy="2185988"/>
          </a:xfrm>
          <a:noFill/>
        </p:spPr>
      </p:pic>
      <p:pic>
        <p:nvPicPr>
          <p:cNvPr id="68612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5263" y="4060825"/>
            <a:ext cx="2344737" cy="2187575"/>
          </a:xfrm>
          <a:noFill/>
        </p:spPr>
      </p:pic>
      <p:pic>
        <p:nvPicPr>
          <p:cNvPr id="68613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149725"/>
            <a:ext cx="2481263" cy="1870075"/>
          </a:xfrm>
          <a:noFill/>
        </p:spPr>
      </p:pic>
      <p:pic>
        <p:nvPicPr>
          <p:cNvPr id="6861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13" y="1600200"/>
            <a:ext cx="2185987" cy="2185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Calibri" panose="020F0502020204030204" pitchFamily="34" charset="0"/>
              </a:rPr>
              <a:t>Consider VSEPR Shapes and bonding:</a:t>
            </a:r>
          </a:p>
          <a:p>
            <a:pPr eaLnBrk="1" hangingPunct="1">
              <a:buFontTx/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743200"/>
            <a:ext cx="23717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31242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951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Sigma (s) 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What’s wrong with this picture?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latin typeface="Calibri" panose="020F0502020204030204" pitchFamily="34" charset="0"/>
              </a:rPr>
              <a:t>Atoms bond by having their 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Calibri" panose="020F0502020204030204" pitchFamily="34" charset="0"/>
              </a:rPr>
              <a:t>valence orbitals overlap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200400"/>
            <a:ext cx="1927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2286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5478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048000"/>
            <a:ext cx="2257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1927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28600" y="3362980"/>
            <a:ext cx="809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libri" panose="020F0502020204030204" pitchFamily="34" charset="0"/>
              </a:rPr>
              <a:t>Orbitals don’t go in same directions as atomic orbitals.</a:t>
            </a: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1295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1295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1295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171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4"/>
          <p:cNvSpPr txBox="1">
            <a:spLocks noChangeArrowheads="1"/>
          </p:cNvSpPr>
          <p:nvPr/>
        </p:nvSpPr>
        <p:spPr bwMode="auto">
          <a:xfrm>
            <a:off x="822325" y="2401888"/>
            <a:ext cx="460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alibri" panose="020F0502020204030204" pitchFamily="34" charset="0"/>
              </a:rPr>
              <a:t>2s</a:t>
            </a:r>
          </a:p>
        </p:txBody>
      </p:sp>
      <p:sp>
        <p:nvSpPr>
          <p:cNvPr id="12297" name="Text Box 15"/>
          <p:cNvSpPr txBox="1">
            <a:spLocks noChangeArrowheads="1"/>
          </p:cNvSpPr>
          <p:nvPr/>
        </p:nvSpPr>
        <p:spPr bwMode="auto">
          <a:xfrm>
            <a:off x="1584325" y="1295400"/>
            <a:ext cx="319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alibri" panose="020F0502020204030204" pitchFamily="34" charset="0"/>
              </a:rPr>
              <a:t>2p</a:t>
            </a:r>
            <a:r>
              <a:rPr lang="en-US" sz="2400" baseline="-25000">
                <a:latin typeface="Calibri" panose="020F0502020204030204" pitchFamily="34" charset="0"/>
              </a:rPr>
              <a:t>z</a:t>
            </a:r>
            <a:r>
              <a:rPr lang="en-US" sz="2400">
                <a:latin typeface="Calibri" panose="020F0502020204030204" pitchFamily="34" charset="0"/>
              </a:rPr>
              <a:t>        2p</a:t>
            </a:r>
            <a:r>
              <a:rPr lang="en-US" sz="2400" baseline="-25000">
                <a:latin typeface="Calibri" panose="020F0502020204030204" pitchFamily="34" charset="0"/>
              </a:rPr>
              <a:t>x</a:t>
            </a:r>
            <a:r>
              <a:rPr lang="en-US" sz="2400">
                <a:latin typeface="Calibri" panose="020F0502020204030204" pitchFamily="34" charset="0"/>
              </a:rPr>
              <a:t>            2p</a:t>
            </a:r>
            <a:r>
              <a:rPr lang="en-US" sz="2400" baseline="-25000">
                <a:latin typeface="Calibri" panose="020F0502020204030204" pitchFamily="34" charset="0"/>
              </a:rPr>
              <a:t>y</a:t>
            </a:r>
          </a:p>
        </p:txBody>
      </p:sp>
      <p:sp>
        <p:nvSpPr>
          <p:cNvPr id="12298" name="Text Box 16"/>
          <p:cNvSpPr txBox="1">
            <a:spLocks noChangeArrowheads="1"/>
          </p:cNvSpPr>
          <p:nvPr/>
        </p:nvSpPr>
        <p:spPr bwMode="auto">
          <a:xfrm>
            <a:off x="6232525" y="2401888"/>
            <a:ext cx="1995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alibri" panose="020F0502020204030204" pitchFamily="34" charset="0"/>
              </a:rPr>
              <a:t>Orbitals in CH</a:t>
            </a:r>
            <a:r>
              <a:rPr lang="en-US" sz="2400" baseline="-250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2299" name="Text Box 17"/>
          <p:cNvSpPr txBox="1">
            <a:spLocks noChangeArrowheads="1"/>
          </p:cNvSpPr>
          <p:nvPr/>
        </p:nvSpPr>
        <p:spPr bwMode="auto">
          <a:xfrm>
            <a:off x="2057400" y="2514600"/>
            <a:ext cx="1790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latin typeface="Calibri" panose="020F0502020204030204" pitchFamily="34" charset="0"/>
              </a:rPr>
              <a:t>Orbitals on C</a:t>
            </a:r>
            <a:endParaRPr lang="en-US" sz="2400" baseline="-25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7508" y="4038600"/>
            <a:ext cx="5773892" cy="1225133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8438" y="5576888"/>
            <a:ext cx="7860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libri" panose="020F0502020204030204" pitchFamily="34" charset="0"/>
              </a:rPr>
              <a:t>Conclusion: Atomic orbitals change shape when they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libri" panose="020F0502020204030204" pitchFamily="34" charset="0"/>
              </a:rPr>
              <a:t>                        make molecules.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anose="020F0502020204030204" pitchFamily="34" charset="0"/>
              </a:rPr>
              <a:t>Hybrid Orbitals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Calibri" panose="020F0502020204030204" pitchFamily="34" charset="0"/>
              </a:rPr>
              <a:t>Atomic valence orbitals “combine and mix” to form new “Hybrid Orbitals”</a:t>
            </a:r>
          </a:p>
          <a:p>
            <a:pPr eaLnBrk="1" hangingPunct="1">
              <a:buFontTx/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Calibri" panose="020F0502020204030204" pitchFamily="34" charset="0"/>
              </a:rPr>
              <a:t>Hybrid orbitals go in the VSEPR electron geometry directions.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8105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anose="020F0502020204030204" pitchFamily="34" charset="0"/>
              </a:rPr>
              <a:t>Types of Hybrid Orbitals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752600"/>
            <a:ext cx="8757457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33600"/>
            <a:ext cx="5078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5257800" y="26670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4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Calibri" panose="020F0502020204030204" pitchFamily="34" charset="0"/>
              </a:rPr>
              <a:t>Pairs</a:t>
            </a:r>
            <a:r>
              <a:rPr lang="en-US" sz="4000" dirty="0" smtClean="0"/>
              <a:t>: sp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 hybrid orbitals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147966"/>
            <a:ext cx="1590476" cy="12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508680"/>
            <a:ext cx="4257143" cy="14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4.2251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413</Words>
  <Application>Microsoft Office PowerPoint</Application>
  <PresentationFormat>On-screen Show (4:3)</PresentationFormat>
  <Paragraphs>109</Paragraphs>
  <Slides>34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Image</vt:lpstr>
      <vt:lpstr>Sections 9.1 – 9.3 Valence Bond Theory Hybrid Orbitals Sigma and Pi Bonding</vt:lpstr>
      <vt:lpstr>Chemical Bonding Theories</vt:lpstr>
      <vt:lpstr>PowerPoint Presentation</vt:lpstr>
      <vt:lpstr>Sigma (s) Bonding</vt:lpstr>
      <vt:lpstr>What’s wrong with this picture?</vt:lpstr>
      <vt:lpstr>PowerPoint Presentation</vt:lpstr>
      <vt:lpstr>Hybrid Orbitals</vt:lpstr>
      <vt:lpstr>Types of Hybrid Orbitals</vt:lpstr>
      <vt:lpstr>4 Pairs: sp3 hybrid orbitals</vt:lpstr>
      <vt:lpstr>sp3 hybrid orbitals: energetics</vt:lpstr>
      <vt:lpstr>sp3 bonding examples</vt:lpstr>
      <vt:lpstr>3 Pairs: sp2 hybrid orbitals</vt:lpstr>
      <vt:lpstr>sp2 bonding example: BF3</vt:lpstr>
      <vt:lpstr>2 Pairs: sp hybrid orbitals</vt:lpstr>
      <vt:lpstr>sp bonding example: BeF2</vt:lpstr>
      <vt:lpstr>More complex example:</vt:lpstr>
      <vt:lpstr>Expanded Valence Cases: 5 structural pairs</vt:lpstr>
      <vt:lpstr>Expanded Valence Cases: 6 structural pairs</vt:lpstr>
      <vt:lpstr>Summary</vt:lpstr>
      <vt:lpstr>PowerPoint Presentation</vt:lpstr>
      <vt:lpstr>PowerPoint Presentation</vt:lpstr>
      <vt:lpstr>sigma bond formation</vt:lpstr>
      <vt:lpstr>pi Bond Formation</vt:lpstr>
      <vt:lpstr>Bonding in Ethene</vt:lpstr>
      <vt:lpstr>Bonding in Acetylene</vt:lpstr>
      <vt:lpstr>Advanced: Allene</vt:lpstr>
      <vt:lpstr>Bonding in Allene</vt:lpstr>
      <vt:lpstr>Bonding in Benzene</vt:lpstr>
      <vt:lpstr>Summary</vt:lpstr>
      <vt:lpstr>Conformations vs. Isomers</vt:lpstr>
      <vt:lpstr>Bond Rotations</vt:lpstr>
      <vt:lpstr>PowerPoint Presentation</vt:lpstr>
      <vt:lpstr>cis-trans Isomerization</vt:lpstr>
      <vt:lpstr>Can these molecules have  cis-trans isomers?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Chemical Bonding Theories</dc:title>
  <dc:creator>William Vining</dc:creator>
  <cp:lastModifiedBy>odagomo</cp:lastModifiedBy>
  <cp:revision>39</cp:revision>
  <dcterms:created xsi:type="dcterms:W3CDTF">2006-01-24T20:53:10Z</dcterms:created>
  <dcterms:modified xsi:type="dcterms:W3CDTF">2013-11-12T22:49:25Z</dcterms:modified>
</cp:coreProperties>
</file>