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sldIdLst>
    <p:sldId id="258" r:id="rId2"/>
    <p:sldId id="288" r:id="rId3"/>
    <p:sldId id="289" r:id="rId4"/>
    <p:sldId id="290" r:id="rId5"/>
    <p:sldId id="322" r:id="rId6"/>
    <p:sldId id="323" r:id="rId7"/>
    <p:sldId id="328" r:id="rId8"/>
    <p:sldId id="324" r:id="rId9"/>
    <p:sldId id="329" r:id="rId10"/>
    <p:sldId id="330" r:id="rId11"/>
    <p:sldId id="325" r:id="rId12"/>
    <p:sldId id="331" r:id="rId13"/>
    <p:sldId id="332" r:id="rId14"/>
    <p:sldId id="333" r:id="rId15"/>
    <p:sldId id="334" r:id="rId16"/>
    <p:sldId id="335" r:id="rId17"/>
    <p:sldId id="336" r:id="rId18"/>
    <p:sldId id="337" r:id="rId19"/>
    <p:sldId id="338" r:id="rId20"/>
    <p:sldId id="33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979" y="-4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EDCB8486-216C-411C-BFBD-68273A661C92}" type="slidenum">
              <a:rPr lang="en-US"/>
              <a:pPr>
                <a:defRPr/>
              </a:pPr>
              <a:t>‹#›</a:t>
            </a:fld>
            <a:endParaRPr lang="en-US"/>
          </a:p>
        </p:txBody>
      </p:sp>
    </p:spTree>
    <p:extLst>
      <p:ext uri="{BB962C8B-B14F-4D97-AF65-F5344CB8AC3E}">
        <p14:creationId xmlns:p14="http://schemas.microsoft.com/office/powerpoint/2010/main" val="245317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duotone>
              <a:schemeClr val="bg2">
                <a:shade val="45000"/>
                <a:satMod val="135000"/>
              </a:schemeClr>
              <a:prstClr val="white"/>
            </a:duotone>
            <a:lum bright="16000"/>
          </a:blip>
          <a:srcRect t="5253" r="6667" b="21206"/>
          <a:stretch>
            <a:fillRect/>
          </a:stretch>
        </p:blipFill>
        <p:spPr bwMode="auto">
          <a:xfrm>
            <a:off x="6349" y="6350"/>
            <a:ext cx="9144001" cy="6858000"/>
          </a:xfrm>
          <a:prstGeom prst="rect">
            <a:avLst/>
          </a:prstGeom>
          <a:noFill/>
          <a:ln w="9525">
            <a:noFill/>
            <a:miter lim="800000"/>
            <a:headEnd/>
            <a:tailEnd/>
          </a:ln>
          <a:effectLst/>
        </p:spPr>
      </p:pic>
      <p:sp>
        <p:nvSpPr>
          <p:cNvPr id="4" name="Round Single Corner Rectangle 3"/>
          <p:cNvSpPr/>
          <p:nvPr/>
        </p:nvSpPr>
        <p:spPr>
          <a:xfrm flipH="1">
            <a:off x="4876800" y="6324600"/>
            <a:ext cx="4267200" cy="533400"/>
          </a:xfrm>
          <a:prstGeom prst="round1Rect">
            <a:avLst/>
          </a:prstGeom>
          <a:solidFill>
            <a:srgbClr val="9A3836"/>
          </a:solidFill>
          <a:ln>
            <a:solidFill>
              <a:srgbClr val="9A38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6934200" y="6400800"/>
            <a:ext cx="2209800" cy="369888"/>
          </a:xfrm>
          <a:prstGeom prst="rect">
            <a:avLst/>
          </a:prstGeom>
          <a:noFill/>
        </p:spPr>
        <p:txBody>
          <a:bodyPr>
            <a:spAutoFit/>
          </a:bodyPr>
          <a:lstStyle/>
          <a:p>
            <a:pPr algn="r" fontAlgn="auto">
              <a:spcBef>
                <a:spcPts val="0"/>
              </a:spcBef>
              <a:spcAft>
                <a:spcPts val="0"/>
              </a:spcAft>
              <a:defRPr/>
            </a:pPr>
            <a:r>
              <a:rPr lang="en-US" dirty="0">
                <a:solidFill>
                  <a:schemeClr val="bg1"/>
                </a:solidFill>
                <a:latin typeface="Courier New" pitchFamily="49" charset="0"/>
                <a:cs typeface="Courier New" pitchFamily="49" charset="0"/>
              </a:rPr>
              <a:t>FIRST COURSE</a:t>
            </a:r>
          </a:p>
        </p:txBody>
      </p:sp>
      <p:pic>
        <p:nvPicPr>
          <p:cNvPr id="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324600"/>
            <a:ext cx="144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417"/>
          <a:stretch>
            <a:fillRect/>
          </a:stretch>
        </p:blipFill>
        <p:spPr bwMode="auto">
          <a:xfrm>
            <a:off x="0" y="1219200"/>
            <a:ext cx="17589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a:extLst>
              <a:ext uri="{28A0092B-C50C-407E-A947-70E740481C1C}">
                <a14:useLocalDpi xmlns:a14="http://schemas.microsoft.com/office/drawing/2010/main" val="0"/>
              </a:ext>
            </a:extLst>
          </a:blip>
          <a:srcRect l="1578" t="1894" b="1894"/>
          <a:stretch>
            <a:fillRect/>
          </a:stretch>
        </p:blipFill>
        <p:spPr bwMode="auto">
          <a:xfrm>
            <a:off x="6797675" y="2362200"/>
            <a:ext cx="2346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Title Placeholder 1"/>
          <p:cNvSpPr>
            <a:spLocks noGrp="1"/>
          </p:cNvSpPr>
          <p:nvPr>
            <p:ph type="ctrTitle"/>
          </p:nvPr>
        </p:nvSpPr>
        <p:spPr>
          <a:xfrm>
            <a:off x="1676400" y="2438400"/>
            <a:ext cx="5029200" cy="15240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84758101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5" name="Slide Number Placeholder 5"/>
          <p:cNvSpPr>
            <a:spLocks noGrp="1"/>
          </p:cNvSpPr>
          <p:nvPr>
            <p:ph type="sldNum" sz="quarter" idx="11"/>
          </p:nvPr>
        </p:nvSpPr>
        <p:spPr/>
        <p:txBody>
          <a:bodyPr/>
          <a:lstStyle>
            <a:lvl1pPr>
              <a:defRPr/>
            </a:lvl1pPr>
          </a:lstStyle>
          <a:p>
            <a:pPr>
              <a:defRPr/>
            </a:pPr>
            <a:fld id="{815B20C9-4F25-460E-82C3-5EC2EE7ED3B9}" type="slidenum">
              <a:rPr lang="en-US"/>
              <a:pPr>
                <a:defRPr/>
              </a:pPr>
              <a:t>‹#›</a:t>
            </a:fld>
            <a:endParaRPr lang="en-US"/>
          </a:p>
        </p:txBody>
      </p:sp>
    </p:spTree>
    <p:extLst>
      <p:ext uri="{BB962C8B-B14F-4D97-AF65-F5344CB8AC3E}">
        <p14:creationId xmlns:p14="http://schemas.microsoft.com/office/powerpoint/2010/main" val="145727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5" name="Slide Number Placeholder 5"/>
          <p:cNvSpPr>
            <a:spLocks noGrp="1"/>
          </p:cNvSpPr>
          <p:nvPr>
            <p:ph type="sldNum" sz="quarter" idx="11"/>
          </p:nvPr>
        </p:nvSpPr>
        <p:spPr/>
        <p:txBody>
          <a:bodyPr/>
          <a:lstStyle>
            <a:lvl1pPr>
              <a:defRPr/>
            </a:lvl1pPr>
          </a:lstStyle>
          <a:p>
            <a:pPr>
              <a:defRPr/>
            </a:pPr>
            <a:fld id="{DFE5F82A-F8DF-491F-AC56-9CFCABB1F6C7}" type="slidenum">
              <a:rPr lang="en-US"/>
              <a:pPr>
                <a:defRPr/>
              </a:pPr>
              <a:t>‹#›</a:t>
            </a:fld>
            <a:endParaRPr lang="en-US"/>
          </a:p>
        </p:txBody>
      </p:sp>
    </p:spTree>
    <p:extLst>
      <p:ext uri="{BB962C8B-B14F-4D97-AF65-F5344CB8AC3E}">
        <p14:creationId xmlns:p14="http://schemas.microsoft.com/office/powerpoint/2010/main" val="403713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5" name="Slide Number Placeholder 5"/>
          <p:cNvSpPr>
            <a:spLocks noGrp="1"/>
          </p:cNvSpPr>
          <p:nvPr>
            <p:ph type="sldNum" sz="quarter" idx="11"/>
          </p:nvPr>
        </p:nvSpPr>
        <p:spPr/>
        <p:txBody>
          <a:bodyPr/>
          <a:lstStyle>
            <a:lvl1pPr>
              <a:defRPr/>
            </a:lvl1pPr>
          </a:lstStyle>
          <a:p>
            <a:pPr>
              <a:defRPr/>
            </a:pPr>
            <a:fld id="{25FA3A94-3DB8-4F8C-9ACB-CEC41E9C88D0}" type="slidenum">
              <a:rPr lang="en-US"/>
              <a:pPr>
                <a:defRPr/>
              </a:pPr>
              <a:t>‹#›</a:t>
            </a:fld>
            <a:endParaRPr lang="en-US"/>
          </a:p>
        </p:txBody>
      </p:sp>
    </p:spTree>
    <p:extLst>
      <p:ext uri="{BB962C8B-B14F-4D97-AF65-F5344CB8AC3E}">
        <p14:creationId xmlns:p14="http://schemas.microsoft.com/office/powerpoint/2010/main" val="258228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5" name="Slide Number Placeholder 5"/>
          <p:cNvSpPr>
            <a:spLocks noGrp="1"/>
          </p:cNvSpPr>
          <p:nvPr>
            <p:ph type="sldNum" sz="quarter" idx="11"/>
          </p:nvPr>
        </p:nvSpPr>
        <p:spPr/>
        <p:txBody>
          <a:bodyPr/>
          <a:lstStyle>
            <a:lvl1pPr>
              <a:defRPr/>
            </a:lvl1pPr>
          </a:lstStyle>
          <a:p>
            <a:pPr>
              <a:defRPr/>
            </a:pPr>
            <a:fld id="{1B53596A-2D5C-42D7-9DD1-61C72931DEEC}" type="slidenum">
              <a:rPr lang="en-US"/>
              <a:pPr>
                <a:defRPr/>
              </a:pPr>
              <a:t>‹#›</a:t>
            </a:fld>
            <a:endParaRPr lang="en-US"/>
          </a:p>
        </p:txBody>
      </p:sp>
    </p:spTree>
    <p:extLst>
      <p:ext uri="{BB962C8B-B14F-4D97-AF65-F5344CB8AC3E}">
        <p14:creationId xmlns:p14="http://schemas.microsoft.com/office/powerpoint/2010/main" val="99813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6" name="Slide Number Placeholder 5"/>
          <p:cNvSpPr>
            <a:spLocks noGrp="1"/>
          </p:cNvSpPr>
          <p:nvPr>
            <p:ph type="sldNum" sz="quarter" idx="11"/>
          </p:nvPr>
        </p:nvSpPr>
        <p:spPr/>
        <p:txBody>
          <a:bodyPr/>
          <a:lstStyle>
            <a:lvl1pPr>
              <a:defRPr/>
            </a:lvl1pPr>
          </a:lstStyle>
          <a:p>
            <a:pPr>
              <a:defRPr/>
            </a:pPr>
            <a:fld id="{CA06B6E2-4F88-42A6-B41F-3E80017C223B}" type="slidenum">
              <a:rPr lang="en-US"/>
              <a:pPr>
                <a:defRPr/>
              </a:pPr>
              <a:t>‹#›</a:t>
            </a:fld>
            <a:endParaRPr lang="en-US"/>
          </a:p>
        </p:txBody>
      </p:sp>
    </p:spTree>
    <p:extLst>
      <p:ext uri="{BB962C8B-B14F-4D97-AF65-F5344CB8AC3E}">
        <p14:creationId xmlns:p14="http://schemas.microsoft.com/office/powerpoint/2010/main" val="282297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8" name="Slide Number Placeholder 5"/>
          <p:cNvSpPr>
            <a:spLocks noGrp="1"/>
          </p:cNvSpPr>
          <p:nvPr>
            <p:ph type="sldNum" sz="quarter" idx="11"/>
          </p:nvPr>
        </p:nvSpPr>
        <p:spPr/>
        <p:txBody>
          <a:bodyPr/>
          <a:lstStyle>
            <a:lvl1pPr>
              <a:defRPr/>
            </a:lvl1pPr>
          </a:lstStyle>
          <a:p>
            <a:pPr>
              <a:defRPr/>
            </a:pPr>
            <a:fld id="{269C0FE0-FD73-4E12-B53D-FA68CF6FC158}" type="slidenum">
              <a:rPr lang="en-US"/>
              <a:pPr>
                <a:defRPr/>
              </a:pPr>
              <a:t>‹#›</a:t>
            </a:fld>
            <a:endParaRPr lang="en-US"/>
          </a:p>
        </p:txBody>
      </p:sp>
    </p:spTree>
    <p:extLst>
      <p:ext uri="{BB962C8B-B14F-4D97-AF65-F5344CB8AC3E}">
        <p14:creationId xmlns:p14="http://schemas.microsoft.com/office/powerpoint/2010/main" val="228470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4" name="Slide Number Placeholder 5"/>
          <p:cNvSpPr>
            <a:spLocks noGrp="1"/>
          </p:cNvSpPr>
          <p:nvPr>
            <p:ph type="sldNum" sz="quarter" idx="11"/>
          </p:nvPr>
        </p:nvSpPr>
        <p:spPr/>
        <p:txBody>
          <a:bodyPr/>
          <a:lstStyle>
            <a:lvl1pPr>
              <a:defRPr/>
            </a:lvl1pPr>
          </a:lstStyle>
          <a:p>
            <a:pPr>
              <a:defRPr/>
            </a:pPr>
            <a:fld id="{12E788A6-8D35-4512-96DB-F42E7F47EA7F}" type="slidenum">
              <a:rPr lang="en-US"/>
              <a:pPr>
                <a:defRPr/>
              </a:pPr>
              <a:t>‹#›</a:t>
            </a:fld>
            <a:endParaRPr lang="en-US"/>
          </a:p>
        </p:txBody>
      </p:sp>
    </p:spTree>
    <p:extLst>
      <p:ext uri="{BB962C8B-B14F-4D97-AF65-F5344CB8AC3E}">
        <p14:creationId xmlns:p14="http://schemas.microsoft.com/office/powerpoint/2010/main" val="304905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3" name="Slide Number Placeholder 5"/>
          <p:cNvSpPr>
            <a:spLocks noGrp="1"/>
          </p:cNvSpPr>
          <p:nvPr>
            <p:ph type="sldNum" sz="quarter" idx="11"/>
          </p:nvPr>
        </p:nvSpPr>
        <p:spPr/>
        <p:txBody>
          <a:bodyPr/>
          <a:lstStyle>
            <a:lvl1pPr>
              <a:defRPr/>
            </a:lvl1pPr>
          </a:lstStyle>
          <a:p>
            <a:pPr>
              <a:defRPr/>
            </a:pPr>
            <a:fld id="{A633A808-3D1F-41C2-9207-316799B7D4FA}" type="slidenum">
              <a:rPr lang="en-US"/>
              <a:pPr>
                <a:defRPr/>
              </a:pPr>
              <a:t>‹#›</a:t>
            </a:fld>
            <a:endParaRPr lang="en-US"/>
          </a:p>
        </p:txBody>
      </p:sp>
    </p:spTree>
    <p:extLst>
      <p:ext uri="{BB962C8B-B14F-4D97-AF65-F5344CB8AC3E}">
        <p14:creationId xmlns:p14="http://schemas.microsoft.com/office/powerpoint/2010/main" val="104780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6" name="Slide Number Placeholder 5"/>
          <p:cNvSpPr>
            <a:spLocks noGrp="1"/>
          </p:cNvSpPr>
          <p:nvPr>
            <p:ph type="sldNum" sz="quarter" idx="11"/>
          </p:nvPr>
        </p:nvSpPr>
        <p:spPr/>
        <p:txBody>
          <a:bodyPr/>
          <a:lstStyle>
            <a:lvl1pPr>
              <a:defRPr/>
            </a:lvl1pPr>
          </a:lstStyle>
          <a:p>
            <a:pPr>
              <a:defRPr/>
            </a:pPr>
            <a:fld id="{9C57B375-4B58-446E-BA3D-3FF926C5E0A6}" type="slidenum">
              <a:rPr lang="en-US"/>
              <a:pPr>
                <a:defRPr/>
              </a:pPr>
              <a:t>‹#›</a:t>
            </a:fld>
            <a:endParaRPr lang="en-US"/>
          </a:p>
        </p:txBody>
      </p:sp>
    </p:spTree>
    <p:extLst>
      <p:ext uri="{BB962C8B-B14F-4D97-AF65-F5344CB8AC3E}">
        <p14:creationId xmlns:p14="http://schemas.microsoft.com/office/powerpoint/2010/main" val="103692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2007: Windows XP Edition</a:t>
            </a:r>
          </a:p>
        </p:txBody>
      </p:sp>
      <p:sp>
        <p:nvSpPr>
          <p:cNvPr id="6" name="Slide Number Placeholder 5"/>
          <p:cNvSpPr>
            <a:spLocks noGrp="1"/>
          </p:cNvSpPr>
          <p:nvPr>
            <p:ph type="sldNum" sz="quarter" idx="11"/>
          </p:nvPr>
        </p:nvSpPr>
        <p:spPr/>
        <p:txBody>
          <a:bodyPr/>
          <a:lstStyle>
            <a:lvl1pPr>
              <a:defRPr/>
            </a:lvl1pPr>
          </a:lstStyle>
          <a:p>
            <a:pPr>
              <a:defRPr/>
            </a:pPr>
            <a:fld id="{246AABD5-4B2C-4BA5-940A-6042D30D6BBC}" type="slidenum">
              <a:rPr lang="en-US"/>
              <a:pPr>
                <a:defRPr/>
              </a:pPr>
              <a:t>‹#›</a:t>
            </a:fld>
            <a:endParaRPr lang="en-US"/>
          </a:p>
        </p:txBody>
      </p:sp>
    </p:spTree>
    <p:extLst>
      <p:ext uri="{BB962C8B-B14F-4D97-AF65-F5344CB8AC3E}">
        <p14:creationId xmlns:p14="http://schemas.microsoft.com/office/powerpoint/2010/main" val="49670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3">
            <a:duotone>
              <a:schemeClr val="bg2">
                <a:shade val="45000"/>
                <a:satMod val="135000"/>
              </a:schemeClr>
              <a:prstClr val="white"/>
            </a:duotone>
            <a:lum bright="16000"/>
          </a:blip>
          <a:srcRect t="5253" r="6667" b="21206"/>
          <a:stretch>
            <a:fillRect/>
          </a:stretch>
        </p:blipFill>
        <p:spPr bwMode="auto">
          <a:xfrm>
            <a:off x="6349" y="6350"/>
            <a:ext cx="9144001" cy="6858000"/>
          </a:xfrm>
          <a:prstGeom prst="rect">
            <a:avLst/>
          </a:prstGeom>
          <a:noFill/>
          <a:ln w="9525">
            <a:noFill/>
            <a:miter lim="800000"/>
            <a:headEnd/>
            <a:tailEnd/>
          </a:ln>
          <a:effectLst/>
        </p:spPr>
      </p:pic>
      <p:sp>
        <p:nvSpPr>
          <p:cNvPr id="7" name="Round Single Corner Rectangle 6"/>
          <p:cNvSpPr/>
          <p:nvPr/>
        </p:nvSpPr>
        <p:spPr>
          <a:xfrm>
            <a:off x="0" y="6400800"/>
            <a:ext cx="8305800" cy="457200"/>
          </a:xfrm>
          <a:prstGeom prst="round1Rect">
            <a:avLst/>
          </a:prstGeom>
          <a:solidFill>
            <a:srgbClr val="9A3836"/>
          </a:solidFill>
          <a:ln>
            <a:solidFill>
              <a:srgbClr val="9A38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a:off x="0" y="1143000"/>
            <a:ext cx="8305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0" y="152400"/>
            <a:ext cx="83058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0" y="1219200"/>
            <a:ext cx="8686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bg1"/>
                </a:solidFill>
                <a:latin typeface="+mn-lt"/>
              </a:defRPr>
            </a:lvl1pPr>
          </a:lstStyle>
          <a:p>
            <a:pPr>
              <a:defRPr/>
            </a:pPr>
            <a:r>
              <a:rPr lang="en-US"/>
              <a:t>New Perspectives on Microsoft Office 2007: Windows XP Edition</a:t>
            </a:r>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a:latin typeface="+mn-lt"/>
                <a:cs typeface="+mn-cs"/>
              </a:defRPr>
            </a:lvl1pPr>
          </a:lstStyle>
          <a:p>
            <a:pPr>
              <a:defRPr/>
            </a:pPr>
            <a:fld id="{91E7E59D-D36F-4AFD-8E10-A216B15382E4}" type="slidenum">
              <a:rPr lang="en-US"/>
              <a:pPr>
                <a:defRPr/>
              </a:pPr>
              <a:t>‹#›</a:t>
            </a:fld>
            <a:endParaRPr lang="en-US"/>
          </a:p>
        </p:txBody>
      </p:sp>
      <p:pic>
        <p:nvPicPr>
          <p:cNvPr id="1033" name="Picture 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r="34782"/>
          <a:stretch>
            <a:fillRect/>
          </a:stretch>
        </p:blipFill>
        <p:spPr bwMode="auto">
          <a:xfrm>
            <a:off x="8715375" y="2590800"/>
            <a:ext cx="4286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9"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a:xfrm>
            <a:off x="1676400" y="2971800"/>
            <a:ext cx="5029200" cy="1524000"/>
          </a:xfrm>
        </p:spPr>
        <p:txBody>
          <a:bodyPr/>
          <a:lstStyle/>
          <a:p>
            <a:pPr eaLnBrk="1" hangingPunct="1"/>
            <a:r>
              <a:rPr lang="en-US" sz="4000" smtClean="0"/>
              <a:t>Integration </a:t>
            </a:r>
            <a:br>
              <a:rPr lang="en-US" sz="4000" smtClean="0"/>
            </a:br>
            <a:r>
              <a:rPr lang="en-US" sz="4000" smtClean="0"/>
              <a:t/>
            </a:r>
            <a:br>
              <a:rPr lang="en-US" sz="4000" smtClean="0"/>
            </a:br>
            <a:r>
              <a:rPr lang="en-US" sz="4000" smtClean="0"/>
              <a:t>Integrating Word, Excel, Access, and PowerPoint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AF2490A-75C1-437C-A0AE-EA297C993204}" type="slidenum">
              <a:rPr lang="en-US"/>
              <a:pPr>
                <a:defRPr/>
              </a:pPr>
              <a:t>10</a:t>
            </a:fld>
            <a:endParaRPr lang="en-US"/>
          </a:p>
        </p:txBody>
      </p:sp>
      <p:sp>
        <p:nvSpPr>
          <p:cNvPr id="12292"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pic>
        <p:nvPicPr>
          <p:cNvPr id="12293" name="Picture 6" descr="FigInT3-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2482850"/>
            <a:ext cx="6969125" cy="23780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686C368-E5C4-48FA-9E54-B4A74DF1271F}" type="slidenum">
              <a:rPr lang="en-US"/>
              <a:pPr>
                <a:defRPr/>
              </a:pPr>
              <a:t>11</a:t>
            </a:fld>
            <a:endParaRPr lang="en-US"/>
          </a:p>
        </p:txBody>
      </p:sp>
      <p:sp>
        <p:nvSpPr>
          <p:cNvPr id="13316"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sp>
        <p:nvSpPr>
          <p:cNvPr id="13317" name="Rectangle 3"/>
          <p:cNvSpPr>
            <a:spLocks noGrp="1"/>
          </p:cNvSpPr>
          <p:nvPr>
            <p:ph type="body" idx="1"/>
          </p:nvPr>
        </p:nvSpPr>
        <p:spPr/>
        <p:txBody>
          <a:bodyPr/>
          <a:lstStyle/>
          <a:p>
            <a:pPr eaLnBrk="1" hangingPunct="1"/>
            <a:r>
              <a:rPr lang="en-US" sz="2700" smtClean="0"/>
              <a:t>To print the merged documents, in the Finish group, click the Finish &amp; Merge button, click Print Documents, click the appropriate option button in the Merge to Printer dialog box, click the OK button, and then click the OK button in the Print dialog box</a:t>
            </a:r>
          </a:p>
          <a:p>
            <a:pPr eaLnBrk="1" hangingPunct="1"/>
            <a:r>
              <a:rPr lang="en-US" sz="2700" smtClean="0"/>
              <a:t>To edit individual letters or to save a copy of the merged documents, in the Finish group, click the Finish &amp; Merge button, click Edit Individual Documents, click the appropriate option button in the Merge to New Document dialog box, click the OK button, edit any letters as needed, and then save the merged document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F58DC8B8-11B4-49AD-9104-FA011A90D353}" type="slidenum">
              <a:rPr lang="en-US"/>
              <a:pPr>
                <a:defRPr/>
              </a:pPr>
              <a:t>12</a:t>
            </a:fld>
            <a:endParaRPr lang="en-US"/>
          </a:p>
        </p:txBody>
      </p:sp>
      <p:sp>
        <p:nvSpPr>
          <p:cNvPr id="14340"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sp>
        <p:nvSpPr>
          <p:cNvPr id="14341" name="Rectangle 3"/>
          <p:cNvSpPr>
            <a:spLocks noGrp="1"/>
          </p:cNvSpPr>
          <p:nvPr>
            <p:ph type="body" idx="1"/>
          </p:nvPr>
        </p:nvSpPr>
        <p:spPr/>
        <p:txBody>
          <a:bodyPr/>
          <a:lstStyle/>
          <a:p>
            <a:pPr eaLnBrk="1" hangingPunct="1"/>
            <a:r>
              <a:rPr lang="en-US" smtClean="0"/>
              <a:t>Preview of mail merge</a:t>
            </a:r>
          </a:p>
        </p:txBody>
      </p:sp>
      <p:pic>
        <p:nvPicPr>
          <p:cNvPr id="14342" name="Picture 4" descr="FigInT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6969125"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C130CB8-28BB-4B6A-84A3-00E12F4E67C4}" type="slidenum">
              <a:rPr lang="en-US"/>
              <a:pPr>
                <a:defRPr/>
              </a:pPr>
              <a:t>13</a:t>
            </a:fld>
            <a:endParaRPr lang="en-US"/>
          </a:p>
        </p:txBody>
      </p:sp>
      <p:sp>
        <p:nvSpPr>
          <p:cNvPr id="15364" name="Rectangle 2"/>
          <p:cNvSpPr>
            <a:spLocks noGrp="1"/>
          </p:cNvSpPr>
          <p:nvPr>
            <p:ph type="title"/>
          </p:nvPr>
        </p:nvSpPr>
        <p:spPr/>
        <p:txBody>
          <a:bodyPr/>
          <a:lstStyle/>
          <a:p>
            <a:pPr eaLnBrk="1" hangingPunct="1"/>
            <a:r>
              <a:rPr lang="en-US" smtClean="0"/>
              <a:t>Creating a Word Outline</a:t>
            </a:r>
          </a:p>
        </p:txBody>
      </p:sp>
      <p:sp>
        <p:nvSpPr>
          <p:cNvPr id="15365" name="Rectangle 3"/>
          <p:cNvSpPr>
            <a:spLocks noGrp="1"/>
          </p:cNvSpPr>
          <p:nvPr>
            <p:ph type="body" idx="1"/>
          </p:nvPr>
        </p:nvSpPr>
        <p:spPr/>
        <p:txBody>
          <a:bodyPr/>
          <a:lstStyle/>
          <a:p>
            <a:pPr eaLnBrk="1" hangingPunct="1"/>
            <a:r>
              <a:rPr lang="en-US" sz="3000" smtClean="0"/>
              <a:t>You can create an outline in Word by typing text directly in Outline view in a new document</a:t>
            </a:r>
          </a:p>
          <a:p>
            <a:pPr eaLnBrk="1" hangingPunct="1"/>
            <a:r>
              <a:rPr lang="en-US" sz="3000" smtClean="0"/>
              <a:t>To format text as an outline, you use the Promote and Demote buttons on the Outlining toolbar</a:t>
            </a:r>
          </a:p>
          <a:p>
            <a:pPr lvl="1" eaLnBrk="1" hangingPunct="1"/>
            <a:r>
              <a:rPr lang="en-US" sz="2600" smtClean="0"/>
              <a:t>The Promote button </a:t>
            </a:r>
            <a:r>
              <a:rPr lang="en-US" sz="2600" b="1" smtClean="0"/>
              <a:t>promotes</a:t>
            </a:r>
            <a:r>
              <a:rPr lang="en-US" sz="2600" smtClean="0"/>
              <a:t>, or moves up, the selected paragraph to the next higher outline level</a:t>
            </a:r>
          </a:p>
          <a:p>
            <a:pPr lvl="1" eaLnBrk="1" hangingPunct="1"/>
            <a:r>
              <a:rPr lang="en-US" sz="2600" smtClean="0"/>
              <a:t>The Demote button </a:t>
            </a:r>
            <a:r>
              <a:rPr lang="en-US" sz="2600" b="1" smtClean="0"/>
              <a:t>demotes</a:t>
            </a:r>
            <a:r>
              <a:rPr lang="en-US" sz="2600" smtClean="0"/>
              <a:t>, or moves down, the selected paragraph to the next lower outline level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21BAEDB-9308-4A80-A440-EB10A8CF38C1}" type="slidenum">
              <a:rPr lang="en-US"/>
              <a:pPr>
                <a:defRPr/>
              </a:pPr>
              <a:t>14</a:t>
            </a:fld>
            <a:endParaRPr lang="en-US"/>
          </a:p>
        </p:txBody>
      </p:sp>
      <p:sp>
        <p:nvSpPr>
          <p:cNvPr id="16388" name="Rectangle 2"/>
          <p:cNvSpPr>
            <a:spLocks noGrp="1"/>
          </p:cNvSpPr>
          <p:nvPr>
            <p:ph type="title"/>
          </p:nvPr>
        </p:nvSpPr>
        <p:spPr/>
        <p:txBody>
          <a:bodyPr/>
          <a:lstStyle/>
          <a:p>
            <a:pPr eaLnBrk="1" hangingPunct="1"/>
            <a:r>
              <a:rPr lang="en-US" smtClean="0"/>
              <a:t>Creating a Word Outline</a:t>
            </a:r>
          </a:p>
        </p:txBody>
      </p:sp>
      <p:pic>
        <p:nvPicPr>
          <p:cNvPr id="16389" name="Picture 6" descr="FigInT3-1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5188" y="1714500"/>
            <a:ext cx="6956425" cy="39147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B53D87E-0D43-417E-A597-C87A79A1F7D0}" type="slidenum">
              <a:rPr lang="en-US"/>
              <a:pPr>
                <a:defRPr/>
              </a:pPr>
              <a:t>15</a:t>
            </a:fld>
            <a:endParaRPr lang="en-US"/>
          </a:p>
        </p:txBody>
      </p:sp>
      <p:sp>
        <p:nvSpPr>
          <p:cNvPr id="17412" name="Rectangle 2"/>
          <p:cNvSpPr>
            <a:spLocks noGrp="1"/>
          </p:cNvSpPr>
          <p:nvPr>
            <p:ph type="title"/>
          </p:nvPr>
        </p:nvSpPr>
        <p:spPr/>
        <p:txBody>
          <a:bodyPr/>
          <a:lstStyle/>
          <a:p>
            <a:pPr eaLnBrk="1" hangingPunct="1"/>
            <a:r>
              <a:rPr lang="en-US" sz="4000" smtClean="0"/>
              <a:t>Creating PowerPoint Slides from a Word Outline</a:t>
            </a:r>
          </a:p>
        </p:txBody>
      </p:sp>
      <p:sp>
        <p:nvSpPr>
          <p:cNvPr id="17413" name="Rectangle 3"/>
          <p:cNvSpPr>
            <a:spLocks noGrp="1"/>
          </p:cNvSpPr>
          <p:nvPr>
            <p:ph type="body" idx="1"/>
          </p:nvPr>
        </p:nvSpPr>
        <p:spPr/>
        <p:txBody>
          <a:bodyPr/>
          <a:lstStyle/>
          <a:p>
            <a:pPr eaLnBrk="1" hangingPunct="1"/>
            <a:r>
              <a:rPr lang="en-US" smtClean="0"/>
              <a:t>When you create slides from a Word outline, PowerPoint uses the heading styles in the Word document to determine how to format the text</a:t>
            </a:r>
          </a:p>
          <a:p>
            <a:pPr eaLnBrk="1" hangingPunct="1"/>
            <a:r>
              <a:rPr lang="en-US" smtClean="0"/>
              <a:t>In the Slides group on the Home tab, click the New Slide button arrow, and then click Slides from Outline</a:t>
            </a:r>
          </a:p>
          <a:p>
            <a:pPr eaLnBrk="1" hangingPunct="1"/>
            <a:r>
              <a:rPr lang="en-US" smtClean="0"/>
              <a:t>Locate the file containing the outline, and then click the Insert button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E3161BD-FFF6-4956-9E3B-E901E98901C5}" type="slidenum">
              <a:rPr lang="en-US"/>
              <a:pPr>
                <a:defRPr/>
              </a:pPr>
              <a:t>16</a:t>
            </a:fld>
            <a:endParaRPr lang="en-US"/>
          </a:p>
        </p:txBody>
      </p:sp>
      <p:sp>
        <p:nvSpPr>
          <p:cNvPr id="18436" name="Rectangle 2"/>
          <p:cNvSpPr>
            <a:spLocks noGrp="1"/>
          </p:cNvSpPr>
          <p:nvPr>
            <p:ph type="title"/>
          </p:nvPr>
        </p:nvSpPr>
        <p:spPr/>
        <p:txBody>
          <a:bodyPr/>
          <a:lstStyle/>
          <a:p>
            <a:pPr eaLnBrk="1" hangingPunct="1"/>
            <a:r>
              <a:rPr lang="en-US" sz="4000" smtClean="0"/>
              <a:t>Creating PowerPoint Slides from a Word Outline</a:t>
            </a:r>
          </a:p>
        </p:txBody>
      </p:sp>
      <p:pic>
        <p:nvPicPr>
          <p:cNvPr id="18437" name="Picture 6" descr="FigInT3-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1774825"/>
            <a:ext cx="6969125" cy="379571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C9A3210-9E25-44E5-86E5-345DACF4F8A4}" type="slidenum">
              <a:rPr lang="en-US"/>
              <a:pPr>
                <a:defRPr/>
              </a:pPr>
              <a:t>17</a:t>
            </a:fld>
            <a:endParaRPr lang="en-US"/>
          </a:p>
        </p:txBody>
      </p:sp>
      <p:sp>
        <p:nvSpPr>
          <p:cNvPr id="19460" name="Rectangle 2"/>
          <p:cNvSpPr>
            <a:spLocks noGrp="1"/>
          </p:cNvSpPr>
          <p:nvPr>
            <p:ph type="title"/>
          </p:nvPr>
        </p:nvSpPr>
        <p:spPr/>
        <p:txBody>
          <a:bodyPr/>
          <a:lstStyle/>
          <a:p>
            <a:pPr eaLnBrk="1" hangingPunct="1"/>
            <a:r>
              <a:rPr lang="en-US" sz="3600" smtClean="0"/>
              <a:t>Copying and Pasting an Access Query into a PowerPoint Presentation</a:t>
            </a:r>
          </a:p>
        </p:txBody>
      </p:sp>
      <p:sp>
        <p:nvSpPr>
          <p:cNvPr id="19461" name="Rectangle 3"/>
          <p:cNvSpPr>
            <a:spLocks noGrp="1"/>
          </p:cNvSpPr>
          <p:nvPr>
            <p:ph type="body" idx="1"/>
          </p:nvPr>
        </p:nvSpPr>
        <p:spPr/>
        <p:txBody>
          <a:bodyPr/>
          <a:lstStyle/>
          <a:p>
            <a:pPr eaLnBrk="1" hangingPunct="1">
              <a:lnSpc>
                <a:spcPct val="90000"/>
              </a:lnSpc>
            </a:pPr>
            <a:r>
              <a:rPr lang="en-US" sz="2800" smtClean="0"/>
              <a:t>Open the slide to contain the query</a:t>
            </a:r>
          </a:p>
          <a:p>
            <a:pPr eaLnBrk="1" hangingPunct="1">
              <a:lnSpc>
                <a:spcPct val="90000"/>
              </a:lnSpc>
            </a:pPr>
            <a:r>
              <a:rPr lang="en-US" sz="2800" smtClean="0"/>
              <a:t>Open the Access database containing the Query</a:t>
            </a:r>
          </a:p>
          <a:p>
            <a:pPr eaLnBrk="1" hangingPunct="1">
              <a:lnSpc>
                <a:spcPct val="90000"/>
              </a:lnSpc>
            </a:pPr>
            <a:r>
              <a:rPr lang="en-US" sz="2800" smtClean="0"/>
              <a:t>In the Navigation Pane, double-click Updated Services Requested Query</a:t>
            </a:r>
          </a:p>
          <a:p>
            <a:pPr eaLnBrk="1" hangingPunct="1">
              <a:lnSpc>
                <a:spcPct val="90000"/>
              </a:lnSpc>
            </a:pPr>
            <a:r>
              <a:rPr lang="en-US" sz="2800" smtClean="0"/>
              <a:t>Click the selector to the left of the column heading</a:t>
            </a:r>
          </a:p>
          <a:p>
            <a:pPr eaLnBrk="1" hangingPunct="1">
              <a:lnSpc>
                <a:spcPct val="90000"/>
              </a:lnSpc>
            </a:pPr>
            <a:r>
              <a:rPr lang="en-US" sz="2800" smtClean="0"/>
              <a:t>Click the Copy button</a:t>
            </a:r>
          </a:p>
          <a:p>
            <a:pPr eaLnBrk="1" hangingPunct="1">
              <a:lnSpc>
                <a:spcPct val="90000"/>
              </a:lnSpc>
            </a:pPr>
            <a:r>
              <a:rPr lang="en-US" sz="2800" smtClean="0"/>
              <a:t>Return to the presentation</a:t>
            </a:r>
          </a:p>
          <a:p>
            <a:pPr eaLnBrk="1" hangingPunct="1">
              <a:lnSpc>
                <a:spcPct val="90000"/>
              </a:lnSpc>
            </a:pPr>
            <a:r>
              <a:rPr lang="en-US" sz="2800" smtClean="0"/>
              <a:t>Click the Paste button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77B5235-E45F-4469-9BF1-AE412D172679}" type="slidenum">
              <a:rPr lang="en-US"/>
              <a:pPr>
                <a:defRPr/>
              </a:pPr>
              <a:t>18</a:t>
            </a:fld>
            <a:endParaRPr lang="en-US"/>
          </a:p>
        </p:txBody>
      </p:sp>
      <p:sp>
        <p:nvSpPr>
          <p:cNvPr id="20484" name="Rectangle 2"/>
          <p:cNvSpPr>
            <a:spLocks noGrp="1"/>
          </p:cNvSpPr>
          <p:nvPr>
            <p:ph type="title"/>
          </p:nvPr>
        </p:nvSpPr>
        <p:spPr/>
        <p:txBody>
          <a:bodyPr/>
          <a:lstStyle/>
          <a:p>
            <a:pPr eaLnBrk="1" hangingPunct="1"/>
            <a:r>
              <a:rPr lang="en-US" sz="3600" smtClean="0"/>
              <a:t>Copying and Pasting an Access Query into a PowerPoint Presentation</a:t>
            </a:r>
          </a:p>
        </p:txBody>
      </p:sp>
      <p:pic>
        <p:nvPicPr>
          <p:cNvPr id="20485" name="Picture 6" descr="FigInT3-1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1719263"/>
            <a:ext cx="6969125" cy="39052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3BB4717-014C-4695-AA35-638B67C910C0}" type="slidenum">
              <a:rPr lang="en-US"/>
              <a:pPr>
                <a:defRPr/>
              </a:pPr>
              <a:t>19</a:t>
            </a:fld>
            <a:endParaRPr lang="en-US"/>
          </a:p>
        </p:txBody>
      </p:sp>
      <p:sp>
        <p:nvSpPr>
          <p:cNvPr id="21508" name="Rectangle 2"/>
          <p:cNvSpPr>
            <a:spLocks noGrp="1"/>
          </p:cNvSpPr>
          <p:nvPr>
            <p:ph type="title"/>
          </p:nvPr>
        </p:nvSpPr>
        <p:spPr/>
        <p:txBody>
          <a:bodyPr/>
          <a:lstStyle/>
          <a:p>
            <a:pPr eaLnBrk="1" hangingPunct="1"/>
            <a:r>
              <a:rPr lang="en-US" sz="4000" smtClean="0"/>
              <a:t>Linking an Excel Chart to a PowerPoint Presentation</a:t>
            </a:r>
          </a:p>
        </p:txBody>
      </p:sp>
      <p:sp>
        <p:nvSpPr>
          <p:cNvPr id="21509" name="Rectangle 3"/>
          <p:cNvSpPr>
            <a:spLocks noGrp="1"/>
          </p:cNvSpPr>
          <p:nvPr>
            <p:ph type="body" idx="1"/>
          </p:nvPr>
        </p:nvSpPr>
        <p:spPr/>
        <p:txBody>
          <a:bodyPr/>
          <a:lstStyle/>
          <a:p>
            <a:pPr eaLnBrk="1" hangingPunct="1">
              <a:lnSpc>
                <a:spcPct val="80000"/>
              </a:lnSpc>
            </a:pPr>
            <a:r>
              <a:rPr lang="en-US" sz="2400" smtClean="0"/>
              <a:t>In Excel, select the data or chart that you want to insert into a PowerPoint presentation, and then click the Copy button</a:t>
            </a:r>
          </a:p>
          <a:p>
            <a:pPr eaLnBrk="1" hangingPunct="1">
              <a:lnSpc>
                <a:spcPct val="80000"/>
              </a:lnSpc>
            </a:pPr>
            <a:r>
              <a:rPr lang="en-US" sz="2400" smtClean="0"/>
              <a:t>To link Excel data or a graph, in PowerPoint, click where you want to insert the data or graph, click the Paste button arrow, and then click Paste Special. In the Paste Special dialog box, click the Paste link option button, click Microsoft Office Excel Worksheet Object or Microsoft Office Excel Chart Object, if necessary, and then click the OK button</a:t>
            </a:r>
          </a:p>
          <a:p>
            <a:pPr eaLnBrk="1" hangingPunct="1">
              <a:lnSpc>
                <a:spcPct val="80000"/>
              </a:lnSpc>
              <a:buFont typeface="Arial" charset="0"/>
              <a:buNone/>
            </a:pPr>
            <a:r>
              <a:rPr lang="en-US" sz="2400" i="1" smtClean="0"/>
              <a:t>	Or</a:t>
            </a:r>
          </a:p>
          <a:p>
            <a:pPr eaLnBrk="1" hangingPunct="1">
              <a:lnSpc>
                <a:spcPct val="80000"/>
              </a:lnSpc>
            </a:pPr>
            <a:r>
              <a:rPr lang="en-US" sz="2400" smtClean="0"/>
              <a:t>To link an Excel graph, in PowerPoint, click where you want to insert the graph, and in the Clipboard group, click the Paste button. In the slide, near the lower-right of the pasted object, click the Paste Options button, and then click the Chart (linked to Excel data) option button, if necessary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D45D03D-4CEC-4D55-BA7D-76D0319F395F}" type="slidenum">
              <a:rPr lang="en-US"/>
              <a:pPr>
                <a:defRPr/>
              </a:pPr>
              <a:t>2</a:t>
            </a:fld>
            <a:endParaRPr lang="en-US"/>
          </a:p>
        </p:txBody>
      </p:sp>
      <p:sp>
        <p:nvSpPr>
          <p:cNvPr id="4100" name="Rectangle 2"/>
          <p:cNvSpPr>
            <a:spLocks noGrp="1"/>
          </p:cNvSpPr>
          <p:nvPr>
            <p:ph type="title"/>
          </p:nvPr>
        </p:nvSpPr>
        <p:spPr/>
        <p:txBody>
          <a:bodyPr/>
          <a:lstStyle/>
          <a:p>
            <a:pPr eaLnBrk="1" hangingPunct="1"/>
            <a:r>
              <a:rPr lang="en-US" smtClean="0"/>
              <a:t>Objectives</a:t>
            </a:r>
          </a:p>
        </p:txBody>
      </p:sp>
      <p:sp>
        <p:nvSpPr>
          <p:cNvPr id="4101" name="Rectangle 3"/>
          <p:cNvSpPr>
            <a:spLocks noGrp="1"/>
          </p:cNvSpPr>
          <p:nvPr>
            <p:ph type="body" idx="1"/>
          </p:nvPr>
        </p:nvSpPr>
        <p:spPr/>
        <p:txBody>
          <a:bodyPr/>
          <a:lstStyle/>
          <a:p>
            <a:pPr eaLnBrk="1" hangingPunct="1"/>
            <a:r>
              <a:rPr lang="en-US" smtClean="0"/>
              <a:t>Merge Access data with a Word document</a:t>
            </a:r>
          </a:p>
          <a:p>
            <a:pPr eaLnBrk="1" hangingPunct="1"/>
            <a:r>
              <a:rPr lang="en-US" smtClean="0"/>
              <a:t>Complete an entire mail merge process for form letters</a:t>
            </a:r>
          </a:p>
          <a:p>
            <a:pPr eaLnBrk="1" hangingPunct="1"/>
            <a:r>
              <a:rPr lang="en-US" smtClean="0"/>
              <a:t>Preview and print a merged document</a:t>
            </a:r>
          </a:p>
          <a:p>
            <a:pPr eaLnBrk="1" hangingPunct="1"/>
            <a:r>
              <a:rPr lang="en-US" smtClean="0"/>
              <a:t>Create a Word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A947741-AAB8-4AB5-989A-81851F7C1E41}" type="slidenum">
              <a:rPr lang="en-US"/>
              <a:pPr>
                <a:defRPr/>
              </a:pPr>
              <a:t>20</a:t>
            </a:fld>
            <a:endParaRPr lang="en-US"/>
          </a:p>
        </p:txBody>
      </p:sp>
      <p:sp>
        <p:nvSpPr>
          <p:cNvPr id="22532" name="Rectangle 2"/>
          <p:cNvSpPr>
            <a:spLocks noGrp="1"/>
          </p:cNvSpPr>
          <p:nvPr>
            <p:ph type="title"/>
          </p:nvPr>
        </p:nvSpPr>
        <p:spPr/>
        <p:txBody>
          <a:bodyPr/>
          <a:lstStyle/>
          <a:p>
            <a:pPr eaLnBrk="1" hangingPunct="1"/>
            <a:r>
              <a:rPr lang="en-US" sz="4000" smtClean="0"/>
              <a:t>Linking an Excel Chart to a PowerPoint Presentation</a:t>
            </a:r>
          </a:p>
        </p:txBody>
      </p:sp>
      <p:pic>
        <p:nvPicPr>
          <p:cNvPr id="22533" name="Picture 6" descr="FigInT3-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1722438"/>
            <a:ext cx="6969125" cy="39004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50329F0-3804-4264-8A78-80E50BA6DD96}" type="slidenum">
              <a:rPr lang="en-US"/>
              <a:pPr>
                <a:defRPr/>
              </a:pPr>
              <a:t>3</a:t>
            </a:fld>
            <a:endParaRPr lang="en-US"/>
          </a:p>
        </p:txBody>
      </p:sp>
      <p:sp>
        <p:nvSpPr>
          <p:cNvPr id="5124" name="Rectangle 2"/>
          <p:cNvSpPr>
            <a:spLocks noGrp="1"/>
          </p:cNvSpPr>
          <p:nvPr>
            <p:ph type="title"/>
          </p:nvPr>
        </p:nvSpPr>
        <p:spPr/>
        <p:txBody>
          <a:bodyPr/>
          <a:lstStyle/>
          <a:p>
            <a:pPr eaLnBrk="1" hangingPunct="1"/>
            <a:r>
              <a:rPr lang="en-US" smtClean="0"/>
              <a:t>Objectives</a:t>
            </a:r>
          </a:p>
        </p:txBody>
      </p:sp>
      <p:sp>
        <p:nvSpPr>
          <p:cNvPr id="5125" name="Rectangle 3"/>
          <p:cNvSpPr>
            <a:spLocks noGrp="1"/>
          </p:cNvSpPr>
          <p:nvPr>
            <p:ph type="body" idx="1"/>
          </p:nvPr>
        </p:nvSpPr>
        <p:spPr/>
        <p:txBody>
          <a:bodyPr/>
          <a:lstStyle/>
          <a:p>
            <a:pPr eaLnBrk="1" hangingPunct="1"/>
            <a:r>
              <a:rPr lang="en-US" smtClean="0"/>
              <a:t>Create PowerPoint slides from a Word outline</a:t>
            </a:r>
          </a:p>
          <a:p>
            <a:pPr eaLnBrk="1" hangingPunct="1"/>
            <a:r>
              <a:rPr lang="en-US" smtClean="0"/>
              <a:t>Copy and paste an Access query into a PowerPoint presentation</a:t>
            </a:r>
          </a:p>
          <a:p>
            <a:pPr eaLnBrk="1" hangingPunct="1"/>
            <a:r>
              <a:rPr lang="en-US" smtClean="0"/>
              <a:t>Link an Excel chart to a PowerPoint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287DDA8-EC4E-4600-9680-B6E91E9340FB}" type="slidenum">
              <a:rPr lang="en-US"/>
              <a:pPr>
                <a:defRPr/>
              </a:pPr>
              <a:t>4</a:t>
            </a:fld>
            <a:endParaRPr lang="en-US"/>
          </a:p>
        </p:txBody>
      </p:sp>
      <p:sp>
        <p:nvSpPr>
          <p:cNvPr id="6148" name="Rectangle 2"/>
          <p:cNvSpPr>
            <a:spLocks noGrp="1"/>
          </p:cNvSpPr>
          <p:nvPr>
            <p:ph type="title"/>
          </p:nvPr>
        </p:nvSpPr>
        <p:spPr/>
        <p:txBody>
          <a:bodyPr/>
          <a:lstStyle/>
          <a:p>
            <a:pPr eaLnBrk="1" hangingPunct="1"/>
            <a:r>
              <a:rPr lang="en-US" smtClean="0"/>
              <a:t>Planning the Form Letter</a:t>
            </a:r>
          </a:p>
        </p:txBody>
      </p:sp>
      <p:sp>
        <p:nvSpPr>
          <p:cNvPr id="6149" name="Rectangle 3"/>
          <p:cNvSpPr>
            <a:spLocks noGrp="1"/>
          </p:cNvSpPr>
          <p:nvPr>
            <p:ph type="body" idx="1"/>
          </p:nvPr>
        </p:nvSpPr>
        <p:spPr/>
        <p:txBody>
          <a:bodyPr/>
          <a:lstStyle/>
          <a:p>
            <a:pPr eaLnBrk="1" hangingPunct="1"/>
            <a:r>
              <a:rPr lang="en-US" smtClean="0"/>
              <a:t>A form letter is a Word document that contains standard paragraphs of text and a minimum of variable text</a:t>
            </a:r>
          </a:p>
          <a:p>
            <a:pPr lvl="1" eaLnBrk="1" hangingPunct="1"/>
            <a:r>
              <a:rPr lang="en-US" smtClean="0"/>
              <a:t>Main document</a:t>
            </a:r>
          </a:p>
          <a:p>
            <a:pPr lvl="1" eaLnBrk="1" hangingPunct="1"/>
            <a:r>
              <a:rPr lang="en-US" smtClean="0"/>
              <a:t>Merge fields</a:t>
            </a:r>
          </a:p>
          <a:p>
            <a:pPr lvl="1" eaLnBrk="1" hangingPunct="1"/>
            <a:r>
              <a:rPr lang="en-US" smtClean="0"/>
              <a:t>Data source</a:t>
            </a:r>
          </a:p>
          <a:p>
            <a:pPr eaLnBrk="1" hangingPunct="1"/>
            <a:r>
              <a:rPr lang="en-US" smtClean="0"/>
              <a:t>The process of combining the main document with the data source is called a merge</a:t>
            </a:r>
          </a:p>
          <a:p>
            <a:pPr lvl="1" eaLnBrk="1" hangingPunct="1"/>
            <a:r>
              <a:rPr lang="en-US" smtClean="0"/>
              <a:t>Mail merge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0DB5142-8A1B-446E-A037-D7CE2AE16938}" type="slidenum">
              <a:rPr lang="en-US"/>
              <a:pPr>
                <a:defRPr/>
              </a:pPr>
              <a:t>5</a:t>
            </a:fld>
            <a:endParaRPr lang="en-US"/>
          </a:p>
        </p:txBody>
      </p:sp>
      <p:sp>
        <p:nvSpPr>
          <p:cNvPr id="7172" name="Rectangle 2"/>
          <p:cNvSpPr>
            <a:spLocks noGrp="1"/>
          </p:cNvSpPr>
          <p:nvPr>
            <p:ph type="title"/>
          </p:nvPr>
        </p:nvSpPr>
        <p:spPr/>
        <p:txBody>
          <a:bodyPr/>
          <a:lstStyle/>
          <a:p>
            <a:pPr eaLnBrk="1" hangingPunct="1"/>
            <a:r>
              <a:rPr lang="en-US" smtClean="0"/>
              <a:t>Planning the Form Letter</a:t>
            </a:r>
          </a:p>
        </p:txBody>
      </p:sp>
      <p:pic>
        <p:nvPicPr>
          <p:cNvPr id="7173" name="Picture 6" descr="FigInT3-0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1995488"/>
            <a:ext cx="6969125" cy="3352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8C29650-1D05-4FD2-BD9D-93EB38C0A76C}" type="slidenum">
              <a:rPr lang="en-US"/>
              <a:pPr>
                <a:defRPr/>
              </a:pPr>
              <a:t>6</a:t>
            </a:fld>
            <a:endParaRPr lang="en-US"/>
          </a:p>
        </p:txBody>
      </p:sp>
      <p:sp>
        <p:nvSpPr>
          <p:cNvPr id="8196"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sp>
        <p:nvSpPr>
          <p:cNvPr id="8197" name="Rectangle 3"/>
          <p:cNvSpPr>
            <a:spLocks noGrp="1"/>
          </p:cNvSpPr>
          <p:nvPr>
            <p:ph type="body" idx="1"/>
          </p:nvPr>
        </p:nvSpPr>
        <p:spPr/>
        <p:txBody>
          <a:bodyPr/>
          <a:lstStyle/>
          <a:p>
            <a:pPr eaLnBrk="1" hangingPunct="1">
              <a:lnSpc>
                <a:spcPct val="80000"/>
              </a:lnSpc>
            </a:pPr>
            <a:r>
              <a:rPr lang="en-US" sz="2700" smtClean="0"/>
              <a:t>Open the main document in Word, and then click the Mailings tab on the Ribbon</a:t>
            </a:r>
          </a:p>
          <a:p>
            <a:pPr eaLnBrk="1" hangingPunct="1">
              <a:lnSpc>
                <a:spcPct val="80000"/>
              </a:lnSpc>
            </a:pPr>
            <a:r>
              <a:rPr lang="en-US" sz="2700" smtClean="0"/>
              <a:t>Click the Start Mail Merge button, and then click the type of document you want to use as the main document</a:t>
            </a:r>
          </a:p>
          <a:p>
            <a:pPr eaLnBrk="1" hangingPunct="1">
              <a:lnSpc>
                <a:spcPct val="80000"/>
              </a:lnSpc>
            </a:pPr>
            <a:r>
              <a:rPr lang="en-US" sz="2700" smtClean="0"/>
              <a:t>Click the Select Recipients button, click Use Existing List, select the database in the Select Data Source dialog box, and then click the Open button</a:t>
            </a:r>
          </a:p>
          <a:p>
            <a:pPr eaLnBrk="1" hangingPunct="1">
              <a:lnSpc>
                <a:spcPct val="80000"/>
              </a:lnSpc>
            </a:pPr>
            <a:r>
              <a:rPr lang="en-US" sz="2700" smtClean="0"/>
              <a:t>If the Select Table dialog box opens, click the table or query in the database that you want to use, and then click the OK button</a:t>
            </a:r>
          </a:p>
          <a:p>
            <a:pPr eaLnBrk="1" hangingPunct="1">
              <a:lnSpc>
                <a:spcPct val="80000"/>
              </a:lnSpc>
            </a:pPr>
            <a:r>
              <a:rPr lang="en-US" sz="2700" smtClean="0"/>
              <a:t>Click the Edit Recipient List button, filter the list in the Mail Merge Recipients dialog box, and then click the OK button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FADA1BBA-B72F-4059-846E-969773A3DAD5}" type="slidenum">
              <a:rPr lang="en-US"/>
              <a:pPr>
                <a:defRPr/>
              </a:pPr>
              <a:t>7</a:t>
            </a:fld>
            <a:endParaRPr lang="en-US"/>
          </a:p>
        </p:txBody>
      </p:sp>
      <p:sp>
        <p:nvSpPr>
          <p:cNvPr id="9220"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pic>
        <p:nvPicPr>
          <p:cNvPr id="9221" name="Picture 7" descr="FigInT3-03"/>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447800"/>
            <a:ext cx="5715000" cy="2619375"/>
          </a:xfrm>
        </p:spPr>
      </p:pic>
      <p:pic>
        <p:nvPicPr>
          <p:cNvPr id="9222" name="Picture 8" descr="FigInT3-04"/>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743200" y="4343400"/>
            <a:ext cx="5943600" cy="177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E813930-49EC-426E-AD14-24A25AA1289E}" type="slidenum">
              <a:rPr lang="en-US"/>
              <a:pPr>
                <a:defRPr/>
              </a:pPr>
              <a:t>8</a:t>
            </a:fld>
            <a:endParaRPr lang="en-US"/>
          </a:p>
        </p:txBody>
      </p:sp>
      <p:sp>
        <p:nvSpPr>
          <p:cNvPr id="10244"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sp>
        <p:nvSpPr>
          <p:cNvPr id="10245" name="Rectangle 3"/>
          <p:cNvSpPr>
            <a:spLocks noGrp="1"/>
          </p:cNvSpPr>
          <p:nvPr>
            <p:ph type="body" idx="1"/>
          </p:nvPr>
        </p:nvSpPr>
        <p:spPr/>
        <p:txBody>
          <a:bodyPr/>
          <a:lstStyle/>
          <a:p>
            <a:pPr eaLnBrk="1" hangingPunct="1">
              <a:lnSpc>
                <a:spcPct val="80000"/>
              </a:lnSpc>
            </a:pPr>
            <a:r>
              <a:rPr lang="en-US" sz="2500" smtClean="0"/>
              <a:t>Position the insertion point in the document where you want the merge field to appear, in the Write &amp; Insert Fields group, click the Address Block, Greeting Line, or Insert Merge Field button, and then set options and match fields as necessary in the dialog box that opens </a:t>
            </a:r>
            <a:r>
              <a:rPr lang="en-US" sz="2500" i="1" smtClean="0"/>
              <a:t>or </a:t>
            </a:r>
            <a:r>
              <a:rPr lang="en-US" sz="2500" smtClean="0"/>
              <a:t>click the Insert Merge Field button arrow, and then select the merge field you want to insert from the menu that opens</a:t>
            </a:r>
          </a:p>
          <a:p>
            <a:pPr eaLnBrk="1" hangingPunct="1">
              <a:lnSpc>
                <a:spcPct val="80000"/>
              </a:lnSpc>
            </a:pPr>
            <a:r>
              <a:rPr lang="en-US" sz="2500" smtClean="0"/>
              <a:t>Click the Preview Results button, and then click the Next Record button to scroll through the merged documents</a:t>
            </a:r>
          </a:p>
          <a:p>
            <a:pPr eaLnBrk="1" hangingPunct="1">
              <a:lnSpc>
                <a:spcPct val="80000"/>
              </a:lnSpc>
            </a:pPr>
            <a:r>
              <a:rPr lang="en-US" sz="2500" smtClean="0"/>
              <a:t>Click the Auto Check for Errors button, click the Simulate the merge and report errors in a new document option button, click the OK button, and then respond to any errors found or click the OK button in the dialog box that reports that no errors were found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15B5DFDC-A4F2-4175-94E6-D4A0EE9C4892}" type="slidenum">
              <a:rPr lang="en-US"/>
              <a:pPr>
                <a:defRPr/>
              </a:pPr>
              <a:t>9</a:t>
            </a:fld>
            <a:endParaRPr lang="en-US"/>
          </a:p>
        </p:txBody>
      </p:sp>
      <p:sp>
        <p:nvSpPr>
          <p:cNvPr id="11268" name="Rectangle 2"/>
          <p:cNvSpPr>
            <a:spLocks noGrp="1"/>
          </p:cNvSpPr>
          <p:nvPr>
            <p:ph type="title"/>
          </p:nvPr>
        </p:nvSpPr>
        <p:spPr/>
        <p:txBody>
          <a:bodyPr/>
          <a:lstStyle/>
          <a:p>
            <a:pPr eaLnBrk="1" hangingPunct="1"/>
            <a:r>
              <a:rPr lang="en-US" sz="4000" smtClean="0"/>
              <a:t>Merging Access Data </a:t>
            </a:r>
            <a:br>
              <a:rPr lang="en-US" sz="4000" smtClean="0"/>
            </a:br>
            <a:r>
              <a:rPr lang="en-US" sz="4000" smtClean="0"/>
              <a:t>with a Word Document</a:t>
            </a:r>
          </a:p>
        </p:txBody>
      </p:sp>
      <p:pic>
        <p:nvPicPr>
          <p:cNvPr id="11269" name="Picture 7" descr="FigInT3-0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371600"/>
            <a:ext cx="6629400" cy="2438400"/>
          </a:xfrm>
        </p:spPr>
      </p:pic>
      <p:pic>
        <p:nvPicPr>
          <p:cNvPr id="11270" name="Picture 8" descr="FigInT3-06"/>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971800" y="3810000"/>
            <a:ext cx="5486400" cy="2487613"/>
          </a:xfrm>
        </p:spPr>
      </p:pic>
    </p:spTree>
  </p:cSld>
  <p:clrMapOvr>
    <a:masterClrMapping/>
  </p:clrMapOvr>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 Office 2007</Template>
  <TotalTime>852</TotalTime>
  <Words>856</Words>
  <Application>Microsoft Office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Courier New</vt:lpstr>
      <vt:lpstr>2_Office Theme</vt:lpstr>
      <vt:lpstr>Integration   Integrating Word, Excel, Access, and PowerPoint</vt:lpstr>
      <vt:lpstr>Objectives</vt:lpstr>
      <vt:lpstr>Objectives</vt:lpstr>
      <vt:lpstr>Planning the Form Letter</vt:lpstr>
      <vt:lpstr>Planning the Form Letter</vt:lpstr>
      <vt:lpstr>Merging Access Data  with a Word Document</vt:lpstr>
      <vt:lpstr>Merging Access Data  with a Word Document</vt:lpstr>
      <vt:lpstr>Merging Access Data  with a Word Document</vt:lpstr>
      <vt:lpstr>Merging Access Data  with a Word Document</vt:lpstr>
      <vt:lpstr>Merging Access Data  with a Word Document</vt:lpstr>
      <vt:lpstr>Merging Access Data  with a Word Document</vt:lpstr>
      <vt:lpstr>Merging Access Data  with a Word Document</vt:lpstr>
      <vt:lpstr>Creating a Word Outline</vt:lpstr>
      <vt:lpstr>Creating a Word Outline</vt:lpstr>
      <vt:lpstr>Creating PowerPoint Slides from a Word Outline</vt:lpstr>
      <vt:lpstr>Creating PowerPoint Slides from a Word Outline</vt:lpstr>
      <vt:lpstr>Copying and Pasting an Access Query into a PowerPoint Presentation</vt:lpstr>
      <vt:lpstr>Copying and Pasting an Access Query into a PowerPoint Presentation</vt:lpstr>
      <vt:lpstr>Linking an Excel Chart to a PowerPoint Presentation</vt:lpstr>
      <vt:lpstr>Linking an Excel Chart to a 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Swan, Aimee</cp:lastModifiedBy>
  <cp:revision>50</cp:revision>
  <dcterms:created xsi:type="dcterms:W3CDTF">2001-08-29T21:35:42Z</dcterms:created>
  <dcterms:modified xsi:type="dcterms:W3CDTF">2012-02-13T23:33:30Z</dcterms:modified>
</cp:coreProperties>
</file>